
<file path=[Content_Types].xml><?xml version="1.0" encoding="utf-8"?>
<Types xmlns="http://schemas.openxmlformats.org/package/2006/content-types">
  <Override PartName="/ppt/slides/slide47.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slides/slide120.xml" ContentType="application/vnd.openxmlformats-officedocument.presentationml.slide+xml"/>
  <Override PartName="/ppt/slides/slide218.xml" ContentType="application/vnd.openxmlformats-officedocument.presentationml.slide+xml"/>
  <Override PartName="/ppt/slides/slide265.xml" ContentType="application/vnd.openxmlformats-officedocument.presentationml.slide+xml"/>
  <Override PartName="/ppt/slides/slide25.xml" ContentType="application/vnd.openxmlformats-officedocument.presentationml.slide+xml"/>
  <Override PartName="/ppt/slides/slide72.xml" ContentType="application/vnd.openxmlformats-officedocument.presentationml.slide+xml"/>
  <Override PartName="/ppt/slides/slide388.xml" ContentType="application/vnd.openxmlformats-officedocument.presentationml.slide+xml"/>
  <Override PartName="/ppt/slides/slide404.xml" ContentType="application/vnd.openxmlformats-officedocument.presentationml.slide+xml"/>
  <Override PartName="/ppt/slideLayouts/slideLayout2.xml" ContentType="application/vnd.openxmlformats-officedocument.presentationml.slideLayout+xml"/>
  <Default Extension="xml" ContentType="application/xml"/>
  <Override PartName="/ppt/slides/slide50.xml" ContentType="application/vnd.openxmlformats-officedocument.presentationml.slide+xml"/>
  <Override PartName="/ppt/slides/slide243.xml" ContentType="application/vnd.openxmlformats-officedocument.presentationml.slide+xml"/>
  <Override PartName="/ppt/slides/slide290.xml" ContentType="application/vnd.openxmlformats-officedocument.presentationml.slide+xml"/>
  <Override PartName="/ppt/slides/slide221.xml" ContentType="application/vnd.openxmlformats-officedocument.presentationml.slide+xml"/>
  <Override PartName="/ppt/slides/slide319.xml" ContentType="application/vnd.openxmlformats-officedocument.presentationml.slide+xml"/>
  <Override PartName="/ppt/slides/slide366.xml" ContentType="application/vnd.openxmlformats-officedocument.presentationml.slide+xml"/>
  <Override PartName="/ppt/slides/slide158.xml" ContentType="application/vnd.openxmlformats-officedocument.presentationml.slide+xml"/>
  <Override PartName="/ppt/slides/slide344.xml" ContentType="application/vnd.openxmlformats-officedocument.presentationml.slide+xml"/>
  <Override PartName="/ppt/slides/slide391.xml" ContentType="application/vnd.openxmlformats-officedocument.presentationml.slide+xml"/>
  <Override PartName="/ppt/slides/slide136.xml" ContentType="application/vnd.openxmlformats-officedocument.presentationml.slide+xml"/>
  <Override PartName="/ppt/slides/slide183.xml" ContentType="application/vnd.openxmlformats-officedocument.presentationml.slide+xml"/>
  <Override PartName="/ppt/slides/slide88.xml" ContentType="application/vnd.openxmlformats-officedocument.presentationml.slide+xml"/>
  <Override PartName="/ppt/slides/slide259.xml" ContentType="application/vnd.openxmlformats-officedocument.presentationml.slide+xml"/>
  <Override PartName="/ppt/slides/slide322.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s/slide114.xml" ContentType="application/vnd.openxmlformats-officedocument.presentationml.slide+xml"/>
  <Override PartName="/ppt/slides/slide161.xml" ContentType="application/vnd.openxmlformats-officedocument.presentationml.slide+xml"/>
  <Override PartName="/ppt/slides/slide300.xml" ContentType="application/vnd.openxmlformats-officedocument.presentationml.slide+xml"/>
  <Default Extension="png" ContentType="image/png"/>
  <Override PartName="/ppt/slides/slide237.xml" ContentType="application/vnd.openxmlformats-officedocument.presentationml.slide+xml"/>
  <Override PartName="/ppt/slides/slide284.xml" ContentType="application/vnd.openxmlformats-officedocument.presentationml.slide+xml"/>
  <Override PartName="/ppt/theme/theme2.xml" ContentType="application/vnd.openxmlformats-officedocument.theme+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215.xml" ContentType="application/vnd.openxmlformats-officedocument.presentationml.slide+xml"/>
  <Override PartName="/ppt/slides/slide226.xml" ContentType="application/vnd.openxmlformats-officedocument.presentationml.slide+xml"/>
  <Override PartName="/ppt/slides/slide262.xml" ContentType="application/vnd.openxmlformats-officedocument.presentationml.slide+xml"/>
  <Override PartName="/ppt/slides/slide273.xml" ContentType="application/vnd.openxmlformats-officedocument.presentationml.slide+xml"/>
  <Override PartName="/ppt/presentation.xml" ContentType="application/vnd.openxmlformats-officedocument.presentationml.presentation.main+xml"/>
  <Override PartName="/ppt/slides/slide22.xml" ContentType="application/vnd.openxmlformats-officedocument.presentationml.slide+xml"/>
  <Override PartName="/ppt/slides/slide199.xml" ContentType="application/vnd.openxmlformats-officedocument.presentationml.slide+xml"/>
  <Override PartName="/ppt/slides/slide204.xml" ContentType="application/vnd.openxmlformats-officedocument.presentationml.slide+xml"/>
  <Override PartName="/ppt/slides/slide251.xml" ContentType="application/vnd.openxmlformats-officedocument.presentationml.slide+xml"/>
  <Override PartName="/ppt/slides/slide349.xml" ContentType="application/vnd.openxmlformats-officedocument.presentationml.slide+xml"/>
  <Override PartName="/ppt/slides/slide396.xml" ContentType="application/vnd.openxmlformats-officedocument.presentationml.slide+xml"/>
  <Override PartName="/ppt/slides/slide401.xml" ContentType="application/vnd.openxmlformats-officedocument.presentationml.slide+xml"/>
  <Override PartName="/docProps/app.xml" ContentType="application/vnd.openxmlformats-officedocument.extended-properties+xml"/>
  <Override PartName="/ppt/slides/slide11.xml" ContentType="application/vnd.openxmlformats-officedocument.presentationml.slide+xml"/>
  <Override PartName="/ppt/slides/slide188.xml" ContentType="application/vnd.openxmlformats-officedocument.presentationml.slide+xml"/>
  <Override PartName="/ppt/slides/slide240.xml" ContentType="application/vnd.openxmlformats-officedocument.presentationml.slide+xml"/>
  <Override PartName="/ppt/slides/slide327.xml" ContentType="application/vnd.openxmlformats-officedocument.presentationml.slide+xml"/>
  <Override PartName="/ppt/slides/slide338.xml" ContentType="application/vnd.openxmlformats-officedocument.presentationml.slide+xml"/>
  <Override PartName="/ppt/slides/slide374.xml" ContentType="application/vnd.openxmlformats-officedocument.presentationml.slide+xml"/>
  <Override PartName="/ppt/slides/slide385.xml" ContentType="application/vnd.openxmlformats-officedocument.presentationml.slide+xml"/>
  <Override PartName="/ppt/slides/slide119.xml" ContentType="application/vnd.openxmlformats-officedocument.presentationml.slide+xml"/>
  <Override PartName="/ppt/slides/slide166.xml" ContentType="application/vnd.openxmlformats-officedocument.presentationml.slide+xml"/>
  <Override PartName="/ppt/slides/slide177.xml" ContentType="application/vnd.openxmlformats-officedocument.presentationml.slide+xml"/>
  <Override PartName="/ppt/slides/slide316.xml" ContentType="application/vnd.openxmlformats-officedocument.presentationml.slide+xml"/>
  <Override PartName="/ppt/slides/slide363.xml" ContentType="application/vnd.openxmlformats-officedocument.presentationml.slide+xml"/>
  <Override PartName="/ppt/slideLayouts/slideLayout10.xml" ContentType="application/vnd.openxmlformats-officedocument.presentationml.slideLayout+xml"/>
  <Override PartName="/ppt/slides/slide108.xml" ContentType="application/vnd.openxmlformats-officedocument.presentationml.slide+xml"/>
  <Override PartName="/ppt/slides/slide155.xml" ContentType="application/vnd.openxmlformats-officedocument.presentationml.slide+xml"/>
  <Override PartName="/ppt/slides/slide305.xml" ContentType="application/vnd.openxmlformats-officedocument.presentationml.slide+xml"/>
  <Override PartName="/ppt/slides/slide352.xml" ContentType="application/vnd.openxmlformats-officedocument.presentationml.slide+xml"/>
  <Override PartName="/ppt/slides/slide49.xml" ContentType="application/vnd.openxmlformats-officedocument.presentationml.slide+xml"/>
  <Override PartName="/ppt/slides/slide96.xml" ContentType="application/vnd.openxmlformats-officedocument.presentationml.slide+xml"/>
  <Override PartName="/ppt/slides/slide144.xml" ContentType="application/vnd.openxmlformats-officedocument.presentationml.slide+xml"/>
  <Override PartName="/ppt/slides/slide191.xml" ContentType="application/vnd.openxmlformats-officedocument.presentationml.slide+xml"/>
  <Override PartName="/ppt/slides/slide278.xml" ContentType="application/vnd.openxmlformats-officedocument.presentationml.slide+xml"/>
  <Override PartName="/ppt/slides/slide289.xml" ContentType="application/vnd.openxmlformats-officedocument.presentationml.slide+xml"/>
  <Override PartName="/ppt/slides/slide330.xml" ContentType="application/vnd.openxmlformats-officedocument.presentationml.slide+xml"/>
  <Override PartName="/ppt/slides/slide341.xml" ContentType="application/vnd.openxmlformats-officedocument.presentationml.slide+xml"/>
  <Override PartName="/ppt/notesSlides/notesSlide4.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s/slide180.xml" ContentType="application/vnd.openxmlformats-officedocument.presentationml.slide+xml"/>
  <Override PartName="/ppt/slides/slide267.xml" ContentType="application/vnd.openxmlformats-officedocument.presentationml.slide+xml"/>
  <Override PartName="/ppt/slides/slide27.xml" ContentType="application/vnd.openxmlformats-officedocument.presentationml.slide+xml"/>
  <Override PartName="/ppt/slides/slide74.xml" ContentType="application/vnd.openxmlformats-officedocument.presentationml.slide+xml"/>
  <Override PartName="/ppt/slides/slide111.xml" ContentType="application/vnd.openxmlformats-officedocument.presentationml.slide+xml"/>
  <Override PartName="/ppt/slides/slide209.xml" ContentType="application/vnd.openxmlformats-officedocument.presentationml.slide+xml"/>
  <Override PartName="/ppt/slides/slide256.xml" ContentType="application/vnd.openxmlformats-officedocument.presentationml.slide+xml"/>
  <Override PartName="/ppt/slides/slide406.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100.xml" ContentType="application/vnd.openxmlformats-officedocument.presentationml.slide+xml"/>
  <Override PartName="/ppt/slides/slide234.xml" ContentType="application/vnd.openxmlformats-officedocument.presentationml.slide+xml"/>
  <Override PartName="/ppt/slides/slide245.xml" ContentType="application/vnd.openxmlformats-officedocument.presentationml.slide+xml"/>
  <Override PartName="/ppt/slides/slide281.xml" ContentType="application/vnd.openxmlformats-officedocument.presentationml.slide+xml"/>
  <Override PartName="/ppt/slides/slide292.xml" ContentType="application/vnd.openxmlformats-officedocument.presentationml.slide+xml"/>
  <Override PartName="/ppt/slides/slide379.xml" ContentType="application/vnd.openxmlformats-officedocument.presentationml.slide+xml"/>
  <Override PartName="/ppt/slides/slide41.xml" ContentType="application/vnd.openxmlformats-officedocument.presentationml.slide+xml"/>
  <Override PartName="/ppt/slides/slide223.xml" ContentType="application/vnd.openxmlformats-officedocument.presentationml.slide+xml"/>
  <Override PartName="/ppt/slides/slide270.xml" ContentType="application/vnd.openxmlformats-officedocument.presentationml.slide+xml"/>
  <Override PartName="/ppt/slides/slide357.xml" ContentType="application/vnd.openxmlformats-officedocument.presentationml.slide+xml"/>
  <Override PartName="/ppt/slides/slide368.xml" ContentType="application/vnd.openxmlformats-officedocument.presentationml.slide+xml"/>
  <Override PartName="/ppt/slides/slide30.xml" ContentType="application/vnd.openxmlformats-officedocument.presentationml.slide+xml"/>
  <Override PartName="/ppt/slides/slide149.xml" ContentType="application/vnd.openxmlformats-officedocument.presentationml.slide+xml"/>
  <Override PartName="/ppt/slides/slide196.xml" ContentType="application/vnd.openxmlformats-officedocument.presentationml.slide+xml"/>
  <Override PartName="/ppt/slides/slide212.xml" ContentType="application/vnd.openxmlformats-officedocument.presentationml.slide+xml"/>
  <Override PartName="/ppt/slides/slide346.xml" ContentType="application/vnd.openxmlformats-officedocument.presentationml.slide+xml"/>
  <Override PartName="/ppt/slides/slide393.xml" ContentType="application/vnd.openxmlformats-officedocument.presentationml.slide+xml"/>
  <Override PartName="/ppt/slides/slide138.xml" ContentType="application/vnd.openxmlformats-officedocument.presentationml.slide+xml"/>
  <Override PartName="/ppt/slides/slide185.xml" ContentType="application/vnd.openxmlformats-officedocument.presentationml.slide+xml"/>
  <Override PartName="/ppt/slides/slide201.xml" ContentType="application/vnd.openxmlformats-officedocument.presentationml.slide+xml"/>
  <Override PartName="/ppt/slides/slide335.xml" ContentType="application/vnd.openxmlformats-officedocument.presentationml.slide+xml"/>
  <Override PartName="/ppt/slides/slide382.xml" ContentType="application/vnd.openxmlformats-officedocument.presentationml.slide+xml"/>
  <Override PartName="/ppt/slides/slide79.xml" ContentType="application/vnd.openxmlformats-officedocument.presentationml.slide+xml"/>
  <Override PartName="/ppt/slides/slide127.xml" ContentType="application/vnd.openxmlformats-officedocument.presentationml.slide+xml"/>
  <Override PartName="/ppt/slides/slide174.xml" ContentType="application/vnd.openxmlformats-officedocument.presentationml.slide+xml"/>
  <Override PartName="/ppt/slides/slide324.xml" ContentType="application/vnd.openxmlformats-officedocument.presentationml.slide+xml"/>
  <Override PartName="/ppt/slides/slide371.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116.xml" ContentType="application/vnd.openxmlformats-officedocument.presentationml.slide+xml"/>
  <Override PartName="/ppt/slides/slide163.xml" ContentType="application/vnd.openxmlformats-officedocument.presentationml.slide+xml"/>
  <Override PartName="/ppt/slides/slide297.xml" ContentType="application/vnd.openxmlformats-officedocument.presentationml.slide+xml"/>
  <Override PartName="/ppt/slides/slide302.xml" ContentType="application/vnd.openxmlformats-officedocument.presentationml.slide+xml"/>
  <Override PartName="/ppt/slides/slide313.xml" ContentType="application/vnd.openxmlformats-officedocument.presentationml.slide+xml"/>
  <Override PartName="/ppt/slides/slide360.xml" ContentType="application/vnd.openxmlformats-officedocument.presentationml.slide+xml"/>
  <Override PartName="/ppt/slideLayouts/slideLayout9.xml" ContentType="application/vnd.openxmlformats-officedocument.presentationml.slideLayout+xml"/>
  <Override PartName="/ppt/slides/slide57.xml" ContentType="application/vnd.openxmlformats-officedocument.presentationml.slide+xml"/>
  <Override PartName="/ppt/slides/slide105.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slides/slide239.xml" ContentType="application/vnd.openxmlformats-officedocument.presentationml.slide+xml"/>
  <Override PartName="/ppt/slides/slide286.xml" ContentType="application/vnd.openxmlformats-officedocument.presentationml.slide+xml"/>
  <Override PartName="/ppt/notesSlides/notesSlide1.xml" ContentType="application/vnd.openxmlformats-officedocument.presentationml.notesSlide+xml"/>
  <Override PartName="/ppt/slides/slide46.xml" ContentType="application/vnd.openxmlformats-officedocument.presentationml.slide+xml"/>
  <Override PartName="/ppt/slides/slide93.xml" ContentType="application/vnd.openxmlformats-officedocument.presentationml.slide+xml"/>
  <Override PartName="/ppt/slides/slide130.xml" ContentType="application/vnd.openxmlformats-officedocument.presentationml.slide+xml"/>
  <Override PartName="/ppt/slides/slide217.xml" ContentType="application/vnd.openxmlformats-officedocument.presentationml.slide+xml"/>
  <Override PartName="/ppt/slides/slide228.xml" ContentType="application/vnd.openxmlformats-officedocument.presentationml.slide+xml"/>
  <Override PartName="/ppt/slides/slide264.xml" ContentType="application/vnd.openxmlformats-officedocument.presentationml.slide+xml"/>
  <Override PartName="/ppt/slides/slide275.xml" ContentType="application/vnd.openxmlformats-officedocument.presentationml.slide+xml"/>
  <Override PartName="/ppt/slides/slide24.xml" ContentType="application/vnd.openxmlformats-officedocument.presentationml.slide+xml"/>
  <Override PartName="/ppt/slides/slide35.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s/slide206.xml" ContentType="application/vnd.openxmlformats-officedocument.presentationml.slide+xml"/>
  <Override PartName="/ppt/slides/slide253.xml" ContentType="application/vnd.openxmlformats-officedocument.presentationml.slide+xml"/>
  <Override PartName="/ppt/slides/slide398.xml" ContentType="application/vnd.openxmlformats-officedocument.presentationml.slide+xml"/>
  <Override PartName="/ppt/slides/slide403.xml" ContentType="application/vnd.openxmlformats-officedocument.presentationml.slide+xml"/>
  <Override PartName="/ppt/slides/slide13.xml" ContentType="application/vnd.openxmlformats-officedocument.presentationml.slide+xml"/>
  <Override PartName="/ppt/slides/slide60.xml" ContentType="application/vnd.openxmlformats-officedocument.presentationml.slide+xml"/>
  <Override PartName="/ppt/slides/slide242.xml" ContentType="application/vnd.openxmlformats-officedocument.presentationml.slide+xml"/>
  <Override PartName="/ppt/slides/slide329.xml" ContentType="application/vnd.openxmlformats-officedocument.presentationml.slide+xml"/>
  <Override PartName="/ppt/slides/slide376.xml" ContentType="application/vnd.openxmlformats-officedocument.presentationml.slide+xml"/>
  <Override PartName="/ppt/slides/slide387.xml" ContentType="application/vnd.openxmlformats-officedocument.presentationml.slide+xml"/>
  <Override PartName="/ppt/slideLayouts/slideLayout1.xml" ContentType="application/vnd.openxmlformats-officedocument.presentationml.slideLayout+xml"/>
  <Override PartName="/ppt/slides/slide168.xml" ContentType="application/vnd.openxmlformats-officedocument.presentationml.slide+xml"/>
  <Override PartName="/ppt/slides/slide179.xml" ContentType="application/vnd.openxmlformats-officedocument.presentationml.slide+xml"/>
  <Override PartName="/ppt/slides/slide231.xml" ContentType="application/vnd.openxmlformats-officedocument.presentationml.slide+xml"/>
  <Override PartName="/ppt/slides/slide318.xml" ContentType="application/vnd.openxmlformats-officedocument.presentationml.slide+xml"/>
  <Override PartName="/ppt/slides/slide365.xml" ContentType="application/vnd.openxmlformats-officedocument.presentationml.slide+xml"/>
  <Override PartName="/ppt/slides/slide157.xml" ContentType="application/vnd.openxmlformats-officedocument.presentationml.slide+xml"/>
  <Override PartName="/ppt/slides/slide220.xml" ContentType="application/vnd.openxmlformats-officedocument.presentationml.slide+xml"/>
  <Override PartName="/ppt/slides/slide307.xml" ContentType="application/vnd.openxmlformats-officedocument.presentationml.slide+xml"/>
  <Override PartName="/ppt/slides/slide354.xml" ContentType="application/vnd.openxmlformats-officedocument.presentationml.slide+xml"/>
  <Override PartName="/ppt/slides/slide98.xml" ContentType="application/vnd.openxmlformats-officedocument.presentationml.slide+xml"/>
  <Override PartName="/ppt/slides/slide146.xml" ContentType="application/vnd.openxmlformats-officedocument.presentationml.slide+xml"/>
  <Override PartName="/ppt/slides/slide193.xml" ContentType="application/vnd.openxmlformats-officedocument.presentationml.slide+xml"/>
  <Override PartName="/ppt/slides/slide332.xml" ContentType="application/vnd.openxmlformats-officedocument.presentationml.slide+xml"/>
  <Override PartName="/ppt/slides/slide343.xml" ContentType="application/vnd.openxmlformats-officedocument.presentationml.slide+xml"/>
  <Override PartName="/ppt/slides/slide390.xml" ContentType="application/vnd.openxmlformats-officedocument.presentationml.slide+xml"/>
  <Override PartName="/ppt/slides/slide87.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71.xml" ContentType="application/vnd.openxmlformats-officedocument.presentationml.slide+xml"/>
  <Override PartName="/ppt/slides/slide182.xml" ContentType="application/vnd.openxmlformats-officedocument.presentationml.slide+xml"/>
  <Override PartName="/ppt/slides/slide269.xml" ContentType="application/vnd.openxmlformats-officedocument.presentationml.slide+xml"/>
  <Override PartName="/ppt/slides/slide321.xml" ContentType="application/vnd.openxmlformats-officedocument.presentationml.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slides/slide160.xml" ContentType="application/vnd.openxmlformats-officedocument.presentationml.slide+xml"/>
  <Override PartName="/ppt/slides/slide258.xml" ContentType="application/vnd.openxmlformats-officedocument.presentationml.slide+xml"/>
  <Override PartName="/ppt/slides/slide310.xml" ContentType="application/vnd.openxmlformats-officedocument.presentationml.slide+xml"/>
  <Override PartName="/ppt/slides/slide408.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s/slide236.xml" ContentType="application/vnd.openxmlformats-officedocument.presentationml.slide+xml"/>
  <Override PartName="/ppt/slides/slide247.xml" ContentType="application/vnd.openxmlformats-officedocument.presentationml.slide+xml"/>
  <Override PartName="/ppt/slides/slide283.xml" ContentType="application/vnd.openxmlformats-officedocument.presentationml.slide+xml"/>
  <Override PartName="/ppt/slides/slide294.xml" ContentType="application/vnd.openxmlformats-officedocument.presentationml.slide+xml"/>
  <Override PartName="/ppt/slideLayouts/slideLayout6.xml" ContentType="application/vnd.openxmlformats-officedocument.presentationml.slideLayout+xml"/>
  <Override PartName="/ppt/slides/slide43.xml" ContentType="application/vnd.openxmlformats-officedocument.presentationml.slide+xml"/>
  <Override PartName="/ppt/slides/slide90.xml" ContentType="application/vnd.openxmlformats-officedocument.presentationml.slide+xml"/>
  <Override PartName="/ppt/slides/slide225.xml" ContentType="application/vnd.openxmlformats-officedocument.presentationml.slide+xml"/>
  <Override PartName="/ppt/slides/slide272.xml" ContentType="application/vnd.openxmlformats-officedocument.presentationml.slide+xml"/>
  <Override PartName="/ppt/theme/theme1.xml" ContentType="application/vnd.openxmlformats-officedocument.theme+xml"/>
  <Override PartName="/ppt/slides/slide32.xml" ContentType="application/vnd.openxmlformats-officedocument.presentationml.slide+xml"/>
  <Override PartName="/ppt/slides/slide214.xml" ContentType="application/vnd.openxmlformats-officedocument.presentationml.slide+xml"/>
  <Override PartName="/ppt/slides/slide261.xml" ContentType="application/vnd.openxmlformats-officedocument.presentationml.slide+xml"/>
  <Override PartName="/ppt/slides/slide348.xml" ContentType="application/vnd.openxmlformats-officedocument.presentationml.slide+xml"/>
  <Override PartName="/ppt/slides/slide359.xml" ContentType="application/vnd.openxmlformats-officedocument.presentationml.slide+xml"/>
  <Override PartName="/ppt/slides/slide395.xml" ContentType="application/vnd.openxmlformats-officedocument.presentationml.slide+xml"/>
  <Override PartName="/ppt/slides/slide400.xml" ContentType="application/vnd.openxmlformats-officedocument.presentationml.slide+xml"/>
  <Override PartName="/ppt/slides/slide10.xml" ContentType="application/vnd.openxmlformats-officedocument.presentationml.slide+xml"/>
  <Override PartName="/ppt/slides/slide21.xml" ContentType="application/vnd.openxmlformats-officedocument.presentationml.slide+xml"/>
  <Override PartName="/ppt/slides/slide187.xml" ContentType="application/vnd.openxmlformats-officedocument.presentationml.slide+xml"/>
  <Override PartName="/ppt/slides/slide198.xml" ContentType="application/vnd.openxmlformats-officedocument.presentationml.slide+xml"/>
  <Override PartName="/ppt/slides/slide203.xml" ContentType="application/vnd.openxmlformats-officedocument.presentationml.slide+xml"/>
  <Override PartName="/ppt/slides/slide250.xml" ContentType="application/vnd.openxmlformats-officedocument.presentationml.slide+xml"/>
  <Override PartName="/ppt/slides/slide337.xml" ContentType="application/vnd.openxmlformats-officedocument.presentationml.slide+xml"/>
  <Override PartName="/ppt/slides/slide384.xml" ContentType="application/vnd.openxmlformats-officedocument.presentationml.slide+xml"/>
  <Override PartName="/ppt/slides/slide129.xml" ContentType="application/vnd.openxmlformats-officedocument.presentationml.slide+xml"/>
  <Override PartName="/ppt/slides/slide176.xml" ContentType="application/vnd.openxmlformats-officedocument.presentationml.slide+xml"/>
  <Override PartName="/ppt/slides/slide326.xml" ContentType="application/vnd.openxmlformats-officedocument.presentationml.slide+xml"/>
  <Override PartName="/ppt/slides/slide373.xml" ContentType="application/vnd.openxmlformats-officedocument.presentationml.slide+xml"/>
  <Override PartName="/ppt/slides/slide118.xml" ContentType="application/vnd.openxmlformats-officedocument.presentationml.slide+xml"/>
  <Override PartName="/ppt/slides/slide165.xml" ContentType="application/vnd.openxmlformats-officedocument.presentationml.slide+xml"/>
  <Override PartName="/ppt/slides/slide299.xml" ContentType="application/vnd.openxmlformats-officedocument.presentationml.slide+xml"/>
  <Override PartName="/ppt/slides/slide304.xml" ContentType="application/vnd.openxmlformats-officedocument.presentationml.slide+xml"/>
  <Override PartName="/ppt/slides/slide315.xml" ContentType="application/vnd.openxmlformats-officedocument.presentationml.slide+xml"/>
  <Override PartName="/ppt/slides/slide351.xml" ContentType="application/vnd.openxmlformats-officedocument.presentationml.slide+xml"/>
  <Override PartName="/ppt/slides/slide362.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slides/slide190.xml" ContentType="application/vnd.openxmlformats-officedocument.presentationml.slide+xml"/>
  <Override PartName="/ppt/slides/slide288.xml" ContentType="application/vnd.openxmlformats-officedocument.presentationml.slide+xml"/>
  <Override PartName="/ppt/slides/slide340.xml" ContentType="application/vnd.openxmlformats-officedocument.presentationml.slide+xml"/>
  <Override PartName="/ppt/viewProps.xml" ContentType="application/vnd.openxmlformats-officedocument.presentationml.viewProps+xml"/>
  <Override PartName="/ppt/slides/slide48.xml" ContentType="application/vnd.openxmlformats-officedocument.presentationml.slide+xml"/>
  <Override PartName="/ppt/slides/slide95.xml" ContentType="application/vnd.openxmlformats-officedocument.presentationml.slide+xml"/>
  <Override PartName="/ppt/slides/slide132.xml" ContentType="application/vnd.openxmlformats-officedocument.presentationml.slide+xml"/>
  <Override PartName="/ppt/slides/slide277.xml" ContentType="application/vnd.openxmlformats-officedocument.presentationml.slide+xml"/>
  <Default Extension="bin" ContentType="application/vnd.openxmlformats-officedocument.oleObject"/>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slides/slide208.xml" ContentType="application/vnd.openxmlformats-officedocument.presentationml.slide+xml"/>
  <Override PartName="/ppt/slides/slide219.xml" ContentType="application/vnd.openxmlformats-officedocument.presentationml.slide+xml"/>
  <Override PartName="/ppt/slides/slide255.xml" ContentType="application/vnd.openxmlformats-officedocument.presentationml.slide+xml"/>
  <Override PartName="/ppt/slides/slide266.xml" ContentType="application/vnd.openxmlformats-officedocument.presentationml.slide+xml"/>
  <Override PartName="/ppt/slides/slide405.xml" ContentType="application/vnd.openxmlformats-officedocument.presentationml.slide+xml"/>
  <Override PartName="/ppt/presProps.xml" ContentType="application/vnd.openxmlformats-officedocument.presentationml.presProps+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slides/slide244.xml" ContentType="application/vnd.openxmlformats-officedocument.presentationml.slide+xml"/>
  <Override PartName="/ppt/slides/slide291.xml" ContentType="application/vnd.openxmlformats-officedocument.presentationml.slide+xml"/>
  <Override PartName="/ppt/slides/slide378.xml" ContentType="application/vnd.openxmlformats-officedocument.presentationml.slide+xml"/>
  <Override PartName="/ppt/slides/slide389.xml" ContentType="application/vnd.openxmlformats-officedocument.presentationml.slide+xml"/>
  <Override PartName="/ppt/slideLayouts/slideLayout3.xml" ContentType="application/vnd.openxmlformats-officedocument.presentationml.slideLayout+xml"/>
  <Override PartName="/ppt/slides/slide51.xml" ContentType="application/vnd.openxmlformats-officedocument.presentationml.slide+xml"/>
  <Override PartName="/ppt/slides/slide233.xml" ContentType="application/vnd.openxmlformats-officedocument.presentationml.slide+xml"/>
  <Override PartName="/ppt/slides/slide280.xml" ContentType="application/vnd.openxmlformats-officedocument.presentationml.slide+xml"/>
  <Override PartName="/ppt/slides/slide367.xml" ContentType="application/vnd.openxmlformats-officedocument.presentationml.slide+xml"/>
  <Override PartName="/ppt/slides/slide40.xml" ContentType="application/vnd.openxmlformats-officedocument.presentationml.slide+xml"/>
  <Override PartName="/ppt/slides/slide159.xml" ContentType="application/vnd.openxmlformats-officedocument.presentationml.slide+xml"/>
  <Override PartName="/ppt/slides/slide211.xml" ContentType="application/vnd.openxmlformats-officedocument.presentationml.slide+xml"/>
  <Override PartName="/ppt/slides/slide222.xml" ContentType="application/vnd.openxmlformats-officedocument.presentationml.slide+xml"/>
  <Override PartName="/ppt/slides/slide309.xml" ContentType="application/vnd.openxmlformats-officedocument.presentationml.slide+xml"/>
  <Override PartName="/ppt/slides/slide356.xml" ContentType="application/vnd.openxmlformats-officedocument.presentationml.slide+xml"/>
  <Override PartName="/ppt/slides/slide148.xml" ContentType="application/vnd.openxmlformats-officedocument.presentationml.slide+xml"/>
  <Override PartName="/ppt/slides/slide195.xml" ContentType="application/vnd.openxmlformats-officedocument.presentationml.slide+xml"/>
  <Override PartName="/ppt/slides/slide200.xml" ContentType="application/vnd.openxmlformats-officedocument.presentationml.slide+xml"/>
  <Override PartName="/ppt/slides/slide345.xml" ContentType="application/vnd.openxmlformats-officedocument.presentationml.slide+xml"/>
  <Override PartName="/ppt/slides/slide392.xml" ContentType="application/vnd.openxmlformats-officedocument.presentationml.slide+xml"/>
  <Default Extension="vml" ContentType="application/vnd.openxmlformats-officedocument.vmlDrawing"/>
  <Override PartName="/ppt/slides/slide89.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slides/slide173.xml" ContentType="application/vnd.openxmlformats-officedocument.presentationml.slide+xml"/>
  <Override PartName="/ppt/slides/slide184.xml" ContentType="application/vnd.openxmlformats-officedocument.presentationml.slide+xml"/>
  <Override PartName="/ppt/slides/slide323.xml" ContentType="application/vnd.openxmlformats-officedocument.presentationml.slide+xml"/>
  <Override PartName="/ppt/slides/slide334.xml" ContentType="application/vnd.openxmlformats-officedocument.presentationml.slide+xml"/>
  <Override PartName="/ppt/slides/slide370.xml" ContentType="application/vnd.openxmlformats-officedocument.presentationml.slide+xml"/>
  <Override PartName="/ppt/slides/slide381.xml" ContentType="application/vnd.openxmlformats-officedocument.presentationml.slide+xml"/>
  <Override PartName="/ppt/slides/slide78.xml" ContentType="application/vnd.openxmlformats-officedocument.presentationml.slide+xml"/>
  <Override PartName="/ppt/slides/slide115.xml" ContentType="application/vnd.openxmlformats-officedocument.presentationml.slide+xml"/>
  <Override PartName="/ppt/slides/slide162.xml" ContentType="application/vnd.openxmlformats-officedocument.presentationml.slide+xml"/>
  <Override PartName="/ppt/slides/slide312.xml" ContentType="application/vnd.openxmlformats-officedocument.presentationml.slide+xml"/>
  <Override PartName="/ppt/handoutMasters/handoutMaster1.xml" ContentType="application/vnd.openxmlformats-officedocument.presentationml.handoutMaster+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104.xml" ContentType="application/vnd.openxmlformats-officedocument.presentationml.slide+xml"/>
  <Override PartName="/ppt/slides/slide151.xml" ContentType="application/vnd.openxmlformats-officedocument.presentationml.slide+xml"/>
  <Override PartName="/ppt/slides/slide238.xml" ContentType="application/vnd.openxmlformats-officedocument.presentationml.slide+xml"/>
  <Override PartName="/ppt/slides/slide249.xml" ContentType="application/vnd.openxmlformats-officedocument.presentationml.slide+xml"/>
  <Override PartName="/ppt/slides/slide285.xml" ContentType="application/vnd.openxmlformats-officedocument.presentationml.slide+xml"/>
  <Override PartName="/ppt/slides/slide296.xml" ContentType="application/vnd.openxmlformats-officedocument.presentationml.slide+xml"/>
  <Override PartName="/ppt/slides/slide301.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5.xml" ContentType="application/vnd.openxmlformats-officedocument.presentationml.slide+xml"/>
  <Override PartName="/ppt/slides/slide92.xml" ContentType="application/vnd.openxmlformats-officedocument.presentationml.slide+xml"/>
  <Override PartName="/ppt/slides/slide140.xml" ContentType="application/vnd.openxmlformats-officedocument.presentationml.slide+xml"/>
  <Override PartName="/ppt/slides/slide227.xml" ContentType="application/vnd.openxmlformats-officedocument.presentationml.slide+xml"/>
  <Override PartName="/ppt/slides/slide274.xml" ContentType="application/vnd.openxmlformats-officedocument.presentationml.slide+xml"/>
  <Override PartName="/ppt/theme/theme3.xml" ContentType="application/vnd.openxmlformats-officedocument.theme+xml"/>
  <Override PartName="/ppt/slides/slide34.xml" ContentType="application/vnd.openxmlformats-officedocument.presentationml.slide+xml"/>
  <Override PartName="/ppt/slides/slide81.xml" ContentType="application/vnd.openxmlformats-officedocument.presentationml.slide+xml"/>
  <Override PartName="/ppt/slides/slide216.xml" ContentType="application/vnd.openxmlformats-officedocument.presentationml.slide+xml"/>
  <Override PartName="/ppt/slides/slide263.xml" ContentType="application/vnd.openxmlformats-officedocument.presentationml.slide+xml"/>
  <Override PartName="/ppt/slides/slide397.xml" ContentType="application/vnd.openxmlformats-officedocument.presentationml.slide+xml"/>
  <Override PartName="/ppt/slides/slide402.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70.xml" ContentType="application/vnd.openxmlformats-officedocument.presentationml.slide+xml"/>
  <Override PartName="/ppt/slides/slide189.xml" ContentType="application/vnd.openxmlformats-officedocument.presentationml.slide+xml"/>
  <Override PartName="/ppt/slides/slide205.xml" ContentType="application/vnd.openxmlformats-officedocument.presentationml.slide+xml"/>
  <Override PartName="/ppt/slides/slide241.xml" ContentType="application/vnd.openxmlformats-officedocument.presentationml.slide+xml"/>
  <Override PartName="/ppt/slides/slide252.xml" ContentType="application/vnd.openxmlformats-officedocument.presentationml.slide+xml"/>
  <Override PartName="/ppt/slides/slide339.xml" ContentType="application/vnd.openxmlformats-officedocument.presentationml.slide+xml"/>
  <Override PartName="/ppt/slides/slide386.xml" ContentType="application/vnd.openxmlformats-officedocument.presentationml.slide+xml"/>
  <Override PartName="/ppt/slides/slide12.xml" ContentType="application/vnd.openxmlformats-officedocument.presentationml.slide+xml"/>
  <Override PartName="/ppt/slides/slide178.xml" ContentType="application/vnd.openxmlformats-officedocument.presentationml.slide+xml"/>
  <Override PartName="/ppt/slides/slide230.xml" ContentType="application/vnd.openxmlformats-officedocument.presentationml.slide+xml"/>
  <Override PartName="/ppt/slides/slide328.xml" ContentType="application/vnd.openxmlformats-officedocument.presentationml.slide+xml"/>
  <Override PartName="/ppt/slides/slide375.xml" ContentType="application/vnd.openxmlformats-officedocument.presentationml.slide+xml"/>
  <Override PartName="/ppt/slideLayouts/slideLayout11.xml" ContentType="application/vnd.openxmlformats-officedocument.presentationml.slideLayout+xml"/>
  <Override PartName="/ppt/slides/slide167.xml" ContentType="application/vnd.openxmlformats-officedocument.presentationml.slide+xml"/>
  <Override PartName="/ppt/slides/slide306.xml" ContentType="application/vnd.openxmlformats-officedocument.presentationml.slide+xml"/>
  <Override PartName="/ppt/slides/slide317.xml" ContentType="application/vnd.openxmlformats-officedocument.presentationml.slide+xml"/>
  <Override PartName="/ppt/slides/slide353.xml" ContentType="application/vnd.openxmlformats-officedocument.presentationml.slide+xml"/>
  <Override PartName="/ppt/slides/slide364.xml" ContentType="application/vnd.openxmlformats-officedocument.presentationml.slide+xml"/>
  <Override PartName="/ppt/slides/slide109.xml" ContentType="application/vnd.openxmlformats-officedocument.presentationml.slide+xml"/>
  <Override PartName="/ppt/slides/slide145.xml" ContentType="application/vnd.openxmlformats-officedocument.presentationml.slide+xml"/>
  <Override PartName="/ppt/slides/slide156.xml" ContentType="application/vnd.openxmlformats-officedocument.presentationml.slide+xml"/>
  <Override PartName="/ppt/slides/slide192.xml" ContentType="application/vnd.openxmlformats-officedocument.presentationml.slide+xml"/>
  <Override PartName="/ppt/slides/slide342.xml" ContentType="application/vnd.openxmlformats-officedocument.presentationml.slide+xml"/>
  <Override PartName="/ppt/slides/slide97.xml" ContentType="application/vnd.openxmlformats-officedocument.presentationml.slide+xml"/>
  <Override PartName="/ppt/slides/slide134.xml" ContentType="application/vnd.openxmlformats-officedocument.presentationml.slide+xml"/>
  <Override PartName="/ppt/slides/slide181.xml" ContentType="application/vnd.openxmlformats-officedocument.presentationml.slide+xml"/>
  <Override PartName="/ppt/slides/slide279.xml" ContentType="application/vnd.openxmlformats-officedocument.presentationml.slide+xml"/>
  <Override PartName="/ppt/slides/slide331.xml" ContentType="application/vnd.openxmlformats-officedocument.presentationml.slide+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23.xml" ContentType="application/vnd.openxmlformats-officedocument.presentationml.slide+xml"/>
  <Override PartName="/ppt/slides/slide170.xml" ContentType="application/vnd.openxmlformats-officedocument.presentationml.slide+xml"/>
  <Override PartName="/ppt/slides/slide257.xml" ContentType="application/vnd.openxmlformats-officedocument.presentationml.slide+xml"/>
  <Override PartName="/ppt/slides/slide268.xml" ContentType="application/vnd.openxmlformats-officedocument.presentationml.slide+xml"/>
  <Override PartName="/ppt/slides/slide320.xml" ContentType="application/vnd.openxmlformats-officedocument.presentationml.slide+xml"/>
  <Override PartName="/ppt/slides/slide407.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64.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246.xml" ContentType="application/vnd.openxmlformats-officedocument.presentationml.slide+xml"/>
  <Override PartName="/ppt/slides/slide293.xml" ContentType="application/vnd.openxmlformats-officedocument.presentationml.slide+xml"/>
  <Override PartName="/ppt/slideLayouts/slideLayout5.xml" ContentType="application/vnd.openxmlformats-officedocument.presentationml.slideLayout+xml"/>
  <Override PartName="/ppt/slides/slide53.xml" ContentType="application/vnd.openxmlformats-officedocument.presentationml.slide+xml"/>
  <Override PartName="/ppt/slides/slide235.xml" ContentType="application/vnd.openxmlformats-officedocument.presentationml.slide+xml"/>
  <Override PartName="/ppt/slides/slide282.xml" ContentType="application/vnd.openxmlformats-officedocument.presentationml.slide+xml"/>
  <Override PartName="/ppt/slides/slide369.xml" ContentType="application/vnd.openxmlformats-officedocument.presentationml.slide+xml"/>
  <Default Extension="jpeg" ContentType="image/jpeg"/>
  <Override PartName="/ppt/slides/slide31.xml" ContentType="application/vnd.openxmlformats-officedocument.presentationml.slide+xml"/>
  <Override PartName="/ppt/slides/slide42.xml" ContentType="application/vnd.openxmlformats-officedocument.presentationml.slide+xml"/>
  <Override PartName="/ppt/slides/slide213.xml" ContentType="application/vnd.openxmlformats-officedocument.presentationml.slide+xml"/>
  <Override PartName="/ppt/slides/slide224.xml" ContentType="application/vnd.openxmlformats-officedocument.presentationml.slide+xml"/>
  <Override PartName="/ppt/slides/slide260.xml" ContentType="application/vnd.openxmlformats-officedocument.presentationml.slide+xml"/>
  <Override PartName="/ppt/slides/slide271.xml" ContentType="application/vnd.openxmlformats-officedocument.presentationml.slide+xml"/>
  <Override PartName="/ppt/slides/slide358.xml" ContentType="application/vnd.openxmlformats-officedocument.presentationml.slide+xml"/>
  <Override PartName="/ppt/slides/slide410.xml" ContentType="application/vnd.openxmlformats-officedocument.presentationml.slide+xml"/>
  <Override PartName="/ppt/slides/slide20.xml" ContentType="application/vnd.openxmlformats-officedocument.presentationml.slide+xml"/>
  <Override PartName="/ppt/slides/slide197.xml" ContentType="application/vnd.openxmlformats-officedocument.presentationml.slide+xml"/>
  <Override PartName="/ppt/slides/slide202.xml" ContentType="application/vnd.openxmlformats-officedocument.presentationml.slide+xml"/>
  <Override PartName="/ppt/slides/slide347.xml" ContentType="application/vnd.openxmlformats-officedocument.presentationml.slide+xml"/>
  <Override PartName="/ppt/slides/slide394.xml" ContentType="application/vnd.openxmlformats-officedocument.presentationml.slide+xml"/>
  <Override PartName="/ppt/slides/slide139.xml" ContentType="application/vnd.openxmlformats-officedocument.presentationml.slide+xml"/>
  <Override PartName="/ppt/slides/slide186.xml" ContentType="application/vnd.openxmlformats-officedocument.presentationml.slide+xml"/>
  <Override PartName="/ppt/slides/slide325.xml" ContentType="application/vnd.openxmlformats-officedocument.presentationml.slide+xml"/>
  <Override PartName="/ppt/slides/slide336.xml" ContentType="application/vnd.openxmlformats-officedocument.presentationml.slide+xml"/>
  <Override PartName="/ppt/slides/slide372.xml" ContentType="application/vnd.openxmlformats-officedocument.presentationml.slide+xml"/>
  <Override PartName="/ppt/slides/slide383.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64.xml" ContentType="application/vnd.openxmlformats-officedocument.presentationml.slide+xml"/>
  <Override PartName="/ppt/slides/slide175.xml" ContentType="application/vnd.openxmlformats-officedocument.presentationml.slide+xml"/>
  <Override PartName="/ppt/slides/slide314.xml" ContentType="application/vnd.openxmlformats-officedocument.presentationml.slide+xml"/>
  <Override PartName="/ppt/slides/slide361.xml" ContentType="application/vnd.openxmlformats-officedocument.presentationml.slide+xml"/>
  <Override PartName="/ppt/slides/slide8.xml" ContentType="application/vnd.openxmlformats-officedocument.presentationml.slide+xml"/>
  <Override PartName="/ppt/slides/slide69.xml" ContentType="application/vnd.openxmlformats-officedocument.presentationml.slide+xml"/>
  <Override PartName="/ppt/slides/slide106.xml" ContentType="application/vnd.openxmlformats-officedocument.presentationml.slide+xml"/>
  <Override PartName="/ppt/slides/slide153.xml" ContentType="application/vnd.openxmlformats-officedocument.presentationml.slide+xml"/>
  <Override PartName="/ppt/slides/slide287.xml" ContentType="application/vnd.openxmlformats-officedocument.presentationml.slide+xml"/>
  <Override PartName="/ppt/slides/slide298.xml" ContentType="application/vnd.openxmlformats-officedocument.presentationml.slide+xml"/>
  <Override PartName="/ppt/slides/slide303.xml" ContentType="application/vnd.openxmlformats-officedocument.presentationml.slide+xml"/>
  <Override PartName="/ppt/slides/slide350.xml" ContentType="application/vnd.openxmlformats-officedocument.presentationml.slide+xml"/>
  <Override PartName="/ppt/slides/slide58.xml" ContentType="application/vnd.openxmlformats-officedocument.presentationml.slide+xml"/>
  <Override PartName="/ppt/slides/slide229.xml" ContentType="application/vnd.openxmlformats-officedocument.presentationml.slide+xml"/>
  <Override PartName="/ppt/slides/slide276.xml" ContentType="application/vnd.openxmlformats-officedocument.presentationml.slide+xml"/>
  <Override PartName="/ppt/notesSlides/notesSlide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31.xml" ContentType="application/vnd.openxmlformats-officedocument.presentationml.slide+xml"/>
  <Override PartName="/ppt/slides/slide399.xml" ContentType="application/vnd.openxmlformats-officedocument.presentationml.slide+xml"/>
  <Override PartName="/ppt/slides/slide207.xml" ContentType="application/vnd.openxmlformats-officedocument.presentationml.slide+xml"/>
  <Override PartName="/ppt/slides/slide254.xml" ContentType="application/vnd.openxmlformats-officedocument.presentationml.slide+xml"/>
  <Override PartName="/ppt/slides/slide14.xml" ContentType="application/vnd.openxmlformats-officedocument.presentationml.slide+xml"/>
  <Override PartName="/ppt/slides/slide61.xml" ContentType="application/vnd.openxmlformats-officedocument.presentationml.slide+xml"/>
  <Override PartName="/ppt/slides/slide232.xml" ContentType="application/vnd.openxmlformats-officedocument.presentationml.slide+xml"/>
  <Override PartName="/ppt/slides/slide377.xml" ContentType="application/vnd.openxmlformats-officedocument.presentationml.slide+xml"/>
  <Override PartName="/ppt/notesMasters/notesMaster1.xml" ContentType="application/vnd.openxmlformats-officedocument.presentationml.notesMaster+xml"/>
  <Override PartName="/ppt/slides/slide169.xml" ContentType="application/vnd.openxmlformats-officedocument.presentationml.slide+xml"/>
  <Override PartName="/ppt/slides/slide308.xml" ContentType="application/vnd.openxmlformats-officedocument.presentationml.slide+xml"/>
  <Override PartName="/ppt/slides/slide355.xml" ContentType="application/vnd.openxmlformats-officedocument.presentationml.slide+xml"/>
  <Override PartName="/ppt/tableStyles.xml" ContentType="application/vnd.openxmlformats-officedocument.presentationml.tableStyles+xml"/>
  <Override PartName="/ppt/slides/slide147.xml" ContentType="application/vnd.openxmlformats-officedocument.presentationml.slide+xml"/>
  <Override PartName="/ppt/slides/slide194.xml" ContentType="application/vnd.openxmlformats-officedocument.presentationml.slide+xml"/>
  <Override PartName="/ppt/slides/slide210.xml" ContentType="application/vnd.openxmlformats-officedocument.presentationml.slide+xml"/>
  <Override PartName="/ppt/slides/slide99.xml" ContentType="application/vnd.openxmlformats-officedocument.presentationml.slide+xml"/>
  <Override PartName="/ppt/slides/slide333.xml" ContentType="application/vnd.openxmlformats-officedocument.presentationml.slide+xml"/>
  <Override PartName="/ppt/slides/slide380.xml" ContentType="application/vnd.openxmlformats-officedocument.presentationml.slide+xml"/>
  <Override PartName="/ppt/slides/slide77.xml" ContentType="application/vnd.openxmlformats-officedocument.presentationml.slide+xml"/>
  <Override PartName="/ppt/slides/slide125.xml" ContentType="application/vnd.openxmlformats-officedocument.presentationml.slide+xml"/>
  <Override PartName="/ppt/slides/slide172.xml" ContentType="application/vnd.openxmlformats-officedocument.presentationml.slide+xml"/>
  <Override PartName="/ppt/slides/slide409.xml" ContentType="application/vnd.openxmlformats-officedocument.presentationml.slide+xml"/>
  <Override PartName="/ppt/slides/slide5.xml" ContentType="application/vnd.openxmlformats-officedocument.presentationml.slide+xml"/>
  <Override PartName="/ppt/slides/slide103.xml" ContentType="application/vnd.openxmlformats-officedocument.presentationml.slide+xml"/>
  <Override PartName="/ppt/slides/slide150.xml" ContentType="application/vnd.openxmlformats-officedocument.presentationml.slide+xml"/>
  <Override PartName="/ppt/slides/slide248.xml" ContentType="application/vnd.openxmlformats-officedocument.presentationml.slide+xml"/>
  <Override PartName="/ppt/slides/slide295.xml" ContentType="application/vnd.openxmlformats-officedocument.presentationml.slide+xml"/>
  <Override PartName="/ppt/slides/slide311.xml" ContentType="application/vnd.openxmlformats-officedocument.presentationml.slide+xml"/>
  <Override PartName="/ppt/slideLayouts/slideLayout7.xml" ContentType="application/vnd.openxmlformats-officedocument.presentationml.slideLayout+xml"/>
  <Override PartName="/ppt/slides/slide55.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52" r:id="rId1"/>
  </p:sldMasterIdLst>
  <p:notesMasterIdLst>
    <p:notesMasterId r:id="rId412"/>
  </p:notesMasterIdLst>
  <p:handoutMasterIdLst>
    <p:handoutMasterId r:id="rId413"/>
  </p:handoutMasterIdLst>
  <p:sldIdLst>
    <p:sldId id="695" r:id="rId2"/>
    <p:sldId id="696" r:id="rId3"/>
    <p:sldId id="754" r:id="rId4"/>
    <p:sldId id="755" r:id="rId5"/>
    <p:sldId id="697" r:id="rId6"/>
    <p:sldId id="756" r:id="rId7"/>
    <p:sldId id="757" r:id="rId8"/>
    <p:sldId id="784" r:id="rId9"/>
    <p:sldId id="758" r:id="rId10"/>
    <p:sldId id="759" r:id="rId11"/>
    <p:sldId id="760" r:id="rId12"/>
    <p:sldId id="761" r:id="rId13"/>
    <p:sldId id="762" r:id="rId14"/>
    <p:sldId id="763" r:id="rId15"/>
    <p:sldId id="764" r:id="rId16"/>
    <p:sldId id="765" r:id="rId17"/>
    <p:sldId id="766" r:id="rId18"/>
    <p:sldId id="767" r:id="rId19"/>
    <p:sldId id="768" r:id="rId20"/>
    <p:sldId id="769" r:id="rId21"/>
    <p:sldId id="770" r:id="rId22"/>
    <p:sldId id="771" r:id="rId23"/>
    <p:sldId id="772" r:id="rId24"/>
    <p:sldId id="773" r:id="rId25"/>
    <p:sldId id="774" r:id="rId26"/>
    <p:sldId id="775" r:id="rId27"/>
    <p:sldId id="776" r:id="rId28"/>
    <p:sldId id="777" r:id="rId29"/>
    <p:sldId id="778" r:id="rId30"/>
    <p:sldId id="779" r:id="rId31"/>
    <p:sldId id="780" r:id="rId32"/>
    <p:sldId id="781" r:id="rId33"/>
    <p:sldId id="782" r:id="rId34"/>
    <p:sldId id="783" r:id="rId35"/>
    <p:sldId id="785" r:id="rId36"/>
    <p:sldId id="786" r:id="rId37"/>
    <p:sldId id="787" r:id="rId38"/>
    <p:sldId id="788" r:id="rId39"/>
    <p:sldId id="789" r:id="rId40"/>
    <p:sldId id="790" r:id="rId41"/>
    <p:sldId id="791" r:id="rId42"/>
    <p:sldId id="792" r:id="rId43"/>
    <p:sldId id="793" r:id="rId44"/>
    <p:sldId id="794" r:id="rId45"/>
    <p:sldId id="795" r:id="rId46"/>
    <p:sldId id="796" r:id="rId47"/>
    <p:sldId id="797" r:id="rId48"/>
    <p:sldId id="798" r:id="rId49"/>
    <p:sldId id="799" r:id="rId50"/>
    <p:sldId id="800" r:id="rId51"/>
    <p:sldId id="801" r:id="rId52"/>
    <p:sldId id="1255" r:id="rId53"/>
    <p:sldId id="1256" r:id="rId54"/>
    <p:sldId id="1257" r:id="rId55"/>
    <p:sldId id="1258" r:id="rId56"/>
    <p:sldId id="1262" r:id="rId57"/>
    <p:sldId id="802" r:id="rId58"/>
    <p:sldId id="804" r:id="rId59"/>
    <p:sldId id="805" r:id="rId60"/>
    <p:sldId id="806" r:id="rId61"/>
    <p:sldId id="807" r:id="rId62"/>
    <p:sldId id="808" r:id="rId63"/>
    <p:sldId id="809" r:id="rId64"/>
    <p:sldId id="810" r:id="rId65"/>
    <p:sldId id="811" r:id="rId66"/>
    <p:sldId id="812" r:id="rId67"/>
    <p:sldId id="813" r:id="rId68"/>
    <p:sldId id="814" r:id="rId69"/>
    <p:sldId id="815" r:id="rId70"/>
    <p:sldId id="816" r:id="rId71"/>
    <p:sldId id="817" r:id="rId72"/>
    <p:sldId id="818" r:id="rId73"/>
    <p:sldId id="819" r:id="rId74"/>
    <p:sldId id="820" r:id="rId75"/>
    <p:sldId id="821" r:id="rId76"/>
    <p:sldId id="822" r:id="rId77"/>
    <p:sldId id="823" r:id="rId78"/>
    <p:sldId id="824" r:id="rId79"/>
    <p:sldId id="825" r:id="rId80"/>
    <p:sldId id="826" r:id="rId81"/>
    <p:sldId id="827" r:id="rId82"/>
    <p:sldId id="828" r:id="rId83"/>
    <p:sldId id="1259" r:id="rId84"/>
    <p:sldId id="1260" r:id="rId85"/>
    <p:sldId id="1261" r:id="rId86"/>
    <p:sldId id="852" r:id="rId87"/>
    <p:sldId id="853" r:id="rId88"/>
    <p:sldId id="854" r:id="rId89"/>
    <p:sldId id="855" r:id="rId90"/>
    <p:sldId id="856" r:id="rId91"/>
    <p:sldId id="857" r:id="rId92"/>
    <p:sldId id="858" r:id="rId93"/>
    <p:sldId id="860" r:id="rId94"/>
    <p:sldId id="861" r:id="rId95"/>
    <p:sldId id="862" r:id="rId96"/>
    <p:sldId id="863" r:id="rId97"/>
    <p:sldId id="864" r:id="rId98"/>
    <p:sldId id="865" r:id="rId99"/>
    <p:sldId id="868" r:id="rId100"/>
    <p:sldId id="882" r:id="rId101"/>
    <p:sldId id="883" r:id="rId102"/>
    <p:sldId id="884" r:id="rId103"/>
    <p:sldId id="885" r:id="rId104"/>
    <p:sldId id="886" r:id="rId105"/>
    <p:sldId id="887" r:id="rId106"/>
    <p:sldId id="888" r:id="rId107"/>
    <p:sldId id="889" r:id="rId108"/>
    <p:sldId id="1263" r:id="rId109"/>
    <p:sldId id="890" r:id="rId110"/>
    <p:sldId id="891" r:id="rId111"/>
    <p:sldId id="892" r:id="rId112"/>
    <p:sldId id="893" r:id="rId113"/>
    <p:sldId id="1264" r:id="rId114"/>
    <p:sldId id="1265" r:id="rId115"/>
    <p:sldId id="1266" r:id="rId116"/>
    <p:sldId id="1267" r:id="rId117"/>
    <p:sldId id="1268" r:id="rId118"/>
    <p:sldId id="894" r:id="rId119"/>
    <p:sldId id="904" r:id="rId120"/>
    <p:sldId id="1269" r:id="rId121"/>
    <p:sldId id="1270" r:id="rId122"/>
    <p:sldId id="1354" r:id="rId123"/>
    <p:sldId id="1355" r:id="rId124"/>
    <p:sldId id="1271" r:id="rId125"/>
    <p:sldId id="1272" r:id="rId126"/>
    <p:sldId id="1273" r:id="rId127"/>
    <p:sldId id="1274" r:id="rId128"/>
    <p:sldId id="903" r:id="rId129"/>
    <p:sldId id="1275" r:id="rId130"/>
    <p:sldId id="1276" r:id="rId131"/>
    <p:sldId id="1006" r:id="rId132"/>
    <p:sldId id="1007" r:id="rId133"/>
    <p:sldId id="1008" r:id="rId134"/>
    <p:sldId id="1009" r:id="rId135"/>
    <p:sldId id="1010" r:id="rId136"/>
    <p:sldId id="1011" r:id="rId137"/>
    <p:sldId id="1012" r:id="rId138"/>
    <p:sldId id="1348" r:id="rId139"/>
    <p:sldId id="1349" r:id="rId140"/>
    <p:sldId id="1351" r:id="rId141"/>
    <p:sldId id="1350" r:id="rId142"/>
    <p:sldId id="1352" r:id="rId143"/>
    <p:sldId id="1353" r:id="rId144"/>
    <p:sldId id="1013" r:id="rId145"/>
    <p:sldId id="1014" r:id="rId146"/>
    <p:sldId id="1015" r:id="rId147"/>
    <p:sldId id="1016" r:id="rId148"/>
    <p:sldId id="1017" r:id="rId149"/>
    <p:sldId id="1018" r:id="rId150"/>
    <p:sldId id="1019" r:id="rId151"/>
    <p:sldId id="1020" r:id="rId152"/>
    <p:sldId id="1021" r:id="rId153"/>
    <p:sldId id="1022" r:id="rId154"/>
    <p:sldId id="1023" r:id="rId155"/>
    <p:sldId id="1024" r:id="rId156"/>
    <p:sldId id="1025" r:id="rId157"/>
    <p:sldId id="1026" r:id="rId158"/>
    <p:sldId id="1027" r:id="rId159"/>
    <p:sldId id="1028" r:id="rId160"/>
    <p:sldId id="1030" r:id="rId161"/>
    <p:sldId id="1031" r:id="rId162"/>
    <p:sldId id="1032" r:id="rId163"/>
    <p:sldId id="1033" r:id="rId164"/>
    <p:sldId id="1034" r:id="rId165"/>
    <p:sldId id="1035" r:id="rId166"/>
    <p:sldId id="1036" r:id="rId167"/>
    <p:sldId id="1037" r:id="rId168"/>
    <p:sldId id="1038" r:id="rId169"/>
    <p:sldId id="1039" r:id="rId170"/>
    <p:sldId id="1040" r:id="rId171"/>
    <p:sldId id="1041" r:id="rId172"/>
    <p:sldId id="1042" r:id="rId173"/>
    <p:sldId id="1043" r:id="rId174"/>
    <p:sldId id="1044" r:id="rId175"/>
    <p:sldId id="1045" r:id="rId176"/>
    <p:sldId id="1046" r:id="rId177"/>
    <p:sldId id="1047" r:id="rId178"/>
    <p:sldId id="1048" r:id="rId179"/>
    <p:sldId id="1049" r:id="rId180"/>
    <p:sldId id="1050" r:id="rId181"/>
    <p:sldId id="1051" r:id="rId182"/>
    <p:sldId id="1052" r:id="rId183"/>
    <p:sldId id="1053" r:id="rId184"/>
    <p:sldId id="1054" r:id="rId185"/>
    <p:sldId id="1055" r:id="rId186"/>
    <p:sldId id="1056" r:id="rId187"/>
    <p:sldId id="1057" r:id="rId188"/>
    <p:sldId id="1058" r:id="rId189"/>
    <p:sldId id="1059" r:id="rId190"/>
    <p:sldId id="1060" r:id="rId191"/>
    <p:sldId id="1061" r:id="rId192"/>
    <p:sldId id="1062" r:id="rId193"/>
    <p:sldId id="1063" r:id="rId194"/>
    <p:sldId id="1064" r:id="rId195"/>
    <p:sldId id="1065" r:id="rId196"/>
    <p:sldId id="1066" r:id="rId197"/>
    <p:sldId id="1067" r:id="rId198"/>
    <p:sldId id="1068" r:id="rId199"/>
    <p:sldId id="1069" r:id="rId200"/>
    <p:sldId id="1070" r:id="rId201"/>
    <p:sldId id="1071" r:id="rId202"/>
    <p:sldId id="1072" r:id="rId203"/>
    <p:sldId id="1073" r:id="rId204"/>
    <p:sldId id="1074" r:id="rId205"/>
    <p:sldId id="1075" r:id="rId206"/>
    <p:sldId id="1076" r:id="rId207"/>
    <p:sldId id="1077" r:id="rId208"/>
    <p:sldId id="1078" r:id="rId209"/>
    <p:sldId id="1079" r:id="rId210"/>
    <p:sldId id="1080" r:id="rId211"/>
    <p:sldId id="1081" r:id="rId212"/>
    <p:sldId id="1082" r:id="rId213"/>
    <p:sldId id="1083" r:id="rId214"/>
    <p:sldId id="1084" r:id="rId215"/>
    <p:sldId id="1085" r:id="rId216"/>
    <p:sldId id="1086" r:id="rId217"/>
    <p:sldId id="1087" r:id="rId218"/>
    <p:sldId id="1088" r:id="rId219"/>
    <p:sldId id="1089" r:id="rId220"/>
    <p:sldId id="1090" r:id="rId221"/>
    <p:sldId id="1091" r:id="rId222"/>
    <p:sldId id="1092" r:id="rId223"/>
    <p:sldId id="1093" r:id="rId224"/>
    <p:sldId id="1094" r:id="rId225"/>
    <p:sldId id="1095" r:id="rId226"/>
    <p:sldId id="1096" r:id="rId227"/>
    <p:sldId id="1097" r:id="rId228"/>
    <p:sldId id="1098" r:id="rId229"/>
    <p:sldId id="1099" r:id="rId230"/>
    <p:sldId id="1100" r:id="rId231"/>
    <p:sldId id="1101" r:id="rId232"/>
    <p:sldId id="1102" r:id="rId233"/>
    <p:sldId id="1103" r:id="rId234"/>
    <p:sldId id="1104" r:id="rId235"/>
    <p:sldId id="1105" r:id="rId236"/>
    <p:sldId id="1106" r:id="rId237"/>
    <p:sldId id="1107" r:id="rId238"/>
    <p:sldId id="1108" r:id="rId239"/>
    <p:sldId id="1109" r:id="rId240"/>
    <p:sldId id="1110" r:id="rId241"/>
    <p:sldId id="1111" r:id="rId242"/>
    <p:sldId id="1112" r:id="rId243"/>
    <p:sldId id="1113" r:id="rId244"/>
    <p:sldId id="1114" r:id="rId245"/>
    <p:sldId id="1115" r:id="rId246"/>
    <p:sldId id="1116" r:id="rId247"/>
    <p:sldId id="1117" r:id="rId248"/>
    <p:sldId id="1118" r:id="rId249"/>
    <p:sldId id="1119" r:id="rId250"/>
    <p:sldId id="1120" r:id="rId251"/>
    <p:sldId id="1121" r:id="rId252"/>
    <p:sldId id="1122" r:id="rId253"/>
    <p:sldId id="1123" r:id="rId254"/>
    <p:sldId id="1124" r:id="rId255"/>
    <p:sldId id="1125" r:id="rId256"/>
    <p:sldId id="1126" r:id="rId257"/>
    <p:sldId id="1127" r:id="rId258"/>
    <p:sldId id="1128" r:id="rId259"/>
    <p:sldId id="1129" r:id="rId260"/>
    <p:sldId id="1130" r:id="rId261"/>
    <p:sldId id="1277" r:id="rId262"/>
    <p:sldId id="1133" r:id="rId263"/>
    <p:sldId id="1134" r:id="rId264"/>
    <p:sldId id="1135" r:id="rId265"/>
    <p:sldId id="1136" r:id="rId266"/>
    <p:sldId id="1137" r:id="rId267"/>
    <p:sldId id="1138" r:id="rId268"/>
    <p:sldId id="1139" r:id="rId269"/>
    <p:sldId id="1140" r:id="rId270"/>
    <p:sldId id="1141" r:id="rId271"/>
    <p:sldId id="1142" r:id="rId272"/>
    <p:sldId id="1143" r:id="rId273"/>
    <p:sldId id="1144" r:id="rId274"/>
    <p:sldId id="1145" r:id="rId275"/>
    <p:sldId id="1146" r:id="rId276"/>
    <p:sldId id="1147" r:id="rId277"/>
    <p:sldId id="1148" r:id="rId278"/>
    <p:sldId id="1149" r:id="rId279"/>
    <p:sldId id="1150" r:id="rId280"/>
    <p:sldId id="1151" r:id="rId281"/>
    <p:sldId id="1278" r:id="rId282"/>
    <p:sldId id="1280" r:id="rId283"/>
    <p:sldId id="1155" r:id="rId284"/>
    <p:sldId id="1156" r:id="rId285"/>
    <p:sldId id="1157" r:id="rId286"/>
    <p:sldId id="1158" r:id="rId287"/>
    <p:sldId id="1159" r:id="rId288"/>
    <p:sldId id="1160" r:id="rId289"/>
    <p:sldId id="1161" r:id="rId290"/>
    <p:sldId id="1162" r:id="rId291"/>
    <p:sldId id="1163" r:id="rId292"/>
    <p:sldId id="1164" r:id="rId293"/>
    <p:sldId id="1165" r:id="rId294"/>
    <p:sldId id="1166" r:id="rId295"/>
    <p:sldId id="1167" r:id="rId296"/>
    <p:sldId id="1168" r:id="rId297"/>
    <p:sldId id="1169" r:id="rId298"/>
    <p:sldId id="1170" r:id="rId299"/>
    <p:sldId id="1171" r:id="rId300"/>
    <p:sldId id="1172" r:id="rId301"/>
    <p:sldId id="1173" r:id="rId302"/>
    <p:sldId id="1174" r:id="rId303"/>
    <p:sldId id="1175" r:id="rId304"/>
    <p:sldId id="1176" r:id="rId305"/>
    <p:sldId id="1209" r:id="rId306"/>
    <p:sldId id="1179" r:id="rId307"/>
    <p:sldId id="1180" r:id="rId308"/>
    <p:sldId id="1181" r:id="rId309"/>
    <p:sldId id="1182" r:id="rId310"/>
    <p:sldId id="1281" r:id="rId311"/>
    <p:sldId id="1282" r:id="rId312"/>
    <p:sldId id="1287" r:id="rId313"/>
    <p:sldId id="1286" r:id="rId314"/>
    <p:sldId id="1283" r:id="rId315"/>
    <p:sldId id="1284" r:id="rId316"/>
    <p:sldId id="1285" r:id="rId317"/>
    <p:sldId id="1288" r:id="rId318"/>
    <p:sldId id="1187" r:id="rId319"/>
    <p:sldId id="1188" r:id="rId320"/>
    <p:sldId id="1189" r:id="rId321"/>
    <p:sldId id="1289" r:id="rId322"/>
    <p:sldId id="1290" r:id="rId323"/>
    <p:sldId id="1291" r:id="rId324"/>
    <p:sldId id="1292" r:id="rId325"/>
    <p:sldId id="1293" r:id="rId326"/>
    <p:sldId id="1294" r:id="rId327"/>
    <p:sldId id="1295" r:id="rId328"/>
    <p:sldId id="1195" r:id="rId329"/>
    <p:sldId id="1196" r:id="rId330"/>
    <p:sldId id="1197" r:id="rId331"/>
    <p:sldId id="1296" r:id="rId332"/>
    <p:sldId id="1297" r:id="rId333"/>
    <p:sldId id="1298" r:id="rId334"/>
    <p:sldId id="1299" r:id="rId335"/>
    <p:sldId id="1215" r:id="rId336"/>
    <p:sldId id="1217" r:id="rId337"/>
    <p:sldId id="1218" r:id="rId338"/>
    <p:sldId id="1221" r:id="rId339"/>
    <p:sldId id="1224" r:id="rId340"/>
    <p:sldId id="1225" r:id="rId341"/>
    <p:sldId id="1226" r:id="rId342"/>
    <p:sldId id="1227" r:id="rId343"/>
    <p:sldId id="1228" r:id="rId344"/>
    <p:sldId id="1229" r:id="rId345"/>
    <p:sldId id="1230" r:id="rId346"/>
    <p:sldId id="1231" r:id="rId347"/>
    <p:sldId id="1300" r:id="rId348"/>
    <p:sldId id="1301" r:id="rId349"/>
    <p:sldId id="1302" r:id="rId350"/>
    <p:sldId id="1303" r:id="rId351"/>
    <p:sldId id="1304" r:id="rId352"/>
    <p:sldId id="1305" r:id="rId353"/>
    <p:sldId id="1306" r:id="rId354"/>
    <p:sldId id="1307" r:id="rId355"/>
    <p:sldId id="1308" r:id="rId356"/>
    <p:sldId id="1309" r:id="rId357"/>
    <p:sldId id="1310" r:id="rId358"/>
    <p:sldId id="1311" r:id="rId359"/>
    <p:sldId id="1312" r:id="rId360"/>
    <p:sldId id="1313" r:id="rId361"/>
    <p:sldId id="1314" r:id="rId362"/>
    <p:sldId id="1315" r:id="rId363"/>
    <p:sldId id="1316" r:id="rId364"/>
    <p:sldId id="1317" r:id="rId365"/>
    <p:sldId id="1318" r:id="rId366"/>
    <p:sldId id="1319" r:id="rId367"/>
    <p:sldId id="1320" r:id="rId368"/>
    <p:sldId id="1321" r:id="rId369"/>
    <p:sldId id="1322" r:id="rId370"/>
    <p:sldId id="1323" r:id="rId371"/>
    <p:sldId id="1324" r:id="rId372"/>
    <p:sldId id="1326" r:id="rId373"/>
    <p:sldId id="1327" r:id="rId374"/>
    <p:sldId id="1329" r:id="rId375"/>
    <p:sldId id="1328" r:id="rId376"/>
    <p:sldId id="1330" r:id="rId377"/>
    <p:sldId id="1331" r:id="rId378"/>
    <p:sldId id="1332" r:id="rId379"/>
    <p:sldId id="1325" r:id="rId380"/>
    <p:sldId id="1333" r:id="rId381"/>
    <p:sldId id="1334" r:id="rId382"/>
    <p:sldId id="1335" r:id="rId383"/>
    <p:sldId id="1336" r:id="rId384"/>
    <p:sldId id="1337" r:id="rId385"/>
    <p:sldId id="1341" r:id="rId386"/>
    <p:sldId id="1340" r:id="rId387"/>
    <p:sldId id="1342" r:id="rId388"/>
    <p:sldId id="1343" r:id="rId389"/>
    <p:sldId id="1344" r:id="rId390"/>
    <p:sldId id="1345" r:id="rId391"/>
    <p:sldId id="1346" r:id="rId392"/>
    <p:sldId id="1347" r:id="rId393"/>
    <p:sldId id="1338" r:id="rId394"/>
    <p:sldId id="1339" r:id="rId395"/>
    <p:sldId id="1239" r:id="rId396"/>
    <p:sldId id="1240" r:id="rId397"/>
    <p:sldId id="1241" r:id="rId398"/>
    <p:sldId id="1242" r:id="rId399"/>
    <p:sldId id="1243" r:id="rId400"/>
    <p:sldId id="1244" r:id="rId401"/>
    <p:sldId id="1245" r:id="rId402"/>
    <p:sldId id="1246" r:id="rId403"/>
    <p:sldId id="1247" r:id="rId404"/>
    <p:sldId id="1248" r:id="rId405"/>
    <p:sldId id="1249" r:id="rId406"/>
    <p:sldId id="1250" r:id="rId407"/>
    <p:sldId id="1251" r:id="rId408"/>
    <p:sldId id="1252" r:id="rId409"/>
    <p:sldId id="1253" r:id="rId410"/>
    <p:sldId id="1254" r:id="rId411"/>
  </p:sldIdLst>
  <p:sldSz cx="9144000" cy="6858000" type="screen4x3"/>
  <p:notesSz cx="6645275" cy="9777413"/>
  <p:defaultTextStyle>
    <a:defPPr>
      <a:defRPr lang="en-US"/>
    </a:defPPr>
    <a:lvl1pPr algn="l" rtl="0" eaLnBrk="0" fontAlgn="base" hangingPunct="0">
      <a:spcBef>
        <a:spcPct val="0"/>
      </a:spcBef>
      <a:spcAft>
        <a:spcPct val="0"/>
      </a:spcAft>
      <a:defRPr sz="2000" kern="1200">
        <a:solidFill>
          <a:schemeClr val="tx1"/>
        </a:solidFill>
        <a:latin typeface="Arial" charset="0"/>
        <a:ea typeface="+mn-ea"/>
        <a:cs typeface="+mn-cs"/>
      </a:defRPr>
    </a:lvl1pPr>
    <a:lvl2pPr marL="457200" algn="l" rtl="0" eaLnBrk="0" fontAlgn="base" hangingPunct="0">
      <a:spcBef>
        <a:spcPct val="0"/>
      </a:spcBef>
      <a:spcAft>
        <a:spcPct val="0"/>
      </a:spcAft>
      <a:defRPr sz="2000" kern="1200">
        <a:solidFill>
          <a:schemeClr val="tx1"/>
        </a:solidFill>
        <a:latin typeface="Arial" charset="0"/>
        <a:ea typeface="+mn-ea"/>
        <a:cs typeface="+mn-cs"/>
      </a:defRPr>
    </a:lvl2pPr>
    <a:lvl3pPr marL="914400" algn="l" rtl="0" eaLnBrk="0" fontAlgn="base" hangingPunct="0">
      <a:spcBef>
        <a:spcPct val="0"/>
      </a:spcBef>
      <a:spcAft>
        <a:spcPct val="0"/>
      </a:spcAft>
      <a:defRPr sz="2000" kern="1200">
        <a:solidFill>
          <a:schemeClr val="tx1"/>
        </a:solidFill>
        <a:latin typeface="Arial" charset="0"/>
        <a:ea typeface="+mn-ea"/>
        <a:cs typeface="+mn-cs"/>
      </a:defRPr>
    </a:lvl3pPr>
    <a:lvl4pPr marL="1371600" algn="l" rtl="0" eaLnBrk="0" fontAlgn="base" hangingPunct="0">
      <a:spcBef>
        <a:spcPct val="0"/>
      </a:spcBef>
      <a:spcAft>
        <a:spcPct val="0"/>
      </a:spcAft>
      <a:defRPr sz="2000" kern="1200">
        <a:solidFill>
          <a:schemeClr val="tx1"/>
        </a:solidFill>
        <a:latin typeface="Arial" charset="0"/>
        <a:ea typeface="+mn-ea"/>
        <a:cs typeface="+mn-cs"/>
      </a:defRPr>
    </a:lvl4pPr>
    <a:lvl5pPr marL="1828800" algn="l" rtl="0" eaLnBrk="0" fontAlgn="base" hangingPunct="0">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D56A"/>
    <a:srgbClr val="4D4D4D"/>
    <a:srgbClr val="5F5F5F"/>
    <a:srgbClr val="99FFCC"/>
    <a:srgbClr val="009900"/>
    <a:srgbClr val="00FF00"/>
    <a:srgbClr val="BC4242"/>
    <a:srgbClr val="CC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2" autoAdjust="0"/>
    <p:restoredTop sz="98046" autoAdjust="0"/>
  </p:normalViewPr>
  <p:slideViewPr>
    <p:cSldViewPr>
      <p:cViewPr>
        <p:scale>
          <a:sx n="72" d="100"/>
          <a:sy n="72" d="100"/>
        </p:scale>
        <p:origin x="-1320" y="-198"/>
      </p:cViewPr>
      <p:guideLst>
        <p:guide orient="horz" pos="720"/>
        <p:guide pos="4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5" d="100"/>
        <a:sy n="75" d="100"/>
      </p:scale>
      <p:origin x="0" y="22080"/>
    </p:cViewPr>
  </p:sorterViewPr>
  <p:notesViewPr>
    <p:cSldViewPr>
      <p:cViewPr varScale="1">
        <p:scale>
          <a:sx n="67" d="100"/>
          <a:sy n="67" d="100"/>
        </p:scale>
        <p:origin x="-2922" y="-126"/>
      </p:cViewPr>
      <p:guideLst>
        <p:guide orient="horz" pos="3080"/>
        <p:guide pos="2093"/>
      </p:guideLst>
    </p:cSldViewPr>
  </p:notesViewPr>
  <p:gridSpacing cx="73736200" cy="7373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slide" Target="slides/slide376.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402" Type="http://schemas.openxmlformats.org/officeDocument/2006/relationships/slide" Target="slides/slide401.xml"/><Relationship Id="rId258" Type="http://schemas.openxmlformats.org/officeDocument/2006/relationships/slide" Target="slides/slide257.xml"/><Relationship Id="rId279" Type="http://schemas.openxmlformats.org/officeDocument/2006/relationships/slide" Target="slides/slide278.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25" Type="http://schemas.openxmlformats.org/officeDocument/2006/relationships/slide" Target="slides/slide324.xml"/><Relationship Id="rId346" Type="http://schemas.openxmlformats.org/officeDocument/2006/relationships/slide" Target="slides/slide345.xml"/><Relationship Id="rId367" Type="http://schemas.openxmlformats.org/officeDocument/2006/relationships/slide" Target="slides/slide366.xml"/><Relationship Id="rId388" Type="http://schemas.openxmlformats.org/officeDocument/2006/relationships/slide" Target="slides/slide387.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413" Type="http://schemas.openxmlformats.org/officeDocument/2006/relationships/handoutMaster" Target="handoutMasters/handoutMaster1.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slide" Target="slides/slide279.xml"/><Relationship Id="rId315" Type="http://schemas.openxmlformats.org/officeDocument/2006/relationships/slide" Target="slides/slide314.xml"/><Relationship Id="rId336" Type="http://schemas.openxmlformats.org/officeDocument/2006/relationships/slide" Target="slides/slide335.xml"/><Relationship Id="rId357" Type="http://schemas.openxmlformats.org/officeDocument/2006/relationships/slide" Target="slides/slide356.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378" Type="http://schemas.openxmlformats.org/officeDocument/2006/relationships/slide" Target="slides/slide377.xml"/><Relationship Id="rId399" Type="http://schemas.openxmlformats.org/officeDocument/2006/relationships/slide" Target="slides/slide398.xml"/><Relationship Id="rId403" Type="http://schemas.openxmlformats.org/officeDocument/2006/relationships/slide" Target="slides/slide402.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291" Type="http://schemas.openxmlformats.org/officeDocument/2006/relationships/slide" Target="slides/slide290.xml"/><Relationship Id="rId305" Type="http://schemas.openxmlformats.org/officeDocument/2006/relationships/slide" Target="slides/slide304.xml"/><Relationship Id="rId326" Type="http://schemas.openxmlformats.org/officeDocument/2006/relationships/slide" Target="slides/slide325.xml"/><Relationship Id="rId347" Type="http://schemas.openxmlformats.org/officeDocument/2006/relationships/slide" Target="slides/slide346.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368" Type="http://schemas.openxmlformats.org/officeDocument/2006/relationships/slide" Target="slides/slide367.xml"/><Relationship Id="rId389" Type="http://schemas.openxmlformats.org/officeDocument/2006/relationships/slide" Target="slides/slide388.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414" Type="http://schemas.openxmlformats.org/officeDocument/2006/relationships/presProps" Target="presProps.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281" Type="http://schemas.openxmlformats.org/officeDocument/2006/relationships/slide" Target="slides/slide280.xml"/><Relationship Id="rId316" Type="http://schemas.openxmlformats.org/officeDocument/2006/relationships/slide" Target="slides/slide315.xml"/><Relationship Id="rId337" Type="http://schemas.openxmlformats.org/officeDocument/2006/relationships/slide" Target="slides/slide336.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358" Type="http://schemas.openxmlformats.org/officeDocument/2006/relationships/slide" Target="slides/slide357.xml"/><Relationship Id="rId379" Type="http://schemas.openxmlformats.org/officeDocument/2006/relationships/slide" Target="slides/slide378.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390" Type="http://schemas.openxmlformats.org/officeDocument/2006/relationships/slide" Target="slides/slide389.xml"/><Relationship Id="rId404" Type="http://schemas.openxmlformats.org/officeDocument/2006/relationships/slide" Target="slides/slide403.xml"/><Relationship Id="rId250" Type="http://schemas.openxmlformats.org/officeDocument/2006/relationships/slide" Target="slides/slide249.xml"/><Relationship Id="rId271" Type="http://schemas.openxmlformats.org/officeDocument/2006/relationships/slide" Target="slides/slide270.xml"/><Relationship Id="rId292" Type="http://schemas.openxmlformats.org/officeDocument/2006/relationships/slide" Target="slides/slide291.xml"/><Relationship Id="rId306" Type="http://schemas.openxmlformats.org/officeDocument/2006/relationships/slide" Target="slides/slide305.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327" Type="http://schemas.openxmlformats.org/officeDocument/2006/relationships/slide" Target="slides/slide326.xml"/><Relationship Id="rId348" Type="http://schemas.openxmlformats.org/officeDocument/2006/relationships/slide" Target="slides/slide347.xml"/><Relationship Id="rId369" Type="http://schemas.openxmlformats.org/officeDocument/2006/relationships/slide" Target="slides/slide368.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380" Type="http://schemas.openxmlformats.org/officeDocument/2006/relationships/slide" Target="slides/slide379.xml"/><Relationship Id="rId415" Type="http://schemas.openxmlformats.org/officeDocument/2006/relationships/viewProps" Target="viewProps.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17" Type="http://schemas.openxmlformats.org/officeDocument/2006/relationships/slide" Target="slides/slide316.xml"/><Relationship Id="rId338" Type="http://schemas.openxmlformats.org/officeDocument/2006/relationships/slide" Target="slides/slide337.xml"/><Relationship Id="rId359" Type="http://schemas.openxmlformats.org/officeDocument/2006/relationships/slide" Target="slides/slide358.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370" Type="http://schemas.openxmlformats.org/officeDocument/2006/relationships/slide" Target="slides/slide369.xml"/><Relationship Id="rId391" Type="http://schemas.openxmlformats.org/officeDocument/2006/relationships/slide" Target="slides/slide390.xml"/><Relationship Id="rId405" Type="http://schemas.openxmlformats.org/officeDocument/2006/relationships/slide" Target="slides/slide404.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slide" Target="slides/slide271.xml"/><Relationship Id="rId293" Type="http://schemas.openxmlformats.org/officeDocument/2006/relationships/slide" Target="slides/slide292.xml"/><Relationship Id="rId307" Type="http://schemas.openxmlformats.org/officeDocument/2006/relationships/slide" Target="slides/slide306.xml"/><Relationship Id="rId328" Type="http://schemas.openxmlformats.org/officeDocument/2006/relationships/slide" Target="slides/slide327.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381" Type="http://schemas.openxmlformats.org/officeDocument/2006/relationships/slide" Target="slides/slide380.xml"/><Relationship Id="rId416" Type="http://schemas.openxmlformats.org/officeDocument/2006/relationships/theme" Target="theme/theme1.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371" Type="http://schemas.openxmlformats.org/officeDocument/2006/relationships/slide" Target="slides/slide370.xml"/><Relationship Id="rId406" Type="http://schemas.openxmlformats.org/officeDocument/2006/relationships/slide" Target="slides/slide405.xml"/><Relationship Id="rId9" Type="http://schemas.openxmlformats.org/officeDocument/2006/relationships/slide" Target="slides/slide8.xml"/><Relationship Id="rId210" Type="http://schemas.openxmlformats.org/officeDocument/2006/relationships/slide" Target="slides/slide209.xml"/><Relationship Id="rId392" Type="http://schemas.openxmlformats.org/officeDocument/2006/relationships/slide" Target="slides/slide391.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382" Type="http://schemas.openxmlformats.org/officeDocument/2006/relationships/slide" Target="slides/slide381.xml"/><Relationship Id="rId417" Type="http://schemas.openxmlformats.org/officeDocument/2006/relationships/tableStyles" Target="tableStyles.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393" Type="http://schemas.openxmlformats.org/officeDocument/2006/relationships/slide" Target="slides/slide392.xml"/><Relationship Id="rId407" Type="http://schemas.openxmlformats.org/officeDocument/2006/relationships/slide" Target="slides/slide406.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383" Type="http://schemas.openxmlformats.org/officeDocument/2006/relationships/slide" Target="slides/slide382.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394" Type="http://schemas.openxmlformats.org/officeDocument/2006/relationships/slide" Target="slides/slide393.xml"/><Relationship Id="rId408" Type="http://schemas.openxmlformats.org/officeDocument/2006/relationships/slide" Target="slides/slide407.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384" Type="http://schemas.openxmlformats.org/officeDocument/2006/relationships/slide" Target="slides/slide383.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395" Type="http://schemas.openxmlformats.org/officeDocument/2006/relationships/slide" Target="slides/slide394.xml"/><Relationship Id="rId409" Type="http://schemas.openxmlformats.org/officeDocument/2006/relationships/slide" Target="slides/slide408.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385" Type="http://schemas.openxmlformats.org/officeDocument/2006/relationships/slide" Target="slides/slide384.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410" Type="http://schemas.openxmlformats.org/officeDocument/2006/relationships/slide" Target="slides/slide409.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slide" Target="slides/slide374.xml"/><Relationship Id="rId396" Type="http://schemas.openxmlformats.org/officeDocument/2006/relationships/slide" Target="slides/slide395.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400" Type="http://schemas.openxmlformats.org/officeDocument/2006/relationships/slide" Target="slides/slide399.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386" Type="http://schemas.openxmlformats.org/officeDocument/2006/relationships/slide" Target="slides/slide385.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411" Type="http://schemas.openxmlformats.org/officeDocument/2006/relationships/slide" Target="slides/slide410.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slide" Target="slides/slide375.xml"/><Relationship Id="rId397" Type="http://schemas.openxmlformats.org/officeDocument/2006/relationships/slide" Target="slides/slide396.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401" Type="http://schemas.openxmlformats.org/officeDocument/2006/relationships/slide" Target="slides/slide400.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387" Type="http://schemas.openxmlformats.org/officeDocument/2006/relationships/slide" Target="slides/slide386.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notesMaster" Target="notesMasters/notesMaster1.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s>
</file>

<file path=ppt/_rels/viewProps.xml.rels><?xml version="1.0" encoding="UTF-8" standalone="yes"?>
<Relationships xmlns="http://schemas.openxmlformats.org/package/2006/relationships"><Relationship Id="rId1"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image" Target="../media/image18.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image" Target="../media/image5.png"/><Relationship Id="rId6" Type="http://schemas.openxmlformats.org/officeDocument/2006/relationships/image" Target="../media/image20.png"/><Relationship Id="rId5" Type="http://schemas.openxmlformats.org/officeDocument/2006/relationships/image" Target="../media/image10.png"/><Relationship Id="rId4" Type="http://schemas.openxmlformats.org/officeDocument/2006/relationships/image" Target="../media/image9.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5" name="Rectangle 3"/>
          <p:cNvSpPr>
            <a:spLocks noGrp="1" noChangeArrowheads="1"/>
          </p:cNvSpPr>
          <p:nvPr>
            <p:ph type="dt" sz="quarter" idx="1"/>
          </p:nvPr>
        </p:nvSpPr>
        <p:spPr bwMode="auto">
          <a:xfrm>
            <a:off x="3765550" y="0"/>
            <a:ext cx="2879725" cy="488950"/>
          </a:xfrm>
          <a:prstGeom prst="rect">
            <a:avLst/>
          </a:prstGeom>
          <a:noFill/>
          <a:ln w="9525">
            <a:noFill/>
            <a:miter lim="800000"/>
            <a:headEnd/>
            <a:tailEnd/>
          </a:ln>
          <a:effectLst/>
        </p:spPr>
        <p:txBody>
          <a:bodyPr vert="horz" wrap="square" lIns="93297" tIns="46648" rIns="93297" bIns="46648" numCol="1" anchor="t" anchorCtr="0" compatLnSpc="1">
            <a:prstTxWarp prst="textNoShape">
              <a:avLst/>
            </a:prstTxWarp>
          </a:bodyPr>
          <a:lstStyle>
            <a:lvl1pPr algn="r" defTabSz="931863">
              <a:defRPr sz="1300"/>
            </a:lvl1pPr>
          </a:lstStyle>
          <a:p>
            <a:fld id="{BCB3736A-A03E-4D94-9A1A-49BD069912DD}" type="datetime1">
              <a:rPr lang="fr-FR"/>
              <a:pPr/>
              <a:t>07/10/2013</a:t>
            </a:fld>
            <a:endParaRPr lang="en-US"/>
          </a:p>
        </p:txBody>
      </p:sp>
      <p:sp>
        <p:nvSpPr>
          <p:cNvPr id="38918" name="Rectangle 6"/>
          <p:cNvSpPr>
            <a:spLocks noGrp="1" noChangeArrowheads="1"/>
          </p:cNvSpPr>
          <p:nvPr>
            <p:ph type="sldNum" sz="quarter" idx="3"/>
          </p:nvPr>
        </p:nvSpPr>
        <p:spPr bwMode="auto">
          <a:xfrm>
            <a:off x="3733800" y="9296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CA31B579-9064-484A-8508-4D7AFB2477C2}" type="slidenum">
              <a:rPr lang="fr-FR"/>
              <a:pPr/>
              <a:t>‹N°›</a:t>
            </a:fld>
            <a:endParaRPr lang="fr-FR"/>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879725" cy="488950"/>
          </a:xfrm>
          <a:prstGeom prst="rect">
            <a:avLst/>
          </a:prstGeom>
          <a:noFill/>
          <a:ln w="9525">
            <a:noFill/>
            <a:miter lim="800000"/>
            <a:headEnd/>
            <a:tailEnd/>
          </a:ln>
          <a:effectLst/>
        </p:spPr>
        <p:txBody>
          <a:bodyPr vert="horz" wrap="square" lIns="93297" tIns="46648" rIns="93297" bIns="46648" numCol="1" anchor="t" anchorCtr="0" compatLnSpc="1">
            <a:prstTxWarp prst="textNoShape">
              <a:avLst/>
            </a:prstTxWarp>
          </a:bodyPr>
          <a:lstStyle>
            <a:lvl1pPr defTabSz="931863">
              <a:defRPr sz="1300"/>
            </a:lvl1pPr>
          </a:lstStyle>
          <a:p>
            <a:endParaRPr lang="en-US"/>
          </a:p>
        </p:txBody>
      </p:sp>
      <p:sp>
        <p:nvSpPr>
          <p:cNvPr id="7171" name="Rectangle 3"/>
          <p:cNvSpPr>
            <a:spLocks noGrp="1" noChangeArrowheads="1"/>
          </p:cNvSpPr>
          <p:nvPr>
            <p:ph type="dt" idx="1"/>
          </p:nvPr>
        </p:nvSpPr>
        <p:spPr bwMode="auto">
          <a:xfrm>
            <a:off x="3765550" y="0"/>
            <a:ext cx="2879725" cy="488950"/>
          </a:xfrm>
          <a:prstGeom prst="rect">
            <a:avLst/>
          </a:prstGeom>
          <a:noFill/>
          <a:ln w="9525">
            <a:noFill/>
            <a:miter lim="800000"/>
            <a:headEnd/>
            <a:tailEnd/>
          </a:ln>
          <a:effectLst/>
        </p:spPr>
        <p:txBody>
          <a:bodyPr vert="horz" wrap="square" lIns="93297" tIns="46648" rIns="93297" bIns="46648" numCol="1" anchor="t" anchorCtr="0" compatLnSpc="1">
            <a:prstTxWarp prst="textNoShape">
              <a:avLst/>
            </a:prstTxWarp>
          </a:bodyPr>
          <a:lstStyle>
            <a:lvl1pPr algn="r" defTabSz="931863">
              <a:defRPr sz="1300"/>
            </a:lvl1pPr>
          </a:lstStyle>
          <a:p>
            <a:fld id="{385088CA-AF82-4A89-90F9-1812A7DCE8C2}" type="datetime1">
              <a:rPr lang="fr-FR"/>
              <a:pPr/>
              <a:t>07/10/2013</a:t>
            </a:fld>
            <a:endParaRPr lang="en-US"/>
          </a:p>
        </p:txBody>
      </p:sp>
      <p:sp>
        <p:nvSpPr>
          <p:cNvPr id="7172" name="Rectangle 4"/>
          <p:cNvSpPr>
            <a:spLocks noGrp="1" noRot="1" noChangeAspect="1" noChangeArrowheads="1" noTextEdit="1"/>
          </p:cNvSpPr>
          <p:nvPr>
            <p:ph type="sldImg" idx="2"/>
          </p:nvPr>
        </p:nvSpPr>
        <p:spPr bwMode="auto">
          <a:xfrm>
            <a:off x="879475" y="733425"/>
            <a:ext cx="4889500" cy="3667125"/>
          </a:xfrm>
          <a:prstGeom prst="rect">
            <a:avLst/>
          </a:prstGeom>
          <a:noFill/>
          <a:ln w="9525">
            <a:solidFill>
              <a:srgbClr val="000000"/>
            </a:solidFill>
            <a:miter lim="800000"/>
            <a:headEnd/>
            <a:tailEnd/>
          </a:ln>
          <a:effectLst/>
        </p:spPr>
      </p:sp>
      <p:sp>
        <p:nvSpPr>
          <p:cNvPr id="7173" name="Rectangle 5"/>
          <p:cNvSpPr>
            <a:spLocks noGrp="1" noChangeArrowheads="1"/>
          </p:cNvSpPr>
          <p:nvPr>
            <p:ph type="body" sz="quarter" idx="3"/>
          </p:nvPr>
        </p:nvSpPr>
        <p:spPr bwMode="auto">
          <a:xfrm>
            <a:off x="885825" y="4645025"/>
            <a:ext cx="4873625" cy="4398963"/>
          </a:xfrm>
          <a:prstGeom prst="rect">
            <a:avLst/>
          </a:prstGeom>
          <a:noFill/>
          <a:ln w="9525">
            <a:noFill/>
            <a:miter lim="800000"/>
            <a:headEnd/>
            <a:tailEnd/>
          </a:ln>
          <a:effectLst/>
        </p:spPr>
        <p:txBody>
          <a:bodyPr vert="horz" wrap="square" lIns="93297" tIns="46648" rIns="93297" bIns="46648"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7174" name="Rectangle 6"/>
          <p:cNvSpPr>
            <a:spLocks noGrp="1" noChangeArrowheads="1"/>
          </p:cNvSpPr>
          <p:nvPr>
            <p:ph type="ftr" sz="quarter" idx="4"/>
          </p:nvPr>
        </p:nvSpPr>
        <p:spPr bwMode="auto">
          <a:xfrm>
            <a:off x="0" y="9288463"/>
            <a:ext cx="2879725" cy="488950"/>
          </a:xfrm>
          <a:prstGeom prst="rect">
            <a:avLst/>
          </a:prstGeom>
          <a:noFill/>
          <a:ln w="9525">
            <a:noFill/>
            <a:miter lim="800000"/>
            <a:headEnd/>
            <a:tailEnd/>
          </a:ln>
          <a:effectLst/>
        </p:spPr>
        <p:txBody>
          <a:bodyPr vert="horz" wrap="square" lIns="93297" tIns="46648" rIns="93297" bIns="46648" numCol="1" anchor="b" anchorCtr="0" compatLnSpc="1">
            <a:prstTxWarp prst="textNoShape">
              <a:avLst/>
            </a:prstTxWarp>
          </a:bodyPr>
          <a:lstStyle>
            <a:lvl1pPr defTabSz="931863">
              <a:defRPr sz="1300"/>
            </a:lvl1pPr>
          </a:lstStyle>
          <a:p>
            <a:endParaRPr lang="en-US"/>
          </a:p>
        </p:txBody>
      </p:sp>
      <p:sp>
        <p:nvSpPr>
          <p:cNvPr id="7175" name="Rectangle 7"/>
          <p:cNvSpPr>
            <a:spLocks noGrp="1" noChangeArrowheads="1"/>
          </p:cNvSpPr>
          <p:nvPr>
            <p:ph type="sldNum" sz="quarter" idx="5"/>
          </p:nvPr>
        </p:nvSpPr>
        <p:spPr bwMode="auto">
          <a:xfrm>
            <a:off x="3765550" y="9288463"/>
            <a:ext cx="2879725" cy="488950"/>
          </a:xfrm>
          <a:prstGeom prst="rect">
            <a:avLst/>
          </a:prstGeom>
          <a:noFill/>
          <a:ln w="9525">
            <a:noFill/>
            <a:miter lim="800000"/>
            <a:headEnd/>
            <a:tailEnd/>
          </a:ln>
          <a:effectLst/>
        </p:spPr>
        <p:txBody>
          <a:bodyPr vert="horz" wrap="square" lIns="93297" tIns="46648" rIns="93297" bIns="46648" numCol="1" anchor="b" anchorCtr="0" compatLnSpc="1">
            <a:prstTxWarp prst="textNoShape">
              <a:avLst/>
            </a:prstTxWarp>
          </a:bodyPr>
          <a:lstStyle>
            <a:lvl1pPr algn="r" defTabSz="931863">
              <a:defRPr sz="1300"/>
            </a:lvl1pPr>
          </a:lstStyle>
          <a:p>
            <a:fld id="{020EF32C-8EF4-4611-8051-855F047F521C}" type="slidenum">
              <a:rPr lang="en-US"/>
              <a:pPr/>
              <a:t>‹N°›</a:t>
            </a:fld>
            <a:endParaRPr lang="en-US"/>
          </a:p>
        </p:txBody>
      </p:sp>
    </p:spTree>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type="dt" idx="1"/>
          </p:nvPr>
        </p:nvSpPr>
        <p:spPr>
          <a:ln/>
        </p:spPr>
        <p:txBody>
          <a:bodyPr/>
          <a:lstStyle/>
          <a:p>
            <a:fld id="{60B5EF7C-32DB-4811-826A-2D9DB8D9E06F}" type="datetime1">
              <a:rPr lang="fr-FR"/>
              <a:pPr/>
              <a:t>07/10/2013</a:t>
            </a:fld>
            <a:endParaRPr lang="en-US"/>
          </a:p>
        </p:txBody>
      </p:sp>
      <p:sp>
        <p:nvSpPr>
          <p:cNvPr id="5" name="Rectangle 7"/>
          <p:cNvSpPr>
            <a:spLocks noGrp="1" noChangeArrowheads="1"/>
          </p:cNvSpPr>
          <p:nvPr>
            <p:ph type="sldNum" sz="quarter" idx="5"/>
          </p:nvPr>
        </p:nvSpPr>
        <p:spPr>
          <a:ln/>
        </p:spPr>
        <p:txBody>
          <a:bodyPr/>
          <a:lstStyle/>
          <a:p>
            <a:fld id="{89E4BE6A-3857-4C5F-8E7E-0F25E5399924}" type="slidenum">
              <a:rPr lang="en-US"/>
              <a:pPr/>
              <a:t>1</a:t>
            </a:fld>
            <a:endParaRPr lang="en-US"/>
          </a:p>
        </p:txBody>
      </p:sp>
      <p:sp>
        <p:nvSpPr>
          <p:cNvPr id="1202178" name="Rectangle 2"/>
          <p:cNvSpPr>
            <a:spLocks noGrp="1" noRot="1" noChangeAspect="1" noChangeArrowheads="1" noTextEdit="1"/>
          </p:cNvSpPr>
          <p:nvPr>
            <p:ph type="sldImg"/>
          </p:nvPr>
        </p:nvSpPr>
        <p:spPr>
          <a:ln/>
        </p:spPr>
      </p:sp>
      <p:sp>
        <p:nvSpPr>
          <p:cNvPr id="1202179" name="Rectangle 3"/>
          <p:cNvSpPr>
            <a:spLocks noGrp="1" noChangeArrowheads="1"/>
          </p:cNvSpPr>
          <p:nvPr>
            <p:ph type="body" idx="1"/>
          </p:nvPr>
        </p:nvSpPr>
        <p:spPr/>
        <p:txBody>
          <a:bodyPr/>
          <a:lstStyle/>
          <a:p>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type="dt" idx="1"/>
          </p:nvPr>
        </p:nvSpPr>
        <p:spPr>
          <a:ln/>
        </p:spPr>
        <p:txBody>
          <a:bodyPr/>
          <a:lstStyle/>
          <a:p>
            <a:fld id="{3607D671-F6CD-4AB0-A46B-07B54366211D}" type="datetime1">
              <a:rPr lang="fr-FR"/>
              <a:pPr/>
              <a:t>07/10/2013</a:t>
            </a:fld>
            <a:endParaRPr lang="en-US"/>
          </a:p>
        </p:txBody>
      </p:sp>
      <p:sp>
        <p:nvSpPr>
          <p:cNvPr id="5" name="Rectangle 7"/>
          <p:cNvSpPr>
            <a:spLocks noGrp="1" noChangeArrowheads="1"/>
          </p:cNvSpPr>
          <p:nvPr>
            <p:ph type="sldNum" sz="quarter" idx="5"/>
          </p:nvPr>
        </p:nvSpPr>
        <p:spPr>
          <a:ln/>
        </p:spPr>
        <p:txBody>
          <a:bodyPr/>
          <a:lstStyle/>
          <a:p>
            <a:fld id="{FDBEC7CA-890C-4EAA-805D-27222CA86B13}" type="slidenum">
              <a:rPr lang="en-US"/>
              <a:pPr/>
              <a:t>8</a:t>
            </a:fld>
            <a:endParaRPr lang="en-US"/>
          </a:p>
        </p:txBody>
      </p:sp>
      <p:sp>
        <p:nvSpPr>
          <p:cNvPr id="1108994" name="Rectangle 2"/>
          <p:cNvSpPr>
            <a:spLocks noGrp="1" noRot="1" noChangeAspect="1" noChangeArrowheads="1"/>
          </p:cNvSpPr>
          <p:nvPr>
            <p:ph type="sldImg"/>
          </p:nvPr>
        </p:nvSpPr>
        <p:spPr bwMode="auto">
          <a:xfrm>
            <a:off x="879475" y="731838"/>
            <a:ext cx="4891088" cy="3668712"/>
          </a:xfrm>
          <a:prstGeom prst="rect">
            <a:avLst/>
          </a:prstGeom>
          <a:solidFill>
            <a:srgbClr val="FFFFFF"/>
          </a:solidFill>
          <a:ln>
            <a:solidFill>
              <a:srgbClr val="000000"/>
            </a:solidFill>
            <a:miter lim="800000"/>
            <a:headEnd/>
            <a:tailEnd/>
          </a:ln>
        </p:spPr>
      </p:sp>
      <p:sp>
        <p:nvSpPr>
          <p:cNvPr id="1108995" name="Rectangle 3"/>
          <p:cNvSpPr>
            <a:spLocks noGrp="1" noChangeArrowheads="1"/>
          </p:cNvSpPr>
          <p:nvPr>
            <p:ph type="body" idx="1"/>
          </p:nvPr>
        </p:nvSpPr>
        <p:spPr bwMode="auto">
          <a:xfrm>
            <a:off x="885825" y="4645025"/>
            <a:ext cx="4873625" cy="4400550"/>
          </a:xfrm>
          <a:prstGeom prst="rect">
            <a:avLst/>
          </a:prstGeom>
          <a:solidFill>
            <a:srgbClr val="FFFFFF"/>
          </a:solidFill>
          <a:ln>
            <a:solidFill>
              <a:srgbClr val="000000"/>
            </a:solidFill>
            <a:miter lim="800000"/>
            <a:headEnd/>
            <a:tailEnd/>
          </a:ln>
        </p:spPr>
        <p:txBody>
          <a:bodyPr lIns="93297" tIns="46648" rIns="93297" bIns="46648"/>
          <a:lstStyle/>
          <a:p>
            <a:r>
              <a:rPr lang="en-US"/>
              <a:t>I want to take some time to look at our solution:</a:t>
            </a:r>
          </a:p>
          <a:p>
            <a:endParaRPr lang="en-US"/>
          </a:p>
          <a:p>
            <a:r>
              <a:rPr lang="en-US"/>
              <a:t>provides ability to easily access complex and diverse set of info</a:t>
            </a:r>
          </a:p>
          <a:p>
            <a:r>
              <a:rPr lang="en-US"/>
              <a:t>Custs can add rules that guide business  - </a:t>
            </a:r>
          </a:p>
          <a:p>
            <a:pPr lvl="1"/>
            <a:r>
              <a:rPr lang="en-US"/>
              <a:t>inventory reorder points</a:t>
            </a:r>
          </a:p>
          <a:p>
            <a:pPr lvl="1"/>
            <a:r>
              <a:rPr lang="en-US"/>
              <a:t>credit limits</a:t>
            </a:r>
          </a:p>
          <a:p>
            <a:pPr lvl="1"/>
            <a:r>
              <a:rPr lang="en-US"/>
              <a:t>approvals</a:t>
            </a:r>
          </a:p>
          <a:p>
            <a:r>
              <a:rPr lang="en-US"/>
              <a:t>Info then presented to users</a:t>
            </a:r>
          </a:p>
          <a:p>
            <a:pPr lvl="1"/>
            <a:r>
              <a:rPr lang="en-US"/>
              <a:t>standard web browser -  or full Java application</a:t>
            </a:r>
          </a:p>
          <a:p>
            <a:r>
              <a:rPr lang="en-US"/>
              <a:t>S3 ensures that the application will </a:t>
            </a:r>
          </a:p>
          <a:p>
            <a:pPr lvl="1"/>
            <a:r>
              <a:rPr lang="en-US"/>
              <a:t>perform well</a:t>
            </a:r>
          </a:p>
          <a:p>
            <a:pPr lvl="1"/>
            <a:r>
              <a:rPr lang="en-US"/>
              <a:t>be reliable</a:t>
            </a:r>
          </a:p>
          <a:p>
            <a:pPr lvl="1"/>
            <a:r>
              <a:rPr lang="en-US"/>
              <a:t>scale to large numbers of users</a:t>
            </a:r>
          </a:p>
          <a:p>
            <a:pPr lvl="1"/>
            <a:r>
              <a:rPr lang="en-US"/>
              <a:t>be easily managed </a:t>
            </a:r>
          </a:p>
          <a:p>
            <a:pPr lvl="1"/>
            <a:r>
              <a:rPr lang="en-US"/>
              <a:t>provide the appropriate level of security</a:t>
            </a:r>
          </a:p>
          <a:p>
            <a:r>
              <a:rPr lang="en-US"/>
              <a:t>SilverStream provides a set of high productivity tools</a:t>
            </a:r>
          </a:p>
          <a:p>
            <a:pPr lvl="1"/>
            <a:r>
              <a:rPr lang="en-US"/>
              <a:t>allows application to be brought to market quickly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type="dt" idx="1"/>
          </p:nvPr>
        </p:nvSpPr>
        <p:spPr>
          <a:ln/>
        </p:spPr>
        <p:txBody>
          <a:bodyPr/>
          <a:lstStyle/>
          <a:p>
            <a:fld id="{8BE5546F-A456-4753-AFAD-573E61001411}" type="datetime1">
              <a:rPr lang="fr-FR"/>
              <a:pPr/>
              <a:t>07/10/2013</a:t>
            </a:fld>
            <a:endParaRPr lang="en-US"/>
          </a:p>
        </p:txBody>
      </p:sp>
      <p:sp>
        <p:nvSpPr>
          <p:cNvPr id="5" name="Rectangle 7"/>
          <p:cNvSpPr>
            <a:spLocks noGrp="1" noChangeArrowheads="1"/>
          </p:cNvSpPr>
          <p:nvPr>
            <p:ph type="sldNum" sz="quarter" idx="5"/>
          </p:nvPr>
        </p:nvSpPr>
        <p:spPr>
          <a:ln/>
        </p:spPr>
        <p:txBody>
          <a:bodyPr/>
          <a:lstStyle/>
          <a:p>
            <a:fld id="{1897EB31-B111-4501-944E-795F966455EA}" type="slidenum">
              <a:rPr lang="en-US"/>
              <a:pPr/>
              <a:t>62</a:t>
            </a:fld>
            <a:endParaRPr lang="en-US"/>
          </a:p>
        </p:txBody>
      </p:sp>
      <p:sp>
        <p:nvSpPr>
          <p:cNvPr id="1225730" name="Rectangle 2"/>
          <p:cNvSpPr>
            <a:spLocks noGrp="1" noRot="1" noChangeAspect="1" noChangeArrowheads="1" noTextEdit="1"/>
          </p:cNvSpPr>
          <p:nvPr>
            <p:ph type="sldImg"/>
          </p:nvPr>
        </p:nvSpPr>
        <p:spPr bwMode="auto">
          <a:xfrm>
            <a:off x="879475" y="733425"/>
            <a:ext cx="4889500" cy="3667125"/>
          </a:xfrm>
          <a:prstGeom prst="rect">
            <a:avLst/>
          </a:prstGeom>
          <a:solidFill>
            <a:srgbClr val="FFFFFF"/>
          </a:solidFill>
          <a:ln>
            <a:solidFill>
              <a:srgbClr val="000000"/>
            </a:solidFill>
            <a:miter lim="800000"/>
            <a:headEnd/>
            <a:tailEnd/>
          </a:ln>
        </p:spPr>
      </p:sp>
      <p:sp>
        <p:nvSpPr>
          <p:cNvPr id="1225731" name="Rectangle 3"/>
          <p:cNvSpPr>
            <a:spLocks noGrp="1" noChangeArrowheads="1"/>
          </p:cNvSpPr>
          <p:nvPr>
            <p:ph type="body" idx="1"/>
          </p:nvPr>
        </p:nvSpPr>
        <p:spPr bwMode="auto">
          <a:xfrm>
            <a:off x="887413" y="4645025"/>
            <a:ext cx="4870450" cy="4398963"/>
          </a:xfrm>
          <a:prstGeom prst="rect">
            <a:avLst/>
          </a:prstGeom>
          <a:solidFill>
            <a:srgbClr val="FFFFFF"/>
          </a:solidFill>
          <a:ln>
            <a:solidFill>
              <a:srgbClr val="000000"/>
            </a:solidFill>
            <a:miter lim="800000"/>
            <a:headEnd/>
            <a:tailEnd/>
          </a:ln>
        </p:spPr>
        <p:txBody>
          <a:bodyPr lIns="89950" tIns="44975" rIns="89950" bIns="44975"/>
          <a:lstStyle/>
          <a:p>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Avec</a:t>
            </a:r>
            <a:r>
              <a:rPr lang="fr-FR" baseline="0" dirty="0" smtClean="0"/>
              <a:t> le messaging Non </a:t>
            </a:r>
            <a:r>
              <a:rPr lang="fr-FR" baseline="0" dirty="0" err="1" smtClean="0"/>
              <a:t>Blocking</a:t>
            </a:r>
            <a:r>
              <a:rPr lang="fr-FR" baseline="0" dirty="0" smtClean="0"/>
              <a:t> </a:t>
            </a:r>
            <a:r>
              <a:rPr lang="fr-FR" baseline="0" dirty="0" err="1" smtClean="0"/>
              <a:t>request</a:t>
            </a:r>
            <a:r>
              <a:rPr lang="fr-FR" baseline="0" dirty="0" smtClean="0"/>
              <a:t> </a:t>
            </a:r>
            <a:r>
              <a:rPr lang="fr-FR" baseline="0" dirty="0" err="1" smtClean="0"/>
              <a:t>processing</a:t>
            </a:r>
            <a:r>
              <a:rPr lang="fr-FR" baseline="0" dirty="0" smtClean="0"/>
              <a:t> </a:t>
            </a:r>
          </a:p>
          <a:p>
            <a:r>
              <a:rPr lang="fr-FR" baseline="0" dirty="0" err="1" smtClean="0"/>
              <a:t>Reliability</a:t>
            </a:r>
            <a:r>
              <a:rPr lang="fr-FR" baseline="0" dirty="0" smtClean="0"/>
              <a:t> </a:t>
            </a:r>
          </a:p>
          <a:p>
            <a:r>
              <a:rPr lang="fr-FR" baseline="0" dirty="0" err="1" smtClean="0"/>
              <a:t>Multitple</a:t>
            </a:r>
            <a:r>
              <a:rPr lang="fr-FR" baseline="0" dirty="0" smtClean="0"/>
              <a:t> </a:t>
            </a:r>
            <a:r>
              <a:rPr lang="fr-FR" baseline="0" dirty="0" err="1" smtClean="0"/>
              <a:t>senders</a:t>
            </a:r>
            <a:r>
              <a:rPr lang="fr-FR" baseline="0" dirty="0" smtClean="0"/>
              <a:t> an </a:t>
            </a:r>
            <a:r>
              <a:rPr lang="fr-FR" baseline="0" dirty="0" err="1" smtClean="0"/>
              <a:t>receivers</a:t>
            </a:r>
            <a:endParaRPr lang="fr-FR" dirty="0"/>
          </a:p>
        </p:txBody>
      </p:sp>
      <p:sp>
        <p:nvSpPr>
          <p:cNvPr id="4" name="Espace réservé de la date 3"/>
          <p:cNvSpPr>
            <a:spLocks noGrp="1"/>
          </p:cNvSpPr>
          <p:nvPr>
            <p:ph type="dt" idx="10"/>
          </p:nvPr>
        </p:nvSpPr>
        <p:spPr/>
        <p:txBody>
          <a:bodyPr/>
          <a:lstStyle/>
          <a:p>
            <a:fld id="{385088CA-AF82-4A89-90F9-1812A7DCE8C2}" type="datetime1">
              <a:rPr lang="fr-FR" smtClean="0"/>
              <a:pPr/>
              <a:t>07/10/2013</a:t>
            </a:fld>
            <a:endParaRPr lang="en-US"/>
          </a:p>
        </p:txBody>
      </p:sp>
      <p:sp>
        <p:nvSpPr>
          <p:cNvPr id="5" name="Espace réservé du numéro de diapositive 4"/>
          <p:cNvSpPr>
            <a:spLocks noGrp="1"/>
          </p:cNvSpPr>
          <p:nvPr>
            <p:ph type="sldNum" sz="quarter" idx="11"/>
          </p:nvPr>
        </p:nvSpPr>
        <p:spPr/>
        <p:txBody>
          <a:bodyPr/>
          <a:lstStyle/>
          <a:p>
            <a:fld id="{020EF32C-8EF4-4611-8051-855F047F521C}" type="slidenum">
              <a:rPr lang="en-US" smtClean="0"/>
              <a:pPr/>
              <a:t>133</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type="dt" idx="1"/>
          </p:nvPr>
        </p:nvSpPr>
        <p:spPr>
          <a:ln/>
        </p:spPr>
        <p:txBody>
          <a:bodyPr/>
          <a:lstStyle/>
          <a:p>
            <a:fld id="{E428B0D5-E030-4E28-B27E-701A18337A5F}" type="datetime1">
              <a:rPr lang="fr-FR"/>
              <a:pPr/>
              <a:t>07/10/2013</a:t>
            </a:fld>
            <a:endParaRPr lang="en-US"/>
          </a:p>
        </p:txBody>
      </p:sp>
      <p:sp>
        <p:nvSpPr>
          <p:cNvPr id="5" name="Rectangle 7"/>
          <p:cNvSpPr>
            <a:spLocks noGrp="1" noChangeArrowheads="1"/>
          </p:cNvSpPr>
          <p:nvPr>
            <p:ph type="sldNum" sz="quarter" idx="5"/>
          </p:nvPr>
        </p:nvSpPr>
        <p:spPr>
          <a:ln/>
        </p:spPr>
        <p:txBody>
          <a:bodyPr/>
          <a:lstStyle/>
          <a:p>
            <a:fld id="{880E32CC-9C03-426F-AA6A-C76D8D3562C8}" type="slidenum">
              <a:rPr lang="en-US"/>
              <a:pPr/>
              <a:t>269</a:t>
            </a:fld>
            <a:endParaRPr lang="en-US"/>
          </a:p>
        </p:txBody>
      </p:sp>
      <p:sp>
        <p:nvSpPr>
          <p:cNvPr id="1566722" name="Rectangle 2"/>
          <p:cNvSpPr>
            <a:spLocks noGrp="1" noRot="1" noChangeAspect="1" noChangeArrowheads="1" noTextEdit="1"/>
          </p:cNvSpPr>
          <p:nvPr>
            <p:ph type="sldImg"/>
          </p:nvPr>
        </p:nvSpPr>
        <p:spPr bwMode="auto">
          <a:xfrm>
            <a:off x="879475" y="733425"/>
            <a:ext cx="4889500" cy="3667125"/>
          </a:xfrm>
          <a:prstGeom prst="rect">
            <a:avLst/>
          </a:prstGeom>
          <a:solidFill>
            <a:srgbClr val="FFFFFF"/>
          </a:solidFill>
          <a:ln>
            <a:solidFill>
              <a:srgbClr val="000000"/>
            </a:solidFill>
            <a:miter lim="800000"/>
            <a:headEnd/>
            <a:tailEnd/>
          </a:ln>
        </p:spPr>
      </p:sp>
      <p:sp>
        <p:nvSpPr>
          <p:cNvPr id="1566723" name="Rectangle 3"/>
          <p:cNvSpPr>
            <a:spLocks noGrp="1" noChangeArrowheads="1"/>
          </p:cNvSpPr>
          <p:nvPr>
            <p:ph type="body" idx="1"/>
          </p:nvPr>
        </p:nvSpPr>
        <p:spPr bwMode="auto">
          <a:xfrm>
            <a:off x="887413" y="4645025"/>
            <a:ext cx="4870450" cy="4398963"/>
          </a:xfrm>
          <a:prstGeom prst="rect">
            <a:avLst/>
          </a:prstGeom>
          <a:solidFill>
            <a:srgbClr val="FFFFFF"/>
          </a:solidFill>
          <a:ln>
            <a:solidFill>
              <a:srgbClr val="000000"/>
            </a:solidFill>
            <a:miter lim="800000"/>
            <a:headEnd/>
            <a:tailEnd/>
          </a:ln>
        </p:spPr>
        <p:txBody>
          <a:bodyPr lIns="89950" tIns="44975" rIns="89950" bIns="44975"/>
          <a:lstStyle/>
          <a:p>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bwMode="grayWhite">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889858" name="Rectangle 2"/>
          <p:cNvSpPr>
            <a:spLocks noGrp="1" noChangeArrowheads="1"/>
          </p:cNvSpPr>
          <p:nvPr>
            <p:ph type="ctrTitle"/>
          </p:nvPr>
        </p:nvSpPr>
        <p:spPr>
          <a:xfrm>
            <a:off x="1752600" y="2819400"/>
            <a:ext cx="6858000" cy="533400"/>
          </a:xfrm>
        </p:spPr>
        <p:txBody>
          <a:bodyPr anchor="b"/>
          <a:lstStyle>
            <a:lvl1pPr>
              <a:lnSpc>
                <a:spcPct val="110000"/>
              </a:lnSpc>
              <a:defRPr>
                <a:solidFill>
                  <a:schemeClr val="tx1"/>
                </a:solidFill>
              </a:defRPr>
            </a:lvl1pPr>
          </a:lstStyle>
          <a:p>
            <a:r>
              <a:rPr lang="en-US"/>
              <a:t>Click to edit Master title style</a:t>
            </a:r>
          </a:p>
        </p:txBody>
      </p:sp>
      <p:sp>
        <p:nvSpPr>
          <p:cNvPr id="889859" name="Rectangle 3"/>
          <p:cNvSpPr>
            <a:spLocks noGrp="1" noChangeArrowheads="1"/>
          </p:cNvSpPr>
          <p:nvPr>
            <p:ph type="subTitle" idx="1"/>
          </p:nvPr>
        </p:nvSpPr>
        <p:spPr>
          <a:xfrm>
            <a:off x="1752600" y="3200400"/>
            <a:ext cx="6858000" cy="457200"/>
          </a:xfrm>
        </p:spPr>
        <p:txBody>
          <a:bodyPr/>
          <a:lstStyle>
            <a:lvl1pPr marL="0" indent="0">
              <a:lnSpc>
                <a:spcPct val="110000"/>
              </a:lnSpc>
              <a:buFont typeface="Wingdings" pitchFamily="2" charset="2"/>
              <a:buNone/>
              <a:defRPr sz="2400" b="1">
                <a:solidFill>
                  <a:schemeClr val="bg2"/>
                </a:solidFill>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851650" y="177800"/>
            <a:ext cx="2114550" cy="5772150"/>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508000" y="177800"/>
            <a:ext cx="6191250" cy="5772150"/>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fr-FR" smtClean="0"/>
              <a:t>Cliquez pour modifier les styles du texte du masque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685800" y="1447800"/>
            <a:ext cx="3924300" cy="4502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762500" y="1447800"/>
            <a:ext cx="3924300" cy="4502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888834" name="Rectangle 2"/>
          <p:cNvSpPr>
            <a:spLocks noGrp="1" noChangeArrowheads="1"/>
          </p:cNvSpPr>
          <p:nvPr>
            <p:ph type="title"/>
          </p:nvPr>
        </p:nvSpPr>
        <p:spPr bwMode="auto">
          <a:xfrm>
            <a:off x="508000" y="177800"/>
            <a:ext cx="8458200" cy="533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888835" name="Rectangle 3"/>
          <p:cNvSpPr>
            <a:spLocks noGrp="1" noChangeArrowheads="1"/>
          </p:cNvSpPr>
          <p:nvPr>
            <p:ph type="body" idx="1"/>
          </p:nvPr>
        </p:nvSpPr>
        <p:spPr bwMode="auto">
          <a:xfrm>
            <a:off x="685800" y="1447800"/>
            <a:ext cx="8001000" cy="45021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88836" name="Text Box 4"/>
          <p:cNvSpPr txBox="1">
            <a:spLocks noChangeArrowheads="1"/>
          </p:cNvSpPr>
          <p:nvPr userDrawn="1"/>
        </p:nvSpPr>
        <p:spPr bwMode="auto">
          <a:xfrm>
            <a:off x="611188" y="6159500"/>
            <a:ext cx="8064500" cy="396875"/>
          </a:xfrm>
          <a:prstGeom prst="rect">
            <a:avLst/>
          </a:prstGeom>
          <a:noFill/>
          <a:ln w="9525">
            <a:noFill/>
            <a:miter lim="800000"/>
            <a:headEnd/>
            <a:tailEnd/>
          </a:ln>
          <a:effectLst/>
        </p:spPr>
        <p:txBody>
          <a:bodyPr>
            <a:spAutoFit/>
          </a:bodyPr>
          <a:lstStyle/>
          <a:p>
            <a:endParaRPr lang="fr-FR"/>
          </a:p>
        </p:txBody>
      </p:sp>
      <p:sp>
        <p:nvSpPr>
          <p:cNvPr id="888837" name="Text Box 5"/>
          <p:cNvSpPr txBox="1">
            <a:spLocks noChangeArrowheads="1"/>
          </p:cNvSpPr>
          <p:nvPr userDrawn="1"/>
        </p:nvSpPr>
        <p:spPr bwMode="auto">
          <a:xfrm>
            <a:off x="5127625" y="6159500"/>
            <a:ext cx="3621088" cy="396875"/>
          </a:xfrm>
          <a:prstGeom prst="rect">
            <a:avLst/>
          </a:prstGeom>
          <a:noFill/>
          <a:ln w="9525">
            <a:noFill/>
            <a:miter lim="800000"/>
            <a:headEnd/>
            <a:tailEnd/>
          </a:ln>
          <a:effectLst/>
        </p:spPr>
        <p:txBody>
          <a:bodyPr>
            <a:spAutoFit/>
          </a:bodyPr>
          <a:lstStyle/>
          <a:p>
            <a:endParaRPr lang="fr-FR"/>
          </a:p>
        </p:txBody>
      </p:sp>
      <p:sp>
        <p:nvSpPr>
          <p:cNvPr id="888839" name="Text Box 7"/>
          <p:cNvSpPr txBox="1">
            <a:spLocks noChangeArrowheads="1"/>
          </p:cNvSpPr>
          <p:nvPr userDrawn="1"/>
        </p:nvSpPr>
        <p:spPr bwMode="auto">
          <a:xfrm>
            <a:off x="6567488" y="6088063"/>
            <a:ext cx="638175" cy="396875"/>
          </a:xfrm>
          <a:prstGeom prst="rect">
            <a:avLst/>
          </a:prstGeom>
          <a:noFill/>
          <a:ln w="9525">
            <a:noFill/>
            <a:miter lim="800000"/>
            <a:headEnd/>
            <a:tailEnd/>
          </a:ln>
          <a:effectLst/>
        </p:spPr>
        <p:txBody>
          <a:bodyPr wrap="none">
            <a:spAutoFit/>
          </a:bodyPr>
          <a:lstStyle/>
          <a:p>
            <a:fld id="{429976CF-8995-4AC1-A332-55B806868527}" type="slidenum">
              <a:rPr lang="fr-FR"/>
              <a:pPr/>
              <a:t>‹N°›</a:t>
            </a:fld>
            <a:endParaRPr lang="fr-FR"/>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rtl="0" eaLnBrk="0" fontAlgn="base" hangingPunct="0">
        <a:spcBef>
          <a:spcPct val="0"/>
        </a:spcBef>
        <a:spcAft>
          <a:spcPct val="0"/>
        </a:spcAft>
        <a:defRPr sz="3200" b="1">
          <a:solidFill>
            <a:srgbClr val="EFEFEF"/>
          </a:solidFill>
          <a:latin typeface="+mj-lt"/>
          <a:ea typeface="+mj-ea"/>
          <a:cs typeface="+mj-cs"/>
        </a:defRPr>
      </a:lvl1pPr>
      <a:lvl2pPr algn="l" rtl="0" eaLnBrk="0" fontAlgn="base" hangingPunct="0">
        <a:spcBef>
          <a:spcPct val="0"/>
        </a:spcBef>
        <a:spcAft>
          <a:spcPct val="0"/>
        </a:spcAft>
        <a:defRPr sz="3200" b="1">
          <a:solidFill>
            <a:srgbClr val="EFEFEF"/>
          </a:solidFill>
          <a:latin typeface="Arial" charset="0"/>
        </a:defRPr>
      </a:lvl2pPr>
      <a:lvl3pPr algn="l" rtl="0" eaLnBrk="0" fontAlgn="base" hangingPunct="0">
        <a:spcBef>
          <a:spcPct val="0"/>
        </a:spcBef>
        <a:spcAft>
          <a:spcPct val="0"/>
        </a:spcAft>
        <a:defRPr sz="3200" b="1">
          <a:solidFill>
            <a:srgbClr val="EFEFEF"/>
          </a:solidFill>
          <a:latin typeface="Arial" charset="0"/>
        </a:defRPr>
      </a:lvl3pPr>
      <a:lvl4pPr algn="l" rtl="0" eaLnBrk="0" fontAlgn="base" hangingPunct="0">
        <a:spcBef>
          <a:spcPct val="0"/>
        </a:spcBef>
        <a:spcAft>
          <a:spcPct val="0"/>
        </a:spcAft>
        <a:defRPr sz="3200" b="1">
          <a:solidFill>
            <a:srgbClr val="EFEFEF"/>
          </a:solidFill>
          <a:latin typeface="Arial" charset="0"/>
        </a:defRPr>
      </a:lvl4pPr>
      <a:lvl5pPr algn="l" rtl="0" eaLnBrk="0" fontAlgn="base" hangingPunct="0">
        <a:spcBef>
          <a:spcPct val="0"/>
        </a:spcBef>
        <a:spcAft>
          <a:spcPct val="0"/>
        </a:spcAft>
        <a:defRPr sz="3200" b="1">
          <a:solidFill>
            <a:srgbClr val="EFEFEF"/>
          </a:solidFill>
          <a:latin typeface="Arial" charset="0"/>
        </a:defRPr>
      </a:lvl5pPr>
      <a:lvl6pPr marL="457200" algn="l" rtl="0" eaLnBrk="0" fontAlgn="base" hangingPunct="0">
        <a:spcBef>
          <a:spcPct val="0"/>
        </a:spcBef>
        <a:spcAft>
          <a:spcPct val="0"/>
        </a:spcAft>
        <a:defRPr sz="3200" b="1">
          <a:solidFill>
            <a:srgbClr val="EFEFEF"/>
          </a:solidFill>
          <a:latin typeface="Arial" charset="0"/>
        </a:defRPr>
      </a:lvl6pPr>
      <a:lvl7pPr marL="914400" algn="l" rtl="0" eaLnBrk="0" fontAlgn="base" hangingPunct="0">
        <a:spcBef>
          <a:spcPct val="0"/>
        </a:spcBef>
        <a:spcAft>
          <a:spcPct val="0"/>
        </a:spcAft>
        <a:defRPr sz="3200" b="1">
          <a:solidFill>
            <a:srgbClr val="EFEFEF"/>
          </a:solidFill>
          <a:latin typeface="Arial" charset="0"/>
        </a:defRPr>
      </a:lvl7pPr>
      <a:lvl8pPr marL="1371600" algn="l" rtl="0" eaLnBrk="0" fontAlgn="base" hangingPunct="0">
        <a:spcBef>
          <a:spcPct val="0"/>
        </a:spcBef>
        <a:spcAft>
          <a:spcPct val="0"/>
        </a:spcAft>
        <a:defRPr sz="3200" b="1">
          <a:solidFill>
            <a:srgbClr val="EFEFEF"/>
          </a:solidFill>
          <a:latin typeface="Arial" charset="0"/>
        </a:defRPr>
      </a:lvl8pPr>
      <a:lvl9pPr marL="1828800" algn="l" rtl="0" eaLnBrk="0" fontAlgn="base" hangingPunct="0">
        <a:spcBef>
          <a:spcPct val="0"/>
        </a:spcBef>
        <a:spcAft>
          <a:spcPct val="0"/>
        </a:spcAft>
        <a:defRPr sz="3200" b="1">
          <a:solidFill>
            <a:srgbClr val="EFEFEF"/>
          </a:solidFill>
          <a:latin typeface="Arial" charset="0"/>
        </a:defRPr>
      </a:lvl9pPr>
    </p:titleStyle>
    <p:bodyStyle>
      <a:lvl1pPr marL="342900" indent="-342900" algn="l" rtl="0" eaLnBrk="0" fontAlgn="base" hangingPunct="0">
        <a:spcBef>
          <a:spcPct val="60000"/>
        </a:spcBef>
        <a:spcAft>
          <a:spcPct val="0"/>
        </a:spcAft>
        <a:buClr>
          <a:srgbClr val="00558C"/>
        </a:buClr>
        <a:buSzPct val="80000"/>
        <a:buFont typeface="Wingdings" pitchFamily="2" charset="2"/>
        <a:buChar char="n"/>
        <a:defRPr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93B2D1"/>
        </a:buClr>
        <a:buSzPct val="80000"/>
        <a:buFont typeface="Wingdings" pitchFamily="2" charset="2"/>
        <a:buChar char="n"/>
        <a:defRPr sz="2400">
          <a:solidFill>
            <a:srgbClr val="777777"/>
          </a:solidFill>
          <a:latin typeface="+mn-lt"/>
        </a:defRPr>
      </a:lvl2pPr>
      <a:lvl3pPr marL="1143000" indent="-228600" algn="l" rtl="0" eaLnBrk="0" fontAlgn="base" hangingPunct="0">
        <a:spcBef>
          <a:spcPct val="20000"/>
        </a:spcBef>
        <a:spcAft>
          <a:spcPct val="0"/>
        </a:spcAft>
        <a:buClr>
          <a:schemeClr val="accent1"/>
        </a:buClr>
        <a:buSzPct val="80000"/>
        <a:buFont typeface="Wingdings" pitchFamily="2" charset="2"/>
        <a:buChar char="n"/>
        <a:defRPr sz="2400">
          <a:solidFill>
            <a:srgbClr val="777777"/>
          </a:solidFill>
          <a:latin typeface="+mn-lt"/>
        </a:defRPr>
      </a:lvl3pPr>
      <a:lvl4pPr marL="1600200" indent="-228600" algn="l" rtl="0" eaLnBrk="0" fontAlgn="base" hangingPunct="0">
        <a:spcBef>
          <a:spcPct val="20000"/>
        </a:spcBef>
        <a:spcAft>
          <a:spcPct val="0"/>
        </a:spcAft>
        <a:buClr>
          <a:srgbClr val="00558C"/>
        </a:buClr>
        <a:buChar char="–"/>
        <a:defRPr sz="2000">
          <a:solidFill>
            <a:srgbClr val="777777"/>
          </a:solidFill>
          <a:latin typeface="+mn-lt"/>
        </a:defRPr>
      </a:lvl4pPr>
      <a:lvl5pPr marL="2057400" indent="-228600" algn="l" rtl="0" eaLnBrk="0" fontAlgn="base" hangingPunct="0">
        <a:spcBef>
          <a:spcPct val="20000"/>
        </a:spcBef>
        <a:spcAft>
          <a:spcPct val="0"/>
        </a:spcAft>
        <a:buClr>
          <a:srgbClr val="00558C"/>
        </a:buClr>
        <a:buChar char="»"/>
        <a:defRPr sz="2000">
          <a:solidFill>
            <a:srgbClr val="777777"/>
          </a:solidFill>
          <a:latin typeface="+mn-lt"/>
        </a:defRPr>
      </a:lvl5pPr>
      <a:lvl6pPr marL="2514600" indent="-228600" algn="l" rtl="0" eaLnBrk="0" fontAlgn="base" hangingPunct="0">
        <a:spcBef>
          <a:spcPct val="20000"/>
        </a:spcBef>
        <a:spcAft>
          <a:spcPct val="0"/>
        </a:spcAft>
        <a:buClr>
          <a:srgbClr val="00558C"/>
        </a:buClr>
        <a:buChar char="»"/>
        <a:defRPr sz="2000">
          <a:solidFill>
            <a:srgbClr val="777777"/>
          </a:solidFill>
          <a:latin typeface="+mn-lt"/>
        </a:defRPr>
      </a:lvl6pPr>
      <a:lvl7pPr marL="2971800" indent="-228600" algn="l" rtl="0" eaLnBrk="0" fontAlgn="base" hangingPunct="0">
        <a:spcBef>
          <a:spcPct val="20000"/>
        </a:spcBef>
        <a:spcAft>
          <a:spcPct val="0"/>
        </a:spcAft>
        <a:buClr>
          <a:srgbClr val="00558C"/>
        </a:buClr>
        <a:buChar char="»"/>
        <a:defRPr sz="2000">
          <a:solidFill>
            <a:srgbClr val="777777"/>
          </a:solidFill>
          <a:latin typeface="+mn-lt"/>
        </a:defRPr>
      </a:lvl7pPr>
      <a:lvl8pPr marL="3429000" indent="-228600" algn="l" rtl="0" eaLnBrk="0" fontAlgn="base" hangingPunct="0">
        <a:spcBef>
          <a:spcPct val="20000"/>
        </a:spcBef>
        <a:spcAft>
          <a:spcPct val="0"/>
        </a:spcAft>
        <a:buClr>
          <a:srgbClr val="00558C"/>
        </a:buClr>
        <a:buChar char="»"/>
        <a:defRPr sz="2000">
          <a:solidFill>
            <a:srgbClr val="777777"/>
          </a:solidFill>
          <a:latin typeface="+mn-lt"/>
        </a:defRPr>
      </a:lvl8pPr>
      <a:lvl9pPr marL="3886200" indent="-228600" algn="l" rtl="0" eaLnBrk="0" fontAlgn="base" hangingPunct="0">
        <a:spcBef>
          <a:spcPct val="20000"/>
        </a:spcBef>
        <a:spcAft>
          <a:spcPct val="0"/>
        </a:spcAft>
        <a:buClr>
          <a:srgbClr val="00558C"/>
        </a:buClr>
        <a:buChar char="»"/>
        <a:defRPr sz="2000">
          <a:solidFill>
            <a:srgbClr val="777777"/>
          </a:solidFill>
          <a:latin typeface="+mn-lt"/>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13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flashline.com/" TargetMode="External"/><Relationship Id="rId2" Type="http://schemas.openxmlformats.org/officeDocument/2006/relationships/hyperlink" Target="http://www.componentsource.com/" TargetMode="External"/><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www.hostj2ee.com/" TargetMode="External"/><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oleObject" Target="../embeddings/oleObject10.bin"/></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16.bin"/><Relationship Id="rId3" Type="http://schemas.openxmlformats.org/officeDocument/2006/relationships/oleObject" Target="../embeddings/oleObject11.bin"/><Relationship Id="rId7" Type="http://schemas.openxmlformats.org/officeDocument/2006/relationships/oleObject" Target="../embeddings/oleObject15.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oleObject" Target="../embeddings/oleObject14.bin"/><Relationship Id="rId11" Type="http://schemas.openxmlformats.org/officeDocument/2006/relationships/oleObject" Target="../embeddings/oleObject19.bin"/><Relationship Id="rId5" Type="http://schemas.openxmlformats.org/officeDocument/2006/relationships/oleObject" Target="../embeddings/oleObject13.bin"/><Relationship Id="rId10" Type="http://schemas.openxmlformats.org/officeDocument/2006/relationships/oleObject" Target="../embeddings/oleObject18.bin"/><Relationship Id="rId4" Type="http://schemas.openxmlformats.org/officeDocument/2006/relationships/oleObject" Target="../embeddings/oleObject12.bin"/><Relationship Id="rId9" Type="http://schemas.openxmlformats.org/officeDocument/2006/relationships/oleObject" Target="../embeddings/oleObject17.bin"/></Relationships>
</file>

<file path=ppt/slides/_rels/slide350.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2" Type="http://schemas.openxmlformats.org/officeDocument/2006/relationships/image" Target="../media/image121.png"/><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4.png"/><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6.xml"/><Relationship Id="rId1" Type="http://schemas.openxmlformats.org/officeDocument/2006/relationships/vmlDrawing" Target="../drawings/vmlDrawing4.vml"/><Relationship Id="rId5" Type="http://schemas.openxmlformats.org/officeDocument/2006/relationships/oleObject" Target="../embeddings/oleObject22.bin"/><Relationship Id="rId4" Type="http://schemas.openxmlformats.org/officeDocument/2006/relationships/oleObject" Target="../embeddings/oleObject21.bin"/></Relationships>
</file>

<file path=ppt/slides/_rels/slide360.xml.rels><?xml version="1.0" encoding="UTF-8" standalone="yes"?>
<Relationships xmlns="http://schemas.openxmlformats.org/package/2006/relationships"><Relationship Id="rId2" Type="http://schemas.openxmlformats.org/officeDocument/2006/relationships/image" Target="../media/image131.png"/><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image" Target="../media/image132.png"/><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2" Type="http://schemas.openxmlformats.org/officeDocument/2006/relationships/image" Target="../media/image134.png"/><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2" Type="http://schemas.openxmlformats.org/officeDocument/2006/relationships/image" Target="../media/image14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2" Type="http://schemas.openxmlformats.org/officeDocument/2006/relationships/image" Target="../media/image144.png"/><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2" Type="http://schemas.openxmlformats.org/officeDocument/2006/relationships/image" Target="../media/image145.png"/><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2" Type="http://schemas.openxmlformats.org/officeDocument/2006/relationships/image" Target="../media/image146.png"/><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2" Type="http://schemas.openxmlformats.org/officeDocument/2006/relationships/image" Target="../media/image147.png"/><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2" Type="http://schemas.openxmlformats.org/officeDocument/2006/relationships/image" Target="../media/image151.png"/><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2" Type="http://schemas.openxmlformats.org/officeDocument/2006/relationships/image" Target="../media/image153.png"/><Relationship Id="rId1" Type="http://schemas.openxmlformats.org/officeDocument/2006/relationships/slideLayout" Target="../slideLayouts/slideLayout2.xml"/></Relationships>
</file>

<file path=ppt/slides/_rels/slide384.xml.rels><?xml version="1.0" encoding="UTF-8" standalone="yes"?>
<Relationships xmlns="http://schemas.openxmlformats.org/package/2006/relationships"><Relationship Id="rId2" Type="http://schemas.openxmlformats.org/officeDocument/2006/relationships/image" Target="../media/image154.png"/><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image" Target="../media/image155.png"/><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image" Target="../media/image157.png"/><Relationship Id="rId1" Type="http://schemas.openxmlformats.org/officeDocument/2006/relationships/slideLayout" Target="../slideLayouts/slideLayout2.xml"/><Relationship Id="rId4" Type="http://schemas.openxmlformats.org/officeDocument/2006/relationships/image" Target="../media/image159.png"/></Relationships>
</file>

<file path=ppt/slides/_rels/slide387.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image" Target="../media/image160.png"/><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image" Target="../media/image162.png"/><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image" Target="../media/image164.png"/><Relationship Id="rId1" Type="http://schemas.openxmlformats.org/officeDocument/2006/relationships/slideLayout" Target="../slideLayouts/slideLayout2.xml"/><Relationship Id="rId6" Type="http://schemas.openxmlformats.org/officeDocument/2006/relationships/image" Target="../media/image168.png"/><Relationship Id="rId5" Type="http://schemas.openxmlformats.org/officeDocument/2006/relationships/image" Target="../media/image167.png"/><Relationship Id="rId4" Type="http://schemas.openxmlformats.org/officeDocument/2006/relationships/image" Target="../media/image16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image" Target="../media/image169.png"/><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2" Type="http://schemas.openxmlformats.org/officeDocument/2006/relationships/image" Target="../media/image171.png"/><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2" Type="http://schemas.openxmlformats.org/officeDocument/2006/relationships/image" Target="../media/image172.png"/><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2" Type="http://schemas.openxmlformats.org/officeDocument/2006/relationships/image" Target="../media/image173.png"/><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2" Type="http://schemas.openxmlformats.org/officeDocument/2006/relationships/image" Target="../media/image174.png"/><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notesSlide" Target="../notesSlides/notesSlide2.xml"/><Relationship Id="rId7" Type="http://schemas.openxmlformats.org/officeDocument/2006/relationships/oleObject" Target="../embeddings/oleObject3.bin"/><Relationship Id="rId12" Type="http://schemas.openxmlformats.org/officeDocument/2006/relationships/oleObject" Target="../embeddings/oleObject8.bin"/><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oleObject" Target="../embeddings/oleObject7.bin"/><Relationship Id="rId5" Type="http://schemas.openxmlformats.org/officeDocument/2006/relationships/oleObject" Target="../embeddings/oleObject1.bin"/><Relationship Id="rId10" Type="http://schemas.openxmlformats.org/officeDocument/2006/relationships/oleObject" Target="../embeddings/oleObject6.bin"/><Relationship Id="rId4" Type="http://schemas.openxmlformats.org/officeDocument/2006/relationships/image" Target="../media/image11.png"/><Relationship Id="rId9" Type="http://schemas.openxmlformats.org/officeDocument/2006/relationships/oleObject" Target="../embeddings/oleObject5.bin"/></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sp>
        <p:nvSpPr>
          <p:cNvPr id="997378" name="Rectangle 1026"/>
          <p:cNvSpPr>
            <a:spLocks noGrp="1" noChangeArrowheads="1"/>
          </p:cNvSpPr>
          <p:nvPr>
            <p:ph type="ctrTitle"/>
          </p:nvPr>
        </p:nvSpPr>
        <p:spPr/>
        <p:txBody>
          <a:bodyPr/>
          <a:lstStyle/>
          <a:p>
            <a:r>
              <a:rPr lang="en-US"/>
              <a:t/>
            </a:r>
            <a:br>
              <a:rPr lang="en-US"/>
            </a:br>
            <a:r>
              <a:rPr lang="en-US"/>
              <a:t>Enterprise JavaBeans 3.0</a:t>
            </a:r>
          </a:p>
        </p:txBody>
      </p:sp>
      <p:sp>
        <p:nvSpPr>
          <p:cNvPr id="997379" name="Rectangle 1027"/>
          <p:cNvSpPr>
            <a:spLocks noGrp="1" noChangeArrowheads="1"/>
          </p:cNvSpPr>
          <p:nvPr>
            <p:ph type="subTitle" idx="1"/>
          </p:nvPr>
        </p:nvSpPr>
        <p:spPr/>
        <p:txBody>
          <a:bodyPr/>
          <a:lstStyle/>
          <a:p>
            <a:r>
              <a:rPr lang="en-US"/>
              <a:t>Introduction générale</a:t>
            </a:r>
          </a:p>
        </p:txBody>
      </p:sp>
      <p:sp>
        <p:nvSpPr>
          <p:cNvPr id="997380" name="Rectangle 1028"/>
          <p:cNvSpPr>
            <a:spLocks noChangeArrowheads="1"/>
          </p:cNvSpPr>
          <p:nvPr/>
        </p:nvSpPr>
        <p:spPr bwMode="auto">
          <a:xfrm>
            <a:off x="1752600" y="3962400"/>
            <a:ext cx="6858000" cy="457200"/>
          </a:xfrm>
          <a:prstGeom prst="rect">
            <a:avLst/>
          </a:prstGeom>
          <a:noFill/>
          <a:ln w="9525">
            <a:noFill/>
            <a:miter lim="800000"/>
            <a:headEnd/>
            <a:tailEnd/>
          </a:ln>
          <a:effectLst/>
        </p:spPr>
        <p:txBody>
          <a:bodyPr/>
          <a:lstStyle/>
          <a:p>
            <a:pPr algn="ctr">
              <a:lnSpc>
                <a:spcPct val="110000"/>
              </a:lnSpc>
              <a:spcBef>
                <a:spcPct val="60000"/>
              </a:spcBef>
              <a:buClr>
                <a:srgbClr val="00558C"/>
              </a:buClr>
              <a:buSzPct val="80000"/>
              <a:buFont typeface="Wingdings" pitchFamily="2" charset="2"/>
              <a:buNone/>
            </a:pPr>
            <a:r>
              <a:rPr lang="fr-FR" sz="1600" b="1" i="1">
                <a:solidFill>
                  <a:schemeClr val="bg2"/>
                </a:solidFill>
              </a:rPr>
              <a:t>Saloua Ben Yahia</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0322" name="Rectangle 2"/>
          <p:cNvSpPr>
            <a:spLocks noGrp="1" noChangeArrowheads="1"/>
          </p:cNvSpPr>
          <p:nvPr>
            <p:ph type="title"/>
          </p:nvPr>
        </p:nvSpPr>
        <p:spPr/>
        <p:txBody>
          <a:bodyPr/>
          <a:lstStyle/>
          <a:p>
            <a:r>
              <a:rPr lang="fr-FR"/>
              <a:t>Composant logiciel réutilisable</a:t>
            </a:r>
          </a:p>
        </p:txBody>
      </p:sp>
      <p:sp>
        <p:nvSpPr>
          <p:cNvPr id="1080323" name="Rectangle 3"/>
          <p:cNvSpPr>
            <a:spLocks noGrp="1" noChangeArrowheads="1"/>
          </p:cNvSpPr>
          <p:nvPr>
            <p:ph type="body" idx="1"/>
          </p:nvPr>
        </p:nvSpPr>
        <p:spPr/>
        <p:txBody>
          <a:bodyPr/>
          <a:lstStyle/>
          <a:p>
            <a:r>
              <a:rPr lang="fr-FR"/>
              <a:t>Une entreprise peut acheter un composant et l'intègrer avec des composants qu'elle a développé.</a:t>
            </a:r>
          </a:p>
          <a:p>
            <a:pPr lvl="1"/>
            <a:r>
              <a:rPr lang="fr-FR"/>
              <a:t>Par exemple, un composant qui sait gérer des prix.</a:t>
            </a:r>
          </a:p>
          <a:p>
            <a:pPr lvl="1"/>
            <a:r>
              <a:rPr lang="fr-FR"/>
              <a:t>On lui passe une liste de produits et il calcule le prix total.</a:t>
            </a:r>
          </a:p>
          <a:p>
            <a:pPr lvl="1"/>
            <a:r>
              <a:rPr lang="fr-FR"/>
              <a:t>Simple en apparence, car la gestion des prix peut devenir très complexe : remises, promotions, lots, clients privilégiés, règles complexes en fonction du pays, des taxes, etc…</a:t>
            </a:r>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301506" name="Rectangle 2"/>
          <p:cNvSpPr>
            <a:spLocks noGrp="1" noChangeArrowheads="1"/>
          </p:cNvSpPr>
          <p:nvPr>
            <p:ph type="ctrTitle"/>
          </p:nvPr>
        </p:nvSpPr>
        <p:spPr/>
        <p:txBody>
          <a:bodyPr/>
          <a:lstStyle/>
          <a:p>
            <a:r>
              <a:rPr lang="fr-FR"/>
              <a:t>Introduction aux Entity Beans</a:t>
            </a: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530" name="Rectangle 2"/>
          <p:cNvSpPr>
            <a:spLocks noGrp="1" noChangeArrowheads="1"/>
          </p:cNvSpPr>
          <p:nvPr>
            <p:ph type="title"/>
          </p:nvPr>
        </p:nvSpPr>
        <p:spPr/>
        <p:txBody>
          <a:bodyPr/>
          <a:lstStyle/>
          <a:p>
            <a:r>
              <a:rPr lang="fr-FR"/>
              <a:t>Entity Bean, introducton</a:t>
            </a:r>
          </a:p>
        </p:txBody>
      </p:sp>
      <p:sp>
        <p:nvSpPr>
          <p:cNvPr id="1302531" name="Rectangle 3"/>
          <p:cNvSpPr>
            <a:spLocks noGrp="1" noChangeArrowheads="1"/>
          </p:cNvSpPr>
          <p:nvPr>
            <p:ph type="body" idx="1"/>
          </p:nvPr>
        </p:nvSpPr>
        <p:spPr/>
        <p:txBody>
          <a:bodyPr/>
          <a:lstStyle/>
          <a:p>
            <a:r>
              <a:rPr lang="fr-FR"/>
              <a:t>Un Entity Bean représente</a:t>
            </a:r>
          </a:p>
          <a:p>
            <a:pPr lvl="1"/>
            <a:r>
              <a:rPr lang="fr-FR"/>
              <a:t>Des objets persistants stockés dans une base de donnée,</a:t>
            </a:r>
          </a:p>
          <a:p>
            <a:pPr lvl="1"/>
            <a:r>
              <a:rPr lang="fr-FR"/>
              <a:t>Des noms, des données</a:t>
            </a:r>
          </a:p>
          <a:p>
            <a:r>
              <a:rPr lang="fr-FR"/>
              <a:t>Dans ce chapitre on étudiera</a:t>
            </a:r>
          </a:p>
          <a:p>
            <a:pPr lvl="1"/>
            <a:r>
              <a:rPr lang="fr-FR"/>
              <a:t>Le concept de persistance,</a:t>
            </a:r>
          </a:p>
          <a:p>
            <a:pPr lvl="1"/>
            <a:r>
              <a:rPr lang="fr-FR"/>
              <a:t>Ce qu'est un entity bean, du point de vue du programmeur,</a:t>
            </a:r>
          </a:p>
          <a:p>
            <a:pPr lvl="1"/>
            <a:r>
              <a:rPr lang="fr-FR"/>
              <a:t>Les caractéristiques des entity beans,</a:t>
            </a:r>
          </a:p>
          <a:p>
            <a:pPr lvl="1"/>
            <a:r>
              <a:rPr lang="fr-FR"/>
              <a:t>Les concepts de programmation des entity beans.</a:t>
            </a: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3554" name="Rectangle 2"/>
          <p:cNvSpPr>
            <a:spLocks noGrp="1" noChangeArrowheads="1"/>
          </p:cNvSpPr>
          <p:nvPr>
            <p:ph type="title"/>
          </p:nvPr>
        </p:nvSpPr>
        <p:spPr/>
        <p:txBody>
          <a:bodyPr/>
          <a:lstStyle/>
          <a:p>
            <a:r>
              <a:rPr lang="fr-FR"/>
              <a:t>La persistance par sérialisation</a:t>
            </a:r>
          </a:p>
        </p:txBody>
      </p:sp>
      <p:sp>
        <p:nvSpPr>
          <p:cNvPr id="1303555" name="Rectangle 3"/>
          <p:cNvSpPr>
            <a:spLocks noGrp="1" noChangeArrowheads="1"/>
          </p:cNvSpPr>
          <p:nvPr>
            <p:ph type="body" idx="1"/>
          </p:nvPr>
        </p:nvSpPr>
        <p:spPr/>
        <p:txBody>
          <a:bodyPr/>
          <a:lstStyle/>
          <a:p>
            <a:pPr>
              <a:lnSpc>
                <a:spcPct val="90000"/>
              </a:lnSpc>
            </a:pPr>
            <a:r>
              <a:rPr lang="fr-FR" sz="2400"/>
              <a:t>Sérialisation = sauvegarde de l'état d'un objet sous forme d'octets.</a:t>
            </a:r>
          </a:p>
          <a:p>
            <a:pPr lvl="1">
              <a:lnSpc>
                <a:spcPct val="90000"/>
              </a:lnSpc>
            </a:pPr>
            <a:r>
              <a:rPr lang="fr-FR" sz="2000"/>
              <a:t>Rappel : l'état d'un objet peut être quelque chose de très compliqué.</a:t>
            </a:r>
          </a:p>
          <a:p>
            <a:pPr lvl="1">
              <a:lnSpc>
                <a:spcPct val="90000"/>
              </a:lnSpc>
            </a:pPr>
            <a:r>
              <a:rPr lang="fr-FR" sz="2000"/>
              <a:t>Etat d'un objet = ses attributs, y compris les atributs hérités.</a:t>
            </a:r>
          </a:p>
          <a:p>
            <a:pPr lvl="1">
              <a:lnSpc>
                <a:spcPct val="90000"/>
              </a:lnSpc>
            </a:pPr>
            <a:r>
              <a:rPr lang="fr-FR" sz="2000"/>
              <a:t>Si les attributs sont eux-même des instances d'une classe, il faut sauvegarder aussi les attributs de ces instances, etc…</a:t>
            </a:r>
          </a:p>
          <a:p>
            <a:pPr>
              <a:lnSpc>
                <a:spcPct val="90000"/>
              </a:lnSpc>
            </a:pPr>
            <a:r>
              <a:rPr lang="fr-FR" sz="2400"/>
              <a:t>A partir d'un état sérialisé, on peut reconstruire l'objet</a:t>
            </a:r>
          </a:p>
          <a:p>
            <a:pPr>
              <a:lnSpc>
                <a:spcPct val="90000"/>
              </a:lnSpc>
            </a:pPr>
            <a:r>
              <a:rPr lang="fr-FR" sz="2400"/>
              <a:t>En java, au travers de l'interface </a:t>
            </a:r>
            <a:r>
              <a:rPr lang="fr-FR" sz="2400" b="1">
                <a:latin typeface="Courier New" pitchFamily="49" charset="0"/>
              </a:rPr>
              <a:t>java.io.Serializable</a:t>
            </a:r>
            <a:r>
              <a:rPr lang="fr-FR" sz="2400"/>
              <a:t>, des méthodes de </a:t>
            </a:r>
            <a:r>
              <a:rPr lang="fr-FR" sz="2400" b="1">
                <a:latin typeface="Courier New" pitchFamily="49" charset="0"/>
              </a:rPr>
              <a:t>java.io.ObjectInputStream</a:t>
            </a:r>
            <a:r>
              <a:rPr lang="fr-FR" sz="2400"/>
              <a:t> et </a:t>
            </a:r>
            <a:r>
              <a:rPr lang="fr-FR" sz="2400" b="1">
                <a:latin typeface="Courier New" pitchFamily="49" charset="0"/>
              </a:rPr>
              <a:t>java.io.ObjectOutputStream</a:t>
            </a:r>
          </a:p>
          <a:p>
            <a:pPr>
              <a:lnSpc>
                <a:spcPct val="90000"/>
              </a:lnSpc>
              <a:buFont typeface="Wingdings" pitchFamily="2" charset="2"/>
              <a:buNone/>
            </a:pPr>
            <a:endParaRPr lang="fr-FR" sz="2400" b="1">
              <a:latin typeface="Courier New" pitchFamily="49" charset="0"/>
            </a:endParaRP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4578" name="Rectangle 2"/>
          <p:cNvSpPr>
            <a:spLocks noGrp="1" noChangeArrowheads="1"/>
          </p:cNvSpPr>
          <p:nvPr>
            <p:ph type="title"/>
          </p:nvPr>
        </p:nvSpPr>
        <p:spPr/>
        <p:txBody>
          <a:bodyPr/>
          <a:lstStyle/>
          <a:p>
            <a:r>
              <a:rPr lang="fr-FR"/>
              <a:t>La persistance par sérialisation</a:t>
            </a:r>
          </a:p>
        </p:txBody>
      </p:sp>
      <p:sp>
        <p:nvSpPr>
          <p:cNvPr id="1304579" name="Rectangle 3"/>
          <p:cNvSpPr>
            <a:spLocks noGrp="1" noChangeArrowheads="1"/>
          </p:cNvSpPr>
          <p:nvPr>
            <p:ph type="body" idx="1"/>
          </p:nvPr>
        </p:nvSpPr>
        <p:spPr/>
        <p:txBody>
          <a:bodyPr/>
          <a:lstStyle/>
          <a:p>
            <a:r>
              <a:rPr lang="fr-FR"/>
              <a:t>Défauts nombreux…</a:t>
            </a:r>
          </a:p>
          <a:p>
            <a:r>
              <a:rPr lang="fr-FR"/>
              <a:t>Gestion des versions, maintenance…</a:t>
            </a:r>
          </a:p>
          <a:p>
            <a:r>
              <a:rPr lang="fr-FR"/>
              <a:t>Pas de requêtes complexes…</a:t>
            </a:r>
          </a:p>
          <a:p>
            <a:pPr lvl="1"/>
            <a:r>
              <a:rPr lang="fr-FR"/>
              <a:t>Ex : on sérialize mille comptes bancaires. Comment retrouver ceux qui ont un solde négatif ?</a:t>
            </a:r>
          </a:p>
          <a:p>
            <a:r>
              <a:rPr lang="fr-FR"/>
              <a:t>Solution : stocker les objets dans une base de donnée!</a:t>
            </a:r>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Rectangle 2"/>
          <p:cNvSpPr>
            <a:spLocks noGrp="1" noChangeArrowheads="1"/>
          </p:cNvSpPr>
          <p:nvPr>
            <p:ph type="title"/>
          </p:nvPr>
        </p:nvSpPr>
        <p:spPr/>
        <p:txBody>
          <a:bodyPr/>
          <a:lstStyle/>
          <a:p>
            <a:r>
              <a:rPr lang="fr-FR"/>
              <a:t>La persistance par mapping objet/BD relationelle</a:t>
            </a:r>
          </a:p>
        </p:txBody>
      </p:sp>
      <p:sp>
        <p:nvSpPr>
          <p:cNvPr id="1305603" name="Rectangle 3"/>
          <p:cNvSpPr>
            <a:spLocks noGrp="1" noChangeArrowheads="1"/>
          </p:cNvSpPr>
          <p:nvPr>
            <p:ph type="body" idx="1"/>
          </p:nvPr>
        </p:nvSpPr>
        <p:spPr/>
        <p:txBody>
          <a:bodyPr/>
          <a:lstStyle/>
          <a:p>
            <a:pPr>
              <a:lnSpc>
                <a:spcPct val="90000"/>
              </a:lnSpc>
            </a:pPr>
            <a:r>
              <a:rPr lang="fr-FR"/>
              <a:t>On stocke l'état d'un objet dans une base de donnée.</a:t>
            </a:r>
          </a:p>
          <a:p>
            <a:pPr>
              <a:lnSpc>
                <a:spcPct val="90000"/>
              </a:lnSpc>
            </a:pPr>
            <a:r>
              <a:rPr lang="fr-FR"/>
              <a:t>Ex : la classe Personne possède deux attributs </a:t>
            </a:r>
            <a:r>
              <a:rPr lang="fr-FR" b="1">
                <a:latin typeface="Courier New" pitchFamily="49" charset="0"/>
              </a:rPr>
              <a:t>nom</a:t>
            </a:r>
            <a:r>
              <a:rPr lang="fr-FR"/>
              <a:t> et </a:t>
            </a:r>
            <a:r>
              <a:rPr lang="fr-FR" b="1">
                <a:latin typeface="Courier New" pitchFamily="49" charset="0"/>
              </a:rPr>
              <a:t>prenom</a:t>
            </a:r>
            <a:r>
              <a:rPr lang="fr-FR"/>
              <a:t>, on associe cette classe à </a:t>
            </a:r>
            <a:r>
              <a:rPr lang="fr-FR" i="1"/>
              <a:t>une table</a:t>
            </a:r>
            <a:r>
              <a:rPr lang="fr-FR"/>
              <a:t> qui possède deux colonnes : </a:t>
            </a:r>
            <a:r>
              <a:rPr lang="fr-FR" b="1">
                <a:latin typeface="Courier New" pitchFamily="49" charset="0"/>
              </a:rPr>
              <a:t>nom</a:t>
            </a:r>
            <a:r>
              <a:rPr lang="fr-FR"/>
              <a:t> et </a:t>
            </a:r>
            <a:r>
              <a:rPr lang="fr-FR" b="1">
                <a:latin typeface="Courier New" pitchFamily="49" charset="0"/>
              </a:rPr>
              <a:t>prenom</a:t>
            </a:r>
            <a:r>
              <a:rPr lang="fr-FR"/>
              <a:t>.</a:t>
            </a:r>
          </a:p>
          <a:p>
            <a:pPr>
              <a:lnSpc>
                <a:spcPct val="90000"/>
              </a:lnSpc>
            </a:pPr>
            <a:r>
              <a:rPr lang="fr-FR"/>
              <a:t>On décompose chaque objet en une suite de variables dont on stockera la valeur dans une ou plusieurs tables.</a:t>
            </a:r>
          </a:p>
          <a:p>
            <a:pPr>
              <a:lnSpc>
                <a:spcPct val="90000"/>
              </a:lnSpc>
            </a:pPr>
            <a:r>
              <a:rPr lang="fr-FR"/>
              <a:t>Permet des requêtes complexes.</a:t>
            </a:r>
          </a:p>
          <a:p>
            <a:pPr>
              <a:lnSpc>
                <a:spcPct val="90000"/>
              </a:lnSpc>
            </a:pPr>
            <a:endParaRPr lang="fr-FR"/>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6626" name="Rectangle 2"/>
          <p:cNvSpPr>
            <a:spLocks noGrp="1" noChangeArrowheads="1"/>
          </p:cNvSpPr>
          <p:nvPr>
            <p:ph type="title"/>
          </p:nvPr>
        </p:nvSpPr>
        <p:spPr/>
        <p:txBody>
          <a:bodyPr/>
          <a:lstStyle/>
          <a:p>
            <a:r>
              <a:rPr lang="fr-FR"/>
              <a:t>La persistance par mapping objet/BD relationelle</a:t>
            </a:r>
          </a:p>
        </p:txBody>
      </p:sp>
      <p:sp>
        <p:nvSpPr>
          <p:cNvPr id="1306627" name="Rectangle 3"/>
          <p:cNvSpPr>
            <a:spLocks noGrp="1" noChangeArrowheads="1"/>
          </p:cNvSpPr>
          <p:nvPr>
            <p:ph type="body" idx="1"/>
          </p:nvPr>
        </p:nvSpPr>
        <p:spPr/>
        <p:txBody>
          <a:bodyPr/>
          <a:lstStyle/>
          <a:p>
            <a:endParaRPr lang="fr-FR"/>
          </a:p>
        </p:txBody>
      </p:sp>
      <p:pic>
        <p:nvPicPr>
          <p:cNvPr id="1306628" name="Picture 4"/>
          <p:cNvPicPr>
            <a:picLocks noChangeAspect="1" noChangeArrowheads="1"/>
          </p:cNvPicPr>
          <p:nvPr/>
        </p:nvPicPr>
        <p:blipFill>
          <a:blip r:embed="rId2" cstate="print"/>
          <a:srcRect/>
          <a:stretch>
            <a:fillRect/>
          </a:stretch>
        </p:blipFill>
        <p:spPr bwMode="auto">
          <a:xfrm>
            <a:off x="609600" y="1219200"/>
            <a:ext cx="2373313" cy="5410200"/>
          </a:xfrm>
          <a:prstGeom prst="rect">
            <a:avLst/>
          </a:prstGeom>
          <a:noFill/>
          <a:ln w="9525">
            <a:noFill/>
            <a:miter lim="800000"/>
            <a:headEnd/>
            <a:tailEnd/>
          </a:ln>
          <a:effectLst/>
        </p:spPr>
      </p:pic>
      <p:pic>
        <p:nvPicPr>
          <p:cNvPr id="1306629" name="Picture 5"/>
          <p:cNvPicPr>
            <a:picLocks noChangeAspect="1" noChangeArrowheads="1"/>
          </p:cNvPicPr>
          <p:nvPr/>
        </p:nvPicPr>
        <p:blipFill>
          <a:blip r:embed="rId3" cstate="print"/>
          <a:srcRect/>
          <a:stretch>
            <a:fillRect/>
          </a:stretch>
        </p:blipFill>
        <p:spPr bwMode="auto">
          <a:xfrm>
            <a:off x="3251200" y="2451100"/>
            <a:ext cx="5664200" cy="42545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7650" name="Rectangle 2"/>
          <p:cNvSpPr>
            <a:spLocks noGrp="1" noChangeArrowheads="1"/>
          </p:cNvSpPr>
          <p:nvPr>
            <p:ph type="title"/>
          </p:nvPr>
        </p:nvSpPr>
        <p:spPr/>
        <p:txBody>
          <a:bodyPr/>
          <a:lstStyle/>
          <a:p>
            <a:r>
              <a:rPr lang="fr-FR"/>
              <a:t>La persistance par mapping objet/BD relationelle</a:t>
            </a:r>
          </a:p>
        </p:txBody>
      </p:sp>
      <p:sp>
        <p:nvSpPr>
          <p:cNvPr id="1307651" name="Rectangle 3"/>
          <p:cNvSpPr>
            <a:spLocks noGrp="1" noChangeArrowheads="1"/>
          </p:cNvSpPr>
          <p:nvPr>
            <p:ph type="body" idx="1"/>
          </p:nvPr>
        </p:nvSpPr>
        <p:spPr/>
        <p:txBody>
          <a:bodyPr/>
          <a:lstStyle/>
          <a:p>
            <a:r>
              <a:rPr lang="fr-FR"/>
              <a:t>Pas si simple…</a:t>
            </a:r>
          </a:p>
          <a:p>
            <a:pPr lvl="1"/>
            <a:r>
              <a:rPr lang="fr-FR"/>
              <a:t>Détermination de l'état d'un objet parfois difficile, tout un art…</a:t>
            </a:r>
          </a:p>
          <a:p>
            <a:pPr lvl="1"/>
            <a:r>
              <a:rPr lang="fr-FR"/>
              <a:t>Il existe des produits pour nous y aider… TopLink (WebGain), JavaBlend (Sun),</a:t>
            </a:r>
          </a:p>
          <a:p>
            <a:pPr lvl="1"/>
            <a:r>
              <a:rPr lang="fr-FR"/>
              <a:t>Aujourd'hui la plupart des gens font ça à la main avec JDBC ou SQL/J.</a:t>
            </a:r>
          </a:p>
          <a:p>
            <a:pPr lvl="1"/>
            <a:r>
              <a:rPr lang="fr-FR"/>
              <a:t>Mais SQL dur à tester/debugger… source de</a:t>
            </a:r>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8674" name="Rectangle 2"/>
          <p:cNvSpPr>
            <a:spLocks noGrp="1" noChangeArrowheads="1"/>
          </p:cNvSpPr>
          <p:nvPr>
            <p:ph type="title"/>
          </p:nvPr>
        </p:nvSpPr>
        <p:spPr/>
        <p:txBody>
          <a:bodyPr/>
          <a:lstStyle/>
          <a:p>
            <a:r>
              <a:rPr lang="fr-FR"/>
              <a:t>La persistance à l'aide d'une BD Objet</a:t>
            </a:r>
          </a:p>
        </p:txBody>
      </p:sp>
      <p:sp>
        <p:nvSpPr>
          <p:cNvPr id="1308675" name="Rectangle 3"/>
          <p:cNvSpPr>
            <a:spLocks noGrp="1" noChangeArrowheads="1"/>
          </p:cNvSpPr>
          <p:nvPr>
            <p:ph type="body" idx="1"/>
          </p:nvPr>
        </p:nvSpPr>
        <p:spPr/>
        <p:txBody>
          <a:bodyPr/>
          <a:lstStyle/>
          <a:p>
            <a:pPr>
              <a:lnSpc>
                <a:spcPct val="90000"/>
              </a:lnSpc>
            </a:pPr>
            <a:r>
              <a:rPr lang="fr-FR"/>
              <a:t>Les Base de données objet stockent </a:t>
            </a:r>
            <a:r>
              <a:rPr lang="fr-FR" i="1"/>
              <a:t>directement</a:t>
            </a:r>
            <a:r>
              <a:rPr lang="fr-FR"/>
              <a:t> des objets.</a:t>
            </a:r>
          </a:p>
          <a:p>
            <a:pPr>
              <a:lnSpc>
                <a:spcPct val="90000"/>
              </a:lnSpc>
            </a:pPr>
            <a:r>
              <a:rPr lang="fr-FR"/>
              <a:t>Plus de mapping !</a:t>
            </a:r>
          </a:p>
          <a:p>
            <a:pPr>
              <a:lnSpc>
                <a:spcPct val="90000"/>
              </a:lnSpc>
            </a:pPr>
            <a:r>
              <a:rPr lang="fr-FR"/>
              <a:t>Object Query Language (OQL) permet de manipuler les objets…</a:t>
            </a:r>
          </a:p>
          <a:p>
            <a:pPr>
              <a:lnSpc>
                <a:spcPct val="90000"/>
              </a:lnSpc>
            </a:pPr>
            <a:r>
              <a:rPr lang="fr-FR"/>
              <a:t>Relations entre les objets évidentes (plus de join…)</a:t>
            </a:r>
          </a:p>
          <a:p>
            <a:pPr>
              <a:lnSpc>
                <a:spcPct val="90000"/>
              </a:lnSpc>
            </a:pPr>
            <a:r>
              <a:rPr lang="fr-FR"/>
              <a:t>Bonnes performances mais mauvaise </a:t>
            </a:r>
            <a:r>
              <a:rPr lang="fr-FR" i="1"/>
              <a:t>scalabilité</a:t>
            </a:r>
            <a:r>
              <a:rPr lang="fr-FR"/>
              <a:t>.</a:t>
            </a:r>
          </a:p>
          <a:p>
            <a:pPr>
              <a:lnSpc>
                <a:spcPct val="90000"/>
              </a:lnSpc>
            </a:pPr>
            <a:endParaRPr lang="fr-F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42" name="Rectangle 2"/>
          <p:cNvSpPr>
            <a:spLocks noGrp="1" noChangeArrowheads="1"/>
          </p:cNvSpPr>
          <p:nvPr>
            <p:ph type="title"/>
          </p:nvPr>
        </p:nvSpPr>
        <p:spPr/>
        <p:txBody>
          <a:bodyPr/>
          <a:lstStyle/>
          <a:p>
            <a:r>
              <a:rPr lang="fr-FR" sz="2800"/>
              <a:t>Le modèle de persistence EJB 3.0</a:t>
            </a:r>
          </a:p>
        </p:txBody>
      </p:sp>
      <p:sp>
        <p:nvSpPr>
          <p:cNvPr id="1699843" name="Rectangle 3"/>
          <p:cNvSpPr>
            <a:spLocks noGrp="1" noChangeArrowheads="1"/>
          </p:cNvSpPr>
          <p:nvPr>
            <p:ph type="body" idx="1"/>
          </p:nvPr>
        </p:nvSpPr>
        <p:spPr/>
        <p:txBody>
          <a:bodyPr/>
          <a:lstStyle/>
          <a:p>
            <a:pPr lvl="1"/>
            <a:r>
              <a:rPr lang="fr-FR"/>
              <a:t>EJB 3.0 propose un modèle standard de persistence à l’aide des Entity beans</a:t>
            </a:r>
          </a:p>
          <a:p>
            <a:pPr lvl="1"/>
            <a:r>
              <a:rPr lang="fr-FR"/>
              <a:t>Les outils qui assureront la persistence (Toplink, Hibernate, etc.), intégrés au serveur d’application, devront être compatibles avec la norme EJB 3.0</a:t>
            </a:r>
          </a:p>
          <a:p>
            <a:endParaRPr lang="fr-FR"/>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9698" name="Rectangle 2"/>
          <p:cNvSpPr>
            <a:spLocks noGrp="1" noChangeArrowheads="1"/>
          </p:cNvSpPr>
          <p:nvPr>
            <p:ph type="title"/>
          </p:nvPr>
        </p:nvSpPr>
        <p:spPr/>
        <p:txBody>
          <a:bodyPr/>
          <a:lstStyle/>
          <a:p>
            <a:r>
              <a:rPr lang="fr-FR"/>
              <a:t>Qu'est-ce qu'un Entity Bean</a:t>
            </a:r>
          </a:p>
        </p:txBody>
      </p:sp>
      <p:sp>
        <p:nvSpPr>
          <p:cNvPr id="1309699" name="Rectangle 3"/>
          <p:cNvSpPr>
            <a:spLocks noGrp="1" noChangeArrowheads="1"/>
          </p:cNvSpPr>
          <p:nvPr>
            <p:ph type="body" idx="1"/>
          </p:nvPr>
        </p:nvSpPr>
        <p:spPr/>
        <p:txBody>
          <a:bodyPr/>
          <a:lstStyle/>
          <a:p>
            <a:r>
              <a:rPr lang="fr-FR"/>
              <a:t>Ce sont des objets qui savent se </a:t>
            </a:r>
            <a:r>
              <a:rPr lang="fr-FR" i="1"/>
              <a:t>mapper</a:t>
            </a:r>
            <a:r>
              <a:rPr lang="fr-FR"/>
              <a:t> dans une base de donnée.</a:t>
            </a:r>
          </a:p>
          <a:p>
            <a:r>
              <a:rPr lang="fr-FR"/>
              <a:t>Ils utilisent un mécanisme de persistance (parmi ceux présentés)</a:t>
            </a:r>
          </a:p>
          <a:p>
            <a:r>
              <a:rPr lang="fr-FR"/>
              <a:t>Ils servent à représenter sous forme d'objets des données situées dans une base de donnée</a:t>
            </a:r>
          </a:p>
          <a:p>
            <a:pPr lvl="1"/>
            <a:r>
              <a:rPr lang="fr-FR"/>
              <a:t>Le plus souvent un objet = une ou plusieurs ligne(s) dans une ou plusieurs table(s)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1346" name="Rectangle 2"/>
          <p:cNvSpPr>
            <a:spLocks noGrp="1" noChangeArrowheads="1"/>
          </p:cNvSpPr>
          <p:nvPr>
            <p:ph type="title"/>
          </p:nvPr>
        </p:nvSpPr>
        <p:spPr/>
        <p:txBody>
          <a:bodyPr/>
          <a:lstStyle/>
          <a:p>
            <a:r>
              <a:rPr lang="fr-FR"/>
              <a:t>Composant logiciel réutilisable</a:t>
            </a:r>
          </a:p>
        </p:txBody>
      </p:sp>
      <p:sp>
        <p:nvSpPr>
          <p:cNvPr id="1081347" name="Rectangle 3"/>
          <p:cNvSpPr>
            <a:spLocks noGrp="1" noChangeArrowheads="1"/>
          </p:cNvSpPr>
          <p:nvPr>
            <p:ph type="body" idx="1"/>
          </p:nvPr>
        </p:nvSpPr>
        <p:spPr/>
        <p:txBody>
          <a:bodyPr/>
          <a:lstStyle/>
          <a:p>
            <a:r>
              <a:rPr lang="fr-FR"/>
              <a:t>Ce composant répond à un besoin récurrent</a:t>
            </a:r>
          </a:p>
          <a:p>
            <a:pPr lvl="1"/>
            <a:r>
              <a:rPr lang="fr-FR"/>
              <a:t>Vente en ligne de matériel informatique,</a:t>
            </a:r>
          </a:p>
          <a:p>
            <a:pPr lvl="1"/>
            <a:r>
              <a:rPr lang="fr-FR"/>
              <a:t>Gestion des coûts sur une chaîne de production automobile,</a:t>
            </a:r>
          </a:p>
          <a:p>
            <a:pPr lvl="1"/>
            <a:r>
              <a:rPr lang="fr-FR"/>
              <a:t>Calcul des prix des expéditions par la poste,</a:t>
            </a:r>
          </a:p>
          <a:p>
            <a:pPr lvl="1"/>
            <a:r>
              <a:rPr lang="fr-FR"/>
              <a:t>Etc…</a:t>
            </a:r>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22" name="Rectangle 2"/>
          <p:cNvSpPr>
            <a:spLocks noGrp="1" noChangeArrowheads="1"/>
          </p:cNvSpPr>
          <p:nvPr>
            <p:ph type="title"/>
          </p:nvPr>
        </p:nvSpPr>
        <p:spPr/>
        <p:txBody>
          <a:bodyPr/>
          <a:lstStyle/>
          <a:p>
            <a:r>
              <a:rPr lang="fr-FR"/>
              <a:t>Qu'est-ce qu'un Entity Bean</a:t>
            </a:r>
          </a:p>
        </p:txBody>
      </p:sp>
      <p:sp>
        <p:nvSpPr>
          <p:cNvPr id="1310723" name="Rectangle 3"/>
          <p:cNvSpPr>
            <a:spLocks noGrp="1" noChangeArrowheads="1"/>
          </p:cNvSpPr>
          <p:nvPr>
            <p:ph type="body" idx="1"/>
          </p:nvPr>
        </p:nvSpPr>
        <p:spPr/>
        <p:txBody>
          <a:bodyPr/>
          <a:lstStyle/>
          <a:p>
            <a:r>
              <a:rPr lang="fr-FR" sz="2400"/>
              <a:t>Exemples</a:t>
            </a:r>
          </a:p>
          <a:p>
            <a:pPr lvl="1"/>
            <a:r>
              <a:rPr lang="fr-FR" sz="2000"/>
              <a:t>Compte bancaire (No, solde),</a:t>
            </a:r>
          </a:p>
          <a:p>
            <a:pPr lvl="1"/>
            <a:r>
              <a:rPr lang="fr-FR" sz="2000"/>
              <a:t>Employé, service, entreprises, livre, produit,</a:t>
            </a:r>
          </a:p>
          <a:p>
            <a:pPr lvl="1"/>
            <a:r>
              <a:rPr lang="fr-FR" sz="2000"/>
              <a:t>Cours, élève, examen, note,</a:t>
            </a:r>
          </a:p>
          <a:p>
            <a:r>
              <a:rPr lang="fr-FR" sz="2400"/>
              <a:t>Mais au fait, pourquoi nous embêter à passer par des objets ?</a:t>
            </a:r>
          </a:p>
          <a:p>
            <a:pPr lvl="1"/>
            <a:r>
              <a:rPr lang="fr-FR" sz="2000"/>
              <a:t>Plus facile à manipuler par programme,</a:t>
            </a:r>
          </a:p>
          <a:p>
            <a:pPr lvl="1"/>
            <a:r>
              <a:rPr lang="fr-FR" sz="2000"/>
              <a:t>Vue plus compacte, on regroupe les données dans un objet.</a:t>
            </a:r>
          </a:p>
          <a:p>
            <a:pPr lvl="1"/>
            <a:r>
              <a:rPr lang="fr-FR" sz="2000"/>
              <a:t>On peut associer des méthodes </a:t>
            </a:r>
            <a:r>
              <a:rPr lang="fr-FR" sz="2000" u="sng"/>
              <a:t>simples</a:t>
            </a:r>
            <a:r>
              <a:rPr lang="fr-FR" sz="2000"/>
              <a:t> pour manipuler ces données…</a:t>
            </a:r>
          </a:p>
          <a:p>
            <a:pPr lvl="1"/>
            <a:r>
              <a:rPr lang="fr-FR" sz="2000"/>
              <a:t>On va gagner la couche middleware !</a:t>
            </a:r>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1746" name="Rectangle 2"/>
          <p:cNvSpPr>
            <a:spLocks noGrp="1" noChangeArrowheads="1"/>
          </p:cNvSpPr>
          <p:nvPr>
            <p:ph type="title"/>
          </p:nvPr>
        </p:nvSpPr>
        <p:spPr/>
        <p:txBody>
          <a:bodyPr/>
          <a:lstStyle/>
          <a:p>
            <a:r>
              <a:rPr lang="fr-FR"/>
              <a:t>Exemple avec un compte bancaire</a:t>
            </a:r>
            <a:br>
              <a:rPr lang="fr-FR"/>
            </a:br>
            <a:endParaRPr lang="fr-FR"/>
          </a:p>
        </p:txBody>
      </p:sp>
      <p:sp>
        <p:nvSpPr>
          <p:cNvPr id="1311747" name="Rectangle 3"/>
          <p:cNvSpPr>
            <a:spLocks noGrp="1" noChangeArrowheads="1"/>
          </p:cNvSpPr>
          <p:nvPr>
            <p:ph type="body" idx="1"/>
          </p:nvPr>
        </p:nvSpPr>
        <p:spPr/>
        <p:txBody>
          <a:bodyPr/>
          <a:lstStyle/>
          <a:p>
            <a:r>
              <a:rPr lang="fr-FR"/>
              <a:t>On lit les informations d'un compte bancaire en mémoire, dans une instance d'un entity bean,</a:t>
            </a:r>
          </a:p>
          <a:p>
            <a:r>
              <a:rPr lang="fr-FR"/>
              <a:t>On manipule ces données, on les modifie en changeant les valeurs des attributs d'instance,</a:t>
            </a:r>
          </a:p>
          <a:p>
            <a:r>
              <a:rPr lang="fr-FR"/>
              <a:t>Les données seront mises à jour dans la base de données automatiquement !</a:t>
            </a:r>
          </a:p>
          <a:p>
            <a:r>
              <a:rPr lang="fr-FR"/>
              <a:t>Instance d'un entity bean = </a:t>
            </a:r>
            <a:r>
              <a:rPr lang="fr-FR" i="1"/>
              <a:t>une vue</a:t>
            </a:r>
            <a:r>
              <a:rPr lang="fr-FR"/>
              <a:t> en mémoire des données physiques</a:t>
            </a:r>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2770" name="Rectangle 2"/>
          <p:cNvSpPr>
            <a:spLocks noGrp="1" noChangeArrowheads="1"/>
          </p:cNvSpPr>
          <p:nvPr>
            <p:ph type="title"/>
          </p:nvPr>
        </p:nvSpPr>
        <p:spPr/>
        <p:txBody>
          <a:bodyPr/>
          <a:lstStyle/>
          <a:p>
            <a:r>
              <a:rPr lang="fr-FR"/>
              <a:t>Fichiers composant un entity bean</a:t>
            </a:r>
          </a:p>
        </p:txBody>
      </p:sp>
      <p:sp>
        <p:nvSpPr>
          <p:cNvPr id="1312771" name="Rectangle 3"/>
          <p:cNvSpPr>
            <a:spLocks noGrp="1" noChangeArrowheads="1"/>
          </p:cNvSpPr>
          <p:nvPr>
            <p:ph type="body" idx="1"/>
          </p:nvPr>
        </p:nvSpPr>
        <p:spPr/>
        <p:txBody>
          <a:bodyPr/>
          <a:lstStyle/>
          <a:p>
            <a:pPr>
              <a:lnSpc>
                <a:spcPct val="80000"/>
              </a:lnSpc>
            </a:pPr>
            <a:r>
              <a:rPr lang="fr-FR" sz="2400"/>
              <a:t>Idem session beans mais quelques particularités cependant:</a:t>
            </a:r>
          </a:p>
          <a:p>
            <a:pPr lvl="1">
              <a:lnSpc>
                <a:spcPct val="80000"/>
              </a:lnSpc>
            </a:pPr>
            <a:r>
              <a:rPr lang="fr-FR" sz="2000"/>
              <a:t>Interface locale uniquement (performances),</a:t>
            </a:r>
          </a:p>
          <a:p>
            <a:pPr lvl="1">
              <a:lnSpc>
                <a:spcPct val="80000"/>
              </a:lnSpc>
            </a:pPr>
            <a:r>
              <a:rPr lang="fr-FR" sz="2000"/>
              <a:t>La classe du bean se mappe dans une base de données.</a:t>
            </a:r>
          </a:p>
          <a:p>
            <a:pPr lvl="1">
              <a:lnSpc>
                <a:spcPct val="80000"/>
              </a:lnSpc>
            </a:pPr>
            <a:r>
              <a:rPr lang="fr-FR" sz="2000"/>
              <a:t>C’est une classe java « normale » (POJO) avec des attributs, des accesseurs, des modifieurs, etc.</a:t>
            </a:r>
          </a:p>
          <a:p>
            <a:pPr lvl="1">
              <a:lnSpc>
                <a:spcPct val="80000"/>
              </a:lnSpc>
            </a:pPr>
            <a:r>
              <a:rPr lang="fr-FR" sz="2000"/>
              <a:t>On utilisera les méta-données ou « attributs de code » pour indiquer le mapping, la clé primaire, etc.</a:t>
            </a:r>
          </a:p>
          <a:p>
            <a:pPr lvl="2">
              <a:lnSpc>
                <a:spcPct val="80000"/>
              </a:lnSpc>
            </a:pPr>
            <a:r>
              <a:rPr lang="fr-FR" sz="2000"/>
              <a:t>Clé primaire = un objet sérializable, unique pour chaque instance. C'est la clé primaire au sens SQL.</a:t>
            </a:r>
          </a:p>
          <a:p>
            <a:pPr lvl="1">
              <a:lnSpc>
                <a:spcPct val="80000"/>
              </a:lnSpc>
            </a:pPr>
            <a:r>
              <a:rPr lang="fr-FR" sz="2000"/>
              <a:t>On manipulera les données de la BD à l’aide des EntityBeans + à l’aide d’un PERSISTENT MANAGER.</a:t>
            </a:r>
          </a:p>
          <a:p>
            <a:pPr lvl="1">
              <a:lnSpc>
                <a:spcPct val="80000"/>
              </a:lnSpc>
            </a:pPr>
            <a:r>
              <a:rPr lang="fr-FR" sz="2000"/>
              <a:t>Le PM s’occupera de tous les accès disque, du cache, etc.</a:t>
            </a:r>
          </a:p>
          <a:p>
            <a:pPr lvl="2">
              <a:lnSpc>
                <a:spcPct val="80000"/>
              </a:lnSpc>
            </a:pPr>
            <a:r>
              <a:rPr lang="fr-FR" sz="2000"/>
              <a:t>Lui seul contrôle quand et comment on va accèder à la BD, c’est lui qui génère le SQL, etc.</a:t>
            </a:r>
          </a:p>
          <a:p>
            <a:pPr lvl="1">
              <a:lnSpc>
                <a:spcPct val="80000"/>
              </a:lnSpc>
            </a:pPr>
            <a:endParaRPr lang="fr-FR" sz="2000"/>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0866" name="Rectangle 2"/>
          <p:cNvSpPr>
            <a:spLocks noGrp="1" noChangeArrowheads="1"/>
          </p:cNvSpPr>
          <p:nvPr>
            <p:ph type="title"/>
          </p:nvPr>
        </p:nvSpPr>
        <p:spPr/>
        <p:txBody>
          <a:bodyPr/>
          <a:lstStyle/>
          <a:p>
            <a:r>
              <a:rPr lang="fr-FR" sz="2800"/>
              <a:t>Un exemple d’entity bean</a:t>
            </a:r>
          </a:p>
        </p:txBody>
      </p:sp>
      <p:pic>
        <p:nvPicPr>
          <p:cNvPr id="1700867" name="Picture 3"/>
          <p:cNvPicPr>
            <a:picLocks noGrp="1" noChangeAspect="1" noChangeArrowheads="1"/>
          </p:cNvPicPr>
          <p:nvPr>
            <p:ph type="body" idx="1"/>
          </p:nvPr>
        </p:nvPicPr>
        <p:blipFill>
          <a:blip r:embed="rId2" cstate="print"/>
          <a:srcRect/>
          <a:stretch>
            <a:fillRect/>
          </a:stretch>
        </p:blipFill>
        <p:spPr>
          <a:xfrm>
            <a:off x="685800" y="1447800"/>
            <a:ext cx="3957638" cy="4502150"/>
          </a:xfrm>
        </p:spPr>
      </p:pic>
      <p:sp>
        <p:nvSpPr>
          <p:cNvPr id="1700868" name="Line 4"/>
          <p:cNvSpPr>
            <a:spLocks noChangeShapeType="1"/>
          </p:cNvSpPr>
          <p:nvPr/>
        </p:nvSpPr>
        <p:spPr bwMode="auto">
          <a:xfrm>
            <a:off x="4787900" y="1412875"/>
            <a:ext cx="0" cy="4752975"/>
          </a:xfrm>
          <a:prstGeom prst="line">
            <a:avLst/>
          </a:prstGeom>
          <a:noFill/>
          <a:ln w="9525">
            <a:solidFill>
              <a:schemeClr val="tx1"/>
            </a:solidFill>
            <a:round/>
            <a:headEnd/>
            <a:tailEnd/>
          </a:ln>
          <a:effectLst/>
        </p:spPr>
        <p:txBody>
          <a:bodyPr/>
          <a:lstStyle/>
          <a:p>
            <a:endParaRPr lang="fr-FR"/>
          </a:p>
        </p:txBody>
      </p:sp>
      <p:pic>
        <p:nvPicPr>
          <p:cNvPr id="1700869" name="Picture 5"/>
          <p:cNvPicPr>
            <a:picLocks noChangeAspect="1" noChangeArrowheads="1"/>
          </p:cNvPicPr>
          <p:nvPr/>
        </p:nvPicPr>
        <p:blipFill>
          <a:blip r:embed="rId3" cstate="print"/>
          <a:srcRect/>
          <a:stretch>
            <a:fillRect/>
          </a:stretch>
        </p:blipFill>
        <p:spPr bwMode="auto">
          <a:xfrm>
            <a:off x="4859338" y="1484313"/>
            <a:ext cx="3816350" cy="1603375"/>
          </a:xfrm>
          <a:prstGeom prst="rect">
            <a:avLst/>
          </a:prstGeom>
          <a:noFill/>
          <a:ln w="9525">
            <a:noFill/>
            <a:miter lim="800000"/>
            <a:headEnd/>
            <a:tailEnd/>
          </a:ln>
          <a:effectLst/>
        </p:spPr>
      </p:pic>
      <p:sp>
        <p:nvSpPr>
          <p:cNvPr id="1700870" name="Text Box 6"/>
          <p:cNvSpPr txBox="1">
            <a:spLocks noChangeArrowheads="1"/>
          </p:cNvSpPr>
          <p:nvPr/>
        </p:nvSpPr>
        <p:spPr bwMode="auto">
          <a:xfrm>
            <a:off x="4859338" y="3213100"/>
            <a:ext cx="3816350" cy="2225675"/>
          </a:xfrm>
          <a:prstGeom prst="rect">
            <a:avLst/>
          </a:prstGeom>
          <a:noFill/>
          <a:ln w="9525">
            <a:noFill/>
            <a:miter lim="800000"/>
            <a:headEnd/>
            <a:tailEnd/>
          </a:ln>
          <a:effectLst/>
        </p:spPr>
        <p:txBody>
          <a:bodyPr>
            <a:spAutoFit/>
          </a:bodyPr>
          <a:lstStyle/>
          <a:p>
            <a:pPr>
              <a:spcBef>
                <a:spcPct val="50000"/>
              </a:spcBef>
              <a:buFontTx/>
              <a:buChar char="•"/>
            </a:pPr>
            <a:r>
              <a:rPr lang="fr-FR"/>
              <a:t>La classe = POJO,</a:t>
            </a:r>
          </a:p>
          <a:p>
            <a:pPr>
              <a:spcBef>
                <a:spcPct val="50000"/>
              </a:spcBef>
              <a:buFontTx/>
              <a:buChar char="•"/>
            </a:pPr>
            <a:r>
              <a:rPr lang="fr-FR"/>
              <a:t>Sérializable,</a:t>
            </a:r>
          </a:p>
          <a:p>
            <a:pPr>
              <a:spcBef>
                <a:spcPct val="50000"/>
              </a:spcBef>
              <a:buFontTx/>
              <a:buChar char="•"/>
            </a:pPr>
            <a:r>
              <a:rPr lang="fr-FR"/>
              <a:t>Un attribut = la clé primaire</a:t>
            </a:r>
          </a:p>
          <a:p>
            <a:pPr>
              <a:spcBef>
                <a:spcPct val="50000"/>
              </a:spcBef>
              <a:buFontTx/>
              <a:buChar char="•"/>
            </a:pPr>
            <a:r>
              <a:rPr lang="fr-FR"/>
              <a:t>C’est tout !</a:t>
            </a:r>
          </a:p>
          <a:p>
            <a:pPr>
              <a:spcBef>
                <a:spcPct val="50000"/>
              </a:spcBef>
            </a:pPr>
            <a:endParaRPr lang="fr-FR"/>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1890" name="Rectangle 2"/>
          <p:cNvSpPr>
            <a:spLocks noGrp="1" noChangeArrowheads="1"/>
          </p:cNvSpPr>
          <p:nvPr>
            <p:ph type="title"/>
          </p:nvPr>
        </p:nvSpPr>
        <p:spPr/>
        <p:txBody>
          <a:bodyPr/>
          <a:lstStyle/>
          <a:p>
            <a:r>
              <a:rPr lang="fr-FR" sz="2800"/>
              <a:t>Client de l’entity bean précédent : un session bean (servant de façade)</a:t>
            </a:r>
          </a:p>
        </p:txBody>
      </p:sp>
      <p:pic>
        <p:nvPicPr>
          <p:cNvPr id="1701891" name="Picture 3"/>
          <p:cNvPicPr>
            <a:picLocks noGrp="1" noChangeAspect="1" noChangeArrowheads="1"/>
          </p:cNvPicPr>
          <p:nvPr>
            <p:ph type="body" idx="1"/>
          </p:nvPr>
        </p:nvPicPr>
        <p:blipFill>
          <a:blip r:embed="rId2" cstate="print"/>
          <a:srcRect/>
          <a:stretch>
            <a:fillRect/>
          </a:stretch>
        </p:blipFill>
        <p:spPr>
          <a:xfrm>
            <a:off x="539750" y="981075"/>
            <a:ext cx="3814763" cy="2252663"/>
          </a:xfrm>
        </p:spPr>
      </p:pic>
      <p:pic>
        <p:nvPicPr>
          <p:cNvPr id="1701892" name="Picture 4"/>
          <p:cNvPicPr>
            <a:picLocks noChangeAspect="1" noChangeArrowheads="1"/>
          </p:cNvPicPr>
          <p:nvPr/>
        </p:nvPicPr>
        <p:blipFill>
          <a:blip r:embed="rId3" cstate="print"/>
          <a:srcRect/>
          <a:stretch>
            <a:fillRect/>
          </a:stretch>
        </p:blipFill>
        <p:spPr bwMode="auto">
          <a:xfrm>
            <a:off x="4256088" y="981075"/>
            <a:ext cx="4735512" cy="5876925"/>
          </a:xfrm>
          <a:prstGeom prst="rect">
            <a:avLst/>
          </a:prstGeom>
          <a:noFill/>
          <a:ln w="9525">
            <a:noFill/>
            <a:miter lim="800000"/>
            <a:headEnd/>
            <a:tailEnd/>
          </a:ln>
          <a:effectLst/>
        </p:spPr>
      </p:pic>
      <p:sp>
        <p:nvSpPr>
          <p:cNvPr id="1701893" name="Line 5"/>
          <p:cNvSpPr>
            <a:spLocks noChangeShapeType="1"/>
          </p:cNvSpPr>
          <p:nvPr/>
        </p:nvSpPr>
        <p:spPr bwMode="auto">
          <a:xfrm>
            <a:off x="4284663" y="981075"/>
            <a:ext cx="0" cy="5876925"/>
          </a:xfrm>
          <a:prstGeom prst="line">
            <a:avLst/>
          </a:prstGeom>
          <a:noFill/>
          <a:ln w="9525">
            <a:solidFill>
              <a:schemeClr val="tx1"/>
            </a:solidFill>
            <a:round/>
            <a:headEnd/>
            <a:tailEnd/>
          </a:ln>
          <a:effectLst/>
        </p:spPr>
        <p:txBody>
          <a:bodyPr/>
          <a:lstStyle/>
          <a:p>
            <a:endParaRPr lang="fr-FR"/>
          </a:p>
        </p:txBody>
      </p:sp>
      <p:sp>
        <p:nvSpPr>
          <p:cNvPr id="1701895" name="Rectangle 7"/>
          <p:cNvSpPr>
            <a:spLocks noChangeArrowheads="1"/>
          </p:cNvSpPr>
          <p:nvPr/>
        </p:nvSpPr>
        <p:spPr bwMode="auto">
          <a:xfrm>
            <a:off x="539750" y="3141663"/>
            <a:ext cx="3743325" cy="3716337"/>
          </a:xfrm>
          <a:prstGeom prst="rect">
            <a:avLst/>
          </a:prstGeom>
          <a:solidFill>
            <a:schemeClr val="accent1"/>
          </a:solidFill>
          <a:ln w="9525">
            <a:solidFill>
              <a:schemeClr val="tx1"/>
            </a:solidFill>
            <a:miter lim="800000"/>
            <a:headEnd/>
            <a:tailEnd/>
          </a:ln>
          <a:effectLst/>
        </p:spPr>
        <p:txBody>
          <a:bodyPr wrap="none" anchor="ctr"/>
          <a:lstStyle/>
          <a:p>
            <a:endParaRPr lang="fr-FR"/>
          </a:p>
        </p:txBody>
      </p:sp>
      <p:sp>
        <p:nvSpPr>
          <p:cNvPr id="1701894" name="Text Box 6"/>
          <p:cNvSpPr txBox="1">
            <a:spLocks noChangeArrowheads="1"/>
          </p:cNvSpPr>
          <p:nvPr/>
        </p:nvSpPr>
        <p:spPr bwMode="auto">
          <a:xfrm>
            <a:off x="539750" y="3213100"/>
            <a:ext cx="3671888" cy="3390900"/>
          </a:xfrm>
          <a:prstGeom prst="rect">
            <a:avLst/>
          </a:prstGeom>
          <a:noFill/>
          <a:ln w="9525">
            <a:noFill/>
            <a:miter lim="800000"/>
            <a:headEnd/>
            <a:tailEnd/>
          </a:ln>
          <a:effectLst/>
        </p:spPr>
        <p:txBody>
          <a:bodyPr>
            <a:spAutoFit/>
          </a:bodyPr>
          <a:lstStyle/>
          <a:p>
            <a:pPr>
              <a:spcBef>
                <a:spcPct val="50000"/>
              </a:spcBef>
              <a:buFontTx/>
              <a:buChar char="•"/>
            </a:pPr>
            <a:r>
              <a:rPr lang="fr-FR" sz="1800"/>
              <a:t>Ce session bean est stateless,</a:t>
            </a:r>
          </a:p>
          <a:p>
            <a:pPr>
              <a:spcBef>
                <a:spcPct val="50000"/>
              </a:spcBef>
              <a:buFontTx/>
              <a:buChar char="•"/>
            </a:pPr>
            <a:r>
              <a:rPr lang="fr-FR" sz="1800"/>
              <a:t>Utilise un EntityManager,</a:t>
            </a:r>
          </a:p>
          <a:p>
            <a:pPr lvl="1">
              <a:spcBef>
                <a:spcPct val="50000"/>
              </a:spcBef>
              <a:buFontTx/>
              <a:buChar char="•"/>
            </a:pPr>
            <a:r>
              <a:rPr lang="fr-FR" sz="1800"/>
              <a:t>Sert à envoyer des requêtes EJB QL,</a:t>
            </a:r>
          </a:p>
          <a:p>
            <a:pPr lvl="1">
              <a:spcBef>
                <a:spcPct val="50000"/>
              </a:spcBef>
              <a:buFontTx/>
              <a:buChar char="•"/>
            </a:pPr>
            <a:r>
              <a:rPr lang="fr-FR" sz="1800"/>
              <a:t>Méthode persist(entity) pour créer une nouvelle entrée (insert)</a:t>
            </a:r>
          </a:p>
          <a:p>
            <a:pPr lvl="1">
              <a:spcBef>
                <a:spcPct val="50000"/>
              </a:spcBef>
              <a:buFontTx/>
              <a:buChar char="•"/>
            </a:pPr>
            <a:r>
              <a:rPr lang="fr-FR" sz="1800"/>
              <a:t>Le reste passe par des appels de méthodes classiques de l’entity bean.</a:t>
            </a:r>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2914" name="Rectangle 2"/>
          <p:cNvSpPr>
            <a:spLocks noGrp="1" noChangeArrowheads="1"/>
          </p:cNvSpPr>
          <p:nvPr>
            <p:ph type="title"/>
          </p:nvPr>
        </p:nvSpPr>
        <p:spPr/>
        <p:txBody>
          <a:bodyPr/>
          <a:lstStyle/>
          <a:p>
            <a:r>
              <a:rPr lang="fr-FR" sz="2800"/>
              <a:t>Quand se font les E/S ? Les transactions ?	</a:t>
            </a:r>
          </a:p>
        </p:txBody>
      </p:sp>
      <p:sp>
        <p:nvSpPr>
          <p:cNvPr id="1702915" name="Rectangle 3"/>
          <p:cNvSpPr>
            <a:spLocks noGrp="1" noChangeArrowheads="1"/>
          </p:cNvSpPr>
          <p:nvPr>
            <p:ph type="body" idx="1"/>
          </p:nvPr>
        </p:nvSpPr>
        <p:spPr/>
        <p:txBody>
          <a:bodyPr/>
          <a:lstStyle/>
          <a:p>
            <a:r>
              <a:rPr lang="fr-FR"/>
              <a:t>Par défaut, une transaction est créée dès qu’on entre dans un session bean, et se termine soit en cas d’exception (rollback), soit en cas de succès (sortie du session bean, commit),</a:t>
            </a:r>
          </a:p>
          <a:p>
            <a:r>
              <a:rPr lang="fr-FR"/>
              <a:t>Les E/S s’effectuent par défaut en début et fin de transaction.</a:t>
            </a:r>
          </a:p>
          <a:p>
            <a:r>
              <a:rPr lang="fr-FR"/>
              <a:t>On doit cependant faire un find chaque fois que l’on cherche le solde d’un compte…</a:t>
            </a:r>
          </a:p>
        </p:txBody>
      </p:sp>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3938" name="Rectangle 2"/>
          <p:cNvSpPr>
            <a:spLocks noGrp="1" noChangeArrowheads="1"/>
          </p:cNvSpPr>
          <p:nvPr>
            <p:ph type="title"/>
          </p:nvPr>
        </p:nvSpPr>
        <p:spPr/>
        <p:txBody>
          <a:bodyPr/>
          <a:lstStyle/>
          <a:p>
            <a:r>
              <a:rPr lang="fr-FR" sz="2800"/>
              <a:t>Autre version : on garde dans le session bean la « mémoire » de l’entity bean</a:t>
            </a:r>
          </a:p>
        </p:txBody>
      </p:sp>
      <p:sp>
        <p:nvSpPr>
          <p:cNvPr id="1703939" name="Rectangle 3"/>
          <p:cNvSpPr>
            <a:spLocks noGrp="1" noChangeArrowheads="1"/>
          </p:cNvSpPr>
          <p:nvPr>
            <p:ph type="body" idx="1"/>
          </p:nvPr>
        </p:nvSpPr>
        <p:spPr/>
        <p:txBody>
          <a:bodyPr/>
          <a:lstStyle/>
          <a:p>
            <a:endParaRPr lang="fr-FR"/>
          </a:p>
        </p:txBody>
      </p:sp>
      <p:grpSp>
        <p:nvGrpSpPr>
          <p:cNvPr id="1703943" name="Group 7"/>
          <p:cNvGrpSpPr>
            <a:grpSpLocks/>
          </p:cNvGrpSpPr>
          <p:nvPr/>
        </p:nvGrpSpPr>
        <p:grpSpPr bwMode="auto">
          <a:xfrm>
            <a:off x="684213" y="1484313"/>
            <a:ext cx="5400675" cy="4764087"/>
            <a:chOff x="1292" y="890"/>
            <a:chExt cx="3402" cy="3001"/>
          </a:xfrm>
        </p:grpSpPr>
        <p:pic>
          <p:nvPicPr>
            <p:cNvPr id="1703940" name="Picture 4"/>
            <p:cNvPicPr>
              <a:picLocks noChangeAspect="1" noChangeArrowheads="1"/>
            </p:cNvPicPr>
            <p:nvPr/>
          </p:nvPicPr>
          <p:blipFill>
            <a:blip r:embed="rId2" cstate="print"/>
            <a:srcRect/>
            <a:stretch>
              <a:fillRect/>
            </a:stretch>
          </p:blipFill>
          <p:spPr bwMode="auto">
            <a:xfrm>
              <a:off x="1292" y="890"/>
              <a:ext cx="3402" cy="3001"/>
            </a:xfrm>
            <a:prstGeom prst="rect">
              <a:avLst/>
            </a:prstGeom>
            <a:noFill/>
            <a:ln w="9525">
              <a:noFill/>
              <a:miter lim="800000"/>
              <a:headEnd/>
              <a:tailEnd/>
            </a:ln>
            <a:effectLst/>
          </p:spPr>
        </p:pic>
        <p:sp>
          <p:nvSpPr>
            <p:cNvPr id="1703941" name="Rectangle 5"/>
            <p:cNvSpPr>
              <a:spLocks noChangeArrowheads="1"/>
            </p:cNvSpPr>
            <p:nvPr/>
          </p:nvSpPr>
          <p:spPr bwMode="auto">
            <a:xfrm>
              <a:off x="1429" y="2659"/>
              <a:ext cx="2766" cy="590"/>
            </a:xfrm>
            <a:prstGeom prst="rect">
              <a:avLst/>
            </a:prstGeom>
            <a:noFill/>
            <a:ln w="9525">
              <a:solidFill>
                <a:schemeClr val="tx1"/>
              </a:solidFill>
              <a:miter lim="800000"/>
              <a:headEnd/>
              <a:tailEnd/>
            </a:ln>
            <a:effectLst/>
          </p:spPr>
          <p:txBody>
            <a:bodyPr wrap="none" anchor="ctr"/>
            <a:lstStyle/>
            <a:p>
              <a:endParaRPr lang="fr-FR"/>
            </a:p>
          </p:txBody>
        </p:sp>
        <p:sp>
          <p:nvSpPr>
            <p:cNvPr id="1703942" name="Rectangle 6"/>
            <p:cNvSpPr>
              <a:spLocks noChangeArrowheads="1"/>
            </p:cNvSpPr>
            <p:nvPr/>
          </p:nvSpPr>
          <p:spPr bwMode="auto">
            <a:xfrm>
              <a:off x="1429" y="3249"/>
              <a:ext cx="1587" cy="136"/>
            </a:xfrm>
            <a:prstGeom prst="rect">
              <a:avLst/>
            </a:prstGeom>
            <a:noFill/>
            <a:ln w="9525">
              <a:solidFill>
                <a:schemeClr val="tx1"/>
              </a:solidFill>
              <a:miter lim="800000"/>
              <a:headEnd/>
              <a:tailEnd/>
            </a:ln>
            <a:effectLst/>
          </p:spPr>
          <p:txBody>
            <a:bodyPr wrap="none" anchor="ctr"/>
            <a:lstStyle/>
            <a:p>
              <a:endParaRPr lang="fr-FR"/>
            </a:p>
          </p:txBody>
        </p:sp>
      </p:grpSp>
      <p:sp>
        <p:nvSpPr>
          <p:cNvPr id="1703944" name="Text Box 8"/>
          <p:cNvSpPr txBox="1">
            <a:spLocks noChangeArrowheads="1"/>
          </p:cNvSpPr>
          <p:nvPr/>
        </p:nvSpPr>
        <p:spPr bwMode="auto">
          <a:xfrm>
            <a:off x="6227763" y="1557338"/>
            <a:ext cx="2376487" cy="3444875"/>
          </a:xfrm>
          <a:prstGeom prst="rect">
            <a:avLst/>
          </a:prstGeom>
          <a:noFill/>
          <a:ln w="9525">
            <a:noFill/>
            <a:miter lim="800000"/>
            <a:headEnd/>
            <a:tailEnd/>
          </a:ln>
          <a:effectLst/>
        </p:spPr>
        <p:txBody>
          <a:bodyPr>
            <a:spAutoFit/>
          </a:bodyPr>
          <a:lstStyle/>
          <a:p>
            <a:pPr>
              <a:spcBef>
                <a:spcPct val="50000"/>
              </a:spcBef>
              <a:buFontTx/>
              <a:buChar char="•"/>
            </a:pPr>
            <a:r>
              <a:rPr lang="fr-FR"/>
              <a:t>Le session bean est stateful,</a:t>
            </a:r>
          </a:p>
          <a:p>
            <a:pPr>
              <a:spcBef>
                <a:spcPct val="50000"/>
              </a:spcBef>
              <a:buFontTx/>
              <a:buChar char="•"/>
            </a:pPr>
            <a:r>
              <a:rPr lang="fr-FR"/>
              <a:t>Il garde la référence de l’entity bean,</a:t>
            </a:r>
          </a:p>
          <a:p>
            <a:pPr>
              <a:spcBef>
                <a:spcPct val="50000"/>
              </a:spcBef>
              <a:buFontTx/>
              <a:buChar char="•"/>
            </a:pPr>
            <a:r>
              <a:rPr lang="fr-FR"/>
              <a:t>On a du « étendre » la portée du Persistence Manager</a:t>
            </a:r>
          </a:p>
        </p:txBody>
      </p:sp>
      <p:sp>
        <p:nvSpPr>
          <p:cNvPr id="1703945" name="Line 9"/>
          <p:cNvSpPr>
            <a:spLocks noChangeShapeType="1"/>
          </p:cNvSpPr>
          <p:nvPr/>
        </p:nvSpPr>
        <p:spPr bwMode="auto">
          <a:xfrm>
            <a:off x="6227763" y="1484313"/>
            <a:ext cx="0" cy="4392612"/>
          </a:xfrm>
          <a:prstGeom prst="line">
            <a:avLst/>
          </a:prstGeom>
          <a:noFill/>
          <a:ln w="9525">
            <a:solidFill>
              <a:schemeClr val="tx1"/>
            </a:solidFill>
            <a:round/>
            <a:headEnd/>
            <a:tailEnd/>
          </a:ln>
          <a:effectLst/>
        </p:spPr>
        <p:txBody>
          <a:bodyPr/>
          <a:lstStyle/>
          <a:p>
            <a:endParaRPr lang="fr-FR"/>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4962" name="Rectangle 2"/>
          <p:cNvSpPr>
            <a:spLocks noGrp="1" noChangeArrowheads="1"/>
          </p:cNvSpPr>
          <p:nvPr>
            <p:ph type="title"/>
          </p:nvPr>
        </p:nvSpPr>
        <p:spPr/>
        <p:txBody>
          <a:bodyPr/>
          <a:lstStyle/>
          <a:p>
            <a:r>
              <a:rPr lang="fr-FR" sz="2800"/>
              <a:t>Suite de l’exemple</a:t>
            </a:r>
          </a:p>
        </p:txBody>
      </p:sp>
      <p:sp>
        <p:nvSpPr>
          <p:cNvPr id="1704963" name="Rectangle 3"/>
          <p:cNvSpPr>
            <a:spLocks noGrp="1" noChangeArrowheads="1"/>
          </p:cNvSpPr>
          <p:nvPr>
            <p:ph type="body" idx="1"/>
          </p:nvPr>
        </p:nvSpPr>
        <p:spPr/>
        <p:txBody>
          <a:bodyPr/>
          <a:lstStyle/>
          <a:p>
            <a:endParaRPr lang="fr-FR"/>
          </a:p>
        </p:txBody>
      </p:sp>
      <p:pic>
        <p:nvPicPr>
          <p:cNvPr id="1704964" name="Picture 4"/>
          <p:cNvPicPr>
            <a:picLocks noChangeAspect="1" noChangeArrowheads="1"/>
          </p:cNvPicPr>
          <p:nvPr/>
        </p:nvPicPr>
        <p:blipFill>
          <a:blip r:embed="rId2" cstate="print"/>
          <a:srcRect/>
          <a:stretch>
            <a:fillRect/>
          </a:stretch>
        </p:blipFill>
        <p:spPr bwMode="auto">
          <a:xfrm>
            <a:off x="611188" y="1412875"/>
            <a:ext cx="5705475" cy="5038725"/>
          </a:xfrm>
          <a:prstGeom prst="rect">
            <a:avLst/>
          </a:prstGeom>
          <a:noFill/>
          <a:ln w="9525">
            <a:noFill/>
            <a:miter lim="800000"/>
            <a:headEnd/>
            <a:tailEnd/>
          </a:ln>
          <a:effectLst/>
        </p:spPr>
      </p:pic>
      <p:sp>
        <p:nvSpPr>
          <p:cNvPr id="1704965" name="Text Box 5"/>
          <p:cNvSpPr txBox="1">
            <a:spLocks noChangeArrowheads="1"/>
          </p:cNvSpPr>
          <p:nvPr/>
        </p:nvSpPr>
        <p:spPr bwMode="auto">
          <a:xfrm>
            <a:off x="5867400" y="1484313"/>
            <a:ext cx="2808288" cy="1463675"/>
          </a:xfrm>
          <a:prstGeom prst="rect">
            <a:avLst/>
          </a:prstGeom>
          <a:noFill/>
          <a:ln w="9525">
            <a:noFill/>
            <a:miter lim="800000"/>
            <a:headEnd/>
            <a:tailEnd/>
          </a:ln>
          <a:effectLst/>
        </p:spPr>
        <p:txBody>
          <a:bodyPr>
            <a:spAutoFit/>
          </a:bodyPr>
          <a:lstStyle/>
          <a:p>
            <a:pPr>
              <a:spcBef>
                <a:spcPct val="50000"/>
              </a:spcBef>
              <a:buFontTx/>
              <a:buChar char="•"/>
            </a:pPr>
            <a:r>
              <a:rPr lang="fr-FR"/>
              <a:t>Dans getBalance() on utilise plus de find,</a:t>
            </a:r>
          </a:p>
          <a:p>
            <a:pPr>
              <a:spcBef>
                <a:spcPct val="50000"/>
              </a:spcBef>
              <a:buFontTx/>
              <a:buChar char="•"/>
            </a:pPr>
            <a:r>
              <a:rPr lang="fr-FR"/>
              <a:t>On utilise les Exceptions</a:t>
            </a:r>
          </a:p>
        </p:txBody>
      </p:sp>
      <p:sp>
        <p:nvSpPr>
          <p:cNvPr id="1704966" name="Line 6"/>
          <p:cNvSpPr>
            <a:spLocks noChangeShapeType="1"/>
          </p:cNvSpPr>
          <p:nvPr/>
        </p:nvSpPr>
        <p:spPr bwMode="auto">
          <a:xfrm>
            <a:off x="5651500" y="1412875"/>
            <a:ext cx="0" cy="4608513"/>
          </a:xfrm>
          <a:prstGeom prst="line">
            <a:avLst/>
          </a:prstGeom>
          <a:noFill/>
          <a:ln w="9525">
            <a:solidFill>
              <a:schemeClr val="tx1"/>
            </a:solidFill>
            <a:round/>
            <a:headEnd/>
            <a:tailEnd/>
          </a:ln>
          <a:effectLst/>
        </p:spPr>
        <p:txBody>
          <a:bodyPr/>
          <a:lstStyle/>
          <a:p>
            <a:endParaRPr lang="fr-FR"/>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3794" name="Rectangle 2"/>
          <p:cNvSpPr>
            <a:spLocks noGrp="1" noChangeArrowheads="1"/>
          </p:cNvSpPr>
          <p:nvPr>
            <p:ph type="title"/>
          </p:nvPr>
        </p:nvSpPr>
        <p:spPr/>
        <p:txBody>
          <a:bodyPr/>
          <a:lstStyle/>
          <a:p>
            <a:r>
              <a:rPr lang="fr-FR"/>
              <a:t>Caractéristiques des entity beans</a:t>
            </a:r>
          </a:p>
        </p:txBody>
      </p:sp>
      <p:sp>
        <p:nvSpPr>
          <p:cNvPr id="1313795" name="Rectangle 3"/>
          <p:cNvSpPr>
            <a:spLocks noGrp="1" noChangeArrowheads="1"/>
          </p:cNvSpPr>
          <p:nvPr>
            <p:ph type="body" idx="1"/>
          </p:nvPr>
        </p:nvSpPr>
        <p:spPr/>
        <p:txBody>
          <a:bodyPr/>
          <a:lstStyle/>
          <a:p>
            <a:r>
              <a:rPr lang="fr-FR"/>
              <a:t>Survivent aux crashes du serveur, du SGBD</a:t>
            </a:r>
          </a:p>
          <a:p>
            <a:r>
              <a:rPr lang="fr-FR"/>
              <a:t>Ce sont des vues sur des données dans un SGBD</a:t>
            </a:r>
          </a:p>
        </p:txBody>
      </p:sp>
      <p:pic>
        <p:nvPicPr>
          <p:cNvPr id="1313796" name="Picture 4"/>
          <p:cNvPicPr>
            <a:picLocks noChangeAspect="1" noChangeArrowheads="1"/>
          </p:cNvPicPr>
          <p:nvPr/>
        </p:nvPicPr>
        <p:blipFill>
          <a:blip r:embed="rId2" cstate="print"/>
          <a:srcRect/>
          <a:stretch>
            <a:fillRect/>
          </a:stretch>
        </p:blipFill>
        <p:spPr bwMode="auto">
          <a:xfrm>
            <a:off x="2743200" y="2667000"/>
            <a:ext cx="3630613" cy="4038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4034" name="Rectangle 2"/>
          <p:cNvSpPr>
            <a:spLocks noGrp="1" noChangeArrowheads="1"/>
          </p:cNvSpPr>
          <p:nvPr>
            <p:ph type="title"/>
          </p:nvPr>
        </p:nvSpPr>
        <p:spPr/>
        <p:txBody>
          <a:bodyPr/>
          <a:lstStyle/>
          <a:p>
            <a:r>
              <a:rPr lang="fr-FR"/>
              <a:t>Modifier les données sans passer par le bean</a:t>
            </a:r>
          </a:p>
        </p:txBody>
      </p:sp>
      <p:sp>
        <p:nvSpPr>
          <p:cNvPr id="1324035" name="Rectangle 3"/>
          <p:cNvSpPr>
            <a:spLocks noGrp="1" noChangeArrowheads="1"/>
          </p:cNvSpPr>
          <p:nvPr>
            <p:ph type="body" idx="1"/>
          </p:nvPr>
        </p:nvSpPr>
        <p:spPr/>
        <p:txBody>
          <a:bodyPr/>
          <a:lstStyle/>
          <a:p>
            <a:endParaRPr lang="fr-FR"/>
          </a:p>
        </p:txBody>
      </p:sp>
      <p:sp>
        <p:nvSpPr>
          <p:cNvPr id="1324036" name="Rectangle 4"/>
          <p:cNvSpPr>
            <a:spLocks noChangeArrowheads="1"/>
          </p:cNvSpPr>
          <p:nvPr/>
        </p:nvSpPr>
        <p:spPr bwMode="auto">
          <a:xfrm>
            <a:off x="1600200" y="457200"/>
            <a:ext cx="9144000" cy="0"/>
          </a:xfrm>
          <a:prstGeom prst="rect">
            <a:avLst/>
          </a:prstGeom>
          <a:noFill/>
          <a:ln w="9525">
            <a:noFill/>
            <a:miter lim="800000"/>
            <a:headEnd/>
            <a:tailEnd/>
          </a:ln>
          <a:effectLst/>
        </p:spPr>
        <p:txBody>
          <a:bodyPr>
            <a:spAutoFit/>
          </a:bodyPr>
          <a:lstStyle/>
          <a:p>
            <a:endParaRPr lang="fr-FR"/>
          </a:p>
        </p:txBody>
      </p:sp>
      <p:pic>
        <p:nvPicPr>
          <p:cNvPr id="1324037" name="Picture 5" descr="ch07-04"/>
          <p:cNvPicPr>
            <a:picLocks noChangeAspect="1" noChangeArrowheads="1"/>
          </p:cNvPicPr>
          <p:nvPr/>
        </p:nvPicPr>
        <p:blipFill>
          <a:blip r:embed="rId2" cstate="print"/>
          <a:srcRect/>
          <a:stretch>
            <a:fillRect/>
          </a:stretch>
        </p:blipFill>
        <p:spPr bwMode="auto">
          <a:xfrm>
            <a:off x="2057400" y="1143000"/>
            <a:ext cx="5562600" cy="5562600"/>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2370" name="Rectangle 2"/>
          <p:cNvSpPr>
            <a:spLocks noGrp="1" noChangeArrowheads="1"/>
          </p:cNvSpPr>
          <p:nvPr>
            <p:ph type="title"/>
          </p:nvPr>
        </p:nvSpPr>
        <p:spPr/>
        <p:txBody>
          <a:bodyPr/>
          <a:lstStyle/>
          <a:p>
            <a:r>
              <a:rPr lang="fr-FR"/>
              <a:t>Composant logiciel réutilisable</a:t>
            </a:r>
          </a:p>
        </p:txBody>
      </p:sp>
      <p:sp>
        <p:nvSpPr>
          <p:cNvPr id="1082371" name="Rectangle 3"/>
          <p:cNvSpPr>
            <a:spLocks noGrp="1" noChangeArrowheads="1"/>
          </p:cNvSpPr>
          <p:nvPr>
            <p:ph type="body" idx="1"/>
          </p:nvPr>
        </p:nvSpPr>
        <p:spPr/>
        <p:txBody>
          <a:bodyPr/>
          <a:lstStyle/>
          <a:p>
            <a:endParaRPr lang="fr-FR"/>
          </a:p>
        </p:txBody>
      </p:sp>
      <p:sp>
        <p:nvSpPr>
          <p:cNvPr id="1082373" name="Rectangle 5"/>
          <p:cNvSpPr>
            <a:spLocks noChangeArrowheads="1"/>
          </p:cNvSpPr>
          <p:nvPr/>
        </p:nvSpPr>
        <p:spPr bwMode="auto">
          <a:xfrm>
            <a:off x="1643063" y="381000"/>
            <a:ext cx="9144000" cy="0"/>
          </a:xfrm>
          <a:prstGeom prst="rect">
            <a:avLst/>
          </a:prstGeom>
          <a:noFill/>
          <a:ln w="9525">
            <a:noFill/>
            <a:miter lim="800000"/>
            <a:headEnd/>
            <a:tailEnd/>
          </a:ln>
          <a:effectLst/>
        </p:spPr>
        <p:txBody>
          <a:bodyPr>
            <a:spAutoFit/>
          </a:bodyPr>
          <a:lstStyle/>
          <a:p>
            <a:endParaRPr lang="fr-FR"/>
          </a:p>
        </p:txBody>
      </p:sp>
      <p:pic>
        <p:nvPicPr>
          <p:cNvPr id="1082372" name="Picture 4" descr="ch01-01"/>
          <p:cNvPicPr>
            <a:picLocks noChangeAspect="1" noChangeArrowheads="1"/>
          </p:cNvPicPr>
          <p:nvPr/>
        </p:nvPicPr>
        <p:blipFill>
          <a:blip r:embed="rId2" cstate="print"/>
          <a:srcRect/>
          <a:stretch>
            <a:fillRect/>
          </a:stretch>
        </p:blipFill>
        <p:spPr bwMode="auto">
          <a:xfrm>
            <a:off x="1905000" y="1143000"/>
            <a:ext cx="4979988" cy="5181600"/>
          </a:xfrm>
          <a:prstGeom prst="rect">
            <a:avLst/>
          </a:prstGeom>
          <a:noFill/>
        </p:spPr>
      </p:pic>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5986" name="Rectangle 2"/>
          <p:cNvSpPr>
            <a:spLocks noGrp="1" noChangeArrowheads="1"/>
          </p:cNvSpPr>
          <p:nvPr>
            <p:ph type="title"/>
          </p:nvPr>
        </p:nvSpPr>
        <p:spPr/>
        <p:txBody>
          <a:bodyPr/>
          <a:lstStyle/>
          <a:p>
            <a:r>
              <a:rPr lang="fr-FR" sz="2800"/>
              <a:t>Packager et déployer un Entity Bean</a:t>
            </a:r>
          </a:p>
        </p:txBody>
      </p:sp>
      <p:sp>
        <p:nvSpPr>
          <p:cNvPr id="1705987" name="Rectangle 3"/>
          <p:cNvSpPr>
            <a:spLocks noGrp="1" noChangeArrowheads="1"/>
          </p:cNvSpPr>
          <p:nvPr>
            <p:ph type="body" idx="1"/>
          </p:nvPr>
        </p:nvSpPr>
        <p:spPr/>
        <p:txBody>
          <a:bodyPr/>
          <a:lstStyle/>
          <a:p>
            <a:pPr>
              <a:lnSpc>
                <a:spcPct val="90000"/>
              </a:lnSpc>
            </a:pPr>
            <a:r>
              <a:rPr lang="fr-FR"/>
              <a:t>Les EB sont déployés dans des « persistence Units »,</a:t>
            </a:r>
          </a:p>
          <a:p>
            <a:pPr lvl="1">
              <a:lnSpc>
                <a:spcPct val="90000"/>
              </a:lnSpc>
            </a:pPr>
            <a:r>
              <a:rPr lang="fr-FR"/>
              <a:t>Spécifié dans le fichier « persistence.xml » qui est dans le jar contenant les EJBs.</a:t>
            </a:r>
          </a:p>
          <a:p>
            <a:pPr lvl="1">
              <a:lnSpc>
                <a:spcPct val="90000"/>
              </a:lnSpc>
            </a:pPr>
            <a:r>
              <a:rPr lang="fr-FR"/>
              <a:t>Exemple le plus simple :</a:t>
            </a:r>
          </a:p>
          <a:p>
            <a:pPr lvl="1">
              <a:lnSpc>
                <a:spcPct val="90000"/>
              </a:lnSpc>
            </a:pPr>
            <a:endParaRPr lang="fr-FR"/>
          </a:p>
          <a:p>
            <a:pPr lvl="1">
              <a:lnSpc>
                <a:spcPct val="90000"/>
              </a:lnSpc>
            </a:pPr>
            <a:endParaRPr lang="fr-FR"/>
          </a:p>
          <a:p>
            <a:pPr lvl="1">
              <a:lnSpc>
                <a:spcPct val="90000"/>
              </a:lnSpc>
            </a:pPr>
            <a:endParaRPr lang="fr-FR"/>
          </a:p>
          <a:p>
            <a:pPr lvl="1">
              <a:lnSpc>
                <a:spcPct val="90000"/>
              </a:lnSpc>
            </a:pPr>
            <a:r>
              <a:rPr lang="fr-FR"/>
              <a:t>Mais on peut ajouter de nombreux paramètres :</a:t>
            </a:r>
          </a:p>
          <a:p>
            <a:pPr lvl="2">
              <a:lnSpc>
                <a:spcPct val="90000"/>
              </a:lnSpc>
            </a:pPr>
            <a:r>
              <a:rPr lang="fr-FR"/>
              <a:t>&lt;description&gt;, &lt;provider&gt;, &lt;transaction type&gt;, &lt;mapping file&gt; etc.</a:t>
            </a:r>
          </a:p>
          <a:p>
            <a:pPr lvl="1">
              <a:lnSpc>
                <a:spcPct val="90000"/>
              </a:lnSpc>
            </a:pPr>
            <a:endParaRPr lang="fr-FR"/>
          </a:p>
        </p:txBody>
      </p:sp>
      <p:pic>
        <p:nvPicPr>
          <p:cNvPr id="1705988" name="Picture 4"/>
          <p:cNvPicPr>
            <a:picLocks noChangeAspect="1" noChangeArrowheads="1"/>
          </p:cNvPicPr>
          <p:nvPr/>
        </p:nvPicPr>
        <p:blipFill>
          <a:blip r:embed="rId2" cstate="print"/>
          <a:srcRect/>
          <a:stretch>
            <a:fillRect/>
          </a:stretch>
        </p:blipFill>
        <p:spPr bwMode="auto">
          <a:xfrm>
            <a:off x="1476375" y="3716338"/>
            <a:ext cx="5667375" cy="9715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7010" name="Rectangle 2"/>
          <p:cNvSpPr>
            <a:spLocks noGrp="1" noChangeArrowheads="1"/>
          </p:cNvSpPr>
          <p:nvPr>
            <p:ph type="title"/>
          </p:nvPr>
        </p:nvSpPr>
        <p:spPr/>
        <p:txBody>
          <a:bodyPr/>
          <a:lstStyle/>
          <a:p>
            <a:r>
              <a:rPr lang="fr-FR" sz="2800"/>
              <a:t>Que faire avec un entity manager ?</a:t>
            </a:r>
          </a:p>
        </p:txBody>
      </p:sp>
      <p:pic>
        <p:nvPicPr>
          <p:cNvPr id="1707011" name="Picture 3"/>
          <p:cNvPicPr>
            <a:picLocks noGrp="1" noChangeAspect="1" noChangeArrowheads="1"/>
          </p:cNvPicPr>
          <p:nvPr>
            <p:ph type="body" idx="1"/>
          </p:nvPr>
        </p:nvPicPr>
        <p:blipFill>
          <a:blip r:embed="rId2" cstate="print"/>
          <a:srcRect/>
          <a:stretch>
            <a:fillRect/>
          </a:stretch>
        </p:blipFill>
        <p:spPr/>
      </p:pic>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Espace réservé du pied de page 4"/>
          <p:cNvSpPr>
            <a:spLocks noGrp="1"/>
          </p:cNvSpPr>
          <p:nvPr>
            <p:ph type="ftr" sz="quarter" idx="4294967295"/>
          </p:nvPr>
        </p:nvSpPr>
        <p:spPr>
          <a:xfrm>
            <a:off x="3352800" y="6248400"/>
            <a:ext cx="2971800" cy="457200"/>
          </a:xfrm>
          <a:prstGeom prst="rect">
            <a:avLst/>
          </a:prstGeom>
        </p:spPr>
        <p:txBody>
          <a:bodyPr/>
          <a:lstStyle/>
          <a:p>
            <a:r>
              <a:rPr lang="fr-FR"/>
              <a:t>Réalisé par: MEDINI Soumaya et MEJRI Nassiha</a:t>
            </a:r>
          </a:p>
        </p:txBody>
      </p:sp>
      <p:sp>
        <p:nvSpPr>
          <p:cNvPr id="7" name="Espace réservé du numéro de diapositive 5"/>
          <p:cNvSpPr>
            <a:spLocks noGrp="1"/>
          </p:cNvSpPr>
          <p:nvPr>
            <p:ph type="sldNum" sz="quarter" idx="4294967295"/>
          </p:nvPr>
        </p:nvSpPr>
        <p:spPr>
          <a:xfrm>
            <a:off x="6781800" y="6248400"/>
            <a:ext cx="1905000" cy="457200"/>
          </a:xfrm>
          <a:prstGeom prst="rect">
            <a:avLst/>
          </a:prstGeom>
        </p:spPr>
        <p:txBody>
          <a:bodyPr/>
          <a:lstStyle/>
          <a:p>
            <a:fld id="{97334321-F780-499A-AC82-EDB89F67D226}" type="slidenum">
              <a:rPr lang="fr-FR"/>
              <a:pPr/>
              <a:t>122</a:t>
            </a:fld>
            <a:endParaRPr lang="fr-FR"/>
          </a:p>
        </p:txBody>
      </p:sp>
      <p:sp>
        <p:nvSpPr>
          <p:cNvPr id="600066" name="Rectangle 2"/>
          <p:cNvSpPr>
            <a:spLocks noGrp="1" noChangeArrowheads="1"/>
          </p:cNvSpPr>
          <p:nvPr>
            <p:ph type="title"/>
          </p:nvPr>
        </p:nvSpPr>
        <p:spPr/>
        <p:txBody>
          <a:bodyPr/>
          <a:lstStyle/>
          <a:p>
            <a:pPr algn="ctr"/>
            <a:r>
              <a:rPr lang="fr-FR" b="1">
                <a:solidFill>
                  <a:srgbClr val="0000CC"/>
                </a:solidFill>
              </a:rPr>
              <a:t>POJO: cycle de vie</a:t>
            </a:r>
          </a:p>
        </p:txBody>
      </p:sp>
      <p:sp>
        <p:nvSpPr>
          <p:cNvPr id="600067" name="Rectangle 3"/>
          <p:cNvSpPr>
            <a:spLocks noGrp="1" noChangeArrowheads="1"/>
          </p:cNvSpPr>
          <p:nvPr>
            <p:ph type="body" idx="1"/>
          </p:nvPr>
        </p:nvSpPr>
        <p:spPr/>
        <p:txBody>
          <a:bodyPr/>
          <a:lstStyle/>
          <a:p>
            <a:endParaRPr lang="fr-FR" sz="2000"/>
          </a:p>
          <a:p>
            <a:r>
              <a:rPr lang="fr-FR" sz="2000" b="1">
                <a:solidFill>
                  <a:schemeClr val="accent2"/>
                </a:solidFill>
              </a:rPr>
              <a:t>New</a:t>
            </a:r>
          </a:p>
          <a:p>
            <a:pPr>
              <a:buFont typeface="Wingdings" pitchFamily="2" charset="2"/>
              <a:buNone/>
            </a:pPr>
            <a:r>
              <a:rPr lang="fr-FR" sz="2000"/>
              <a:t>- Pas d 'identité de persistance</a:t>
            </a:r>
          </a:p>
          <a:p>
            <a:pPr>
              <a:buFont typeface="Wingdings" pitchFamily="2" charset="2"/>
              <a:buNone/>
            </a:pPr>
            <a:r>
              <a:rPr lang="fr-FR" sz="2000"/>
              <a:t>- Pas associé au conteneur</a:t>
            </a:r>
          </a:p>
          <a:p>
            <a:pPr>
              <a:buFont typeface="Wingdings" pitchFamily="2" charset="2"/>
              <a:buNone/>
            </a:pPr>
            <a:endParaRPr lang="fr-FR" sz="2000"/>
          </a:p>
          <a:p>
            <a:pPr>
              <a:buFont typeface="Wingdings" pitchFamily="2" charset="2"/>
              <a:buNone/>
            </a:pPr>
            <a:endParaRPr lang="fr-FR" sz="1600"/>
          </a:p>
          <a:p>
            <a:pPr>
              <a:buFont typeface="Wingdings" pitchFamily="2" charset="2"/>
              <a:buNone/>
            </a:pPr>
            <a:endParaRPr lang="fr-FR" sz="1600"/>
          </a:p>
          <a:p>
            <a:r>
              <a:rPr lang="fr-FR" sz="2000" b="1">
                <a:solidFill>
                  <a:schemeClr val="accent2"/>
                </a:solidFill>
              </a:rPr>
              <a:t>Managed</a:t>
            </a:r>
          </a:p>
          <a:p>
            <a:pPr>
              <a:buFont typeface="Wingdings" pitchFamily="2" charset="2"/>
              <a:buNone/>
            </a:pPr>
            <a:r>
              <a:rPr lang="fr-FR" sz="2000"/>
              <a:t>- Identité de persistance</a:t>
            </a:r>
          </a:p>
          <a:p>
            <a:pPr>
              <a:buFont typeface="Wingdings" pitchFamily="2" charset="2"/>
              <a:buNone/>
            </a:pPr>
            <a:r>
              <a:rPr lang="fr-FR" sz="2000"/>
              <a:t>- Géré par le conteneur</a:t>
            </a:r>
          </a:p>
          <a:p>
            <a:pPr>
              <a:buFont typeface="Wingdings" pitchFamily="2" charset="2"/>
              <a:buNone/>
            </a:pPr>
            <a:r>
              <a:rPr lang="fr-FR" sz="2000"/>
              <a:t>- Synchronisation SGBDR</a:t>
            </a:r>
          </a:p>
          <a:p>
            <a:pPr>
              <a:buFont typeface="Wingdings" pitchFamily="2" charset="2"/>
              <a:buNone/>
            </a:pPr>
            <a:r>
              <a:rPr lang="fr-FR" sz="2000"/>
              <a:t>- Gestion des relations</a:t>
            </a:r>
          </a:p>
          <a:p>
            <a:pPr>
              <a:buFont typeface="Wingdings" pitchFamily="2" charset="2"/>
              <a:buNone/>
            </a:pPr>
            <a:endParaRPr lang="fr-FR" sz="2000"/>
          </a:p>
        </p:txBody>
      </p:sp>
      <p:pic>
        <p:nvPicPr>
          <p:cNvPr id="600068" name="Picture 4"/>
          <p:cNvPicPr>
            <a:picLocks noChangeAspect="1" noChangeArrowheads="1"/>
          </p:cNvPicPr>
          <p:nvPr/>
        </p:nvPicPr>
        <p:blipFill>
          <a:blip r:embed="rId2" cstate="print"/>
          <a:srcRect/>
          <a:stretch>
            <a:fillRect/>
          </a:stretch>
        </p:blipFill>
        <p:spPr bwMode="auto">
          <a:xfrm>
            <a:off x="4643438" y="1341438"/>
            <a:ext cx="3871912" cy="2376487"/>
          </a:xfrm>
          <a:prstGeom prst="rect">
            <a:avLst/>
          </a:prstGeom>
          <a:noFill/>
        </p:spPr>
      </p:pic>
      <p:pic>
        <p:nvPicPr>
          <p:cNvPr id="600069" name="Picture 5"/>
          <p:cNvPicPr>
            <a:picLocks noChangeAspect="1" noChangeArrowheads="1"/>
          </p:cNvPicPr>
          <p:nvPr/>
        </p:nvPicPr>
        <p:blipFill>
          <a:blip r:embed="rId3" cstate="print"/>
          <a:srcRect/>
          <a:stretch>
            <a:fillRect/>
          </a:stretch>
        </p:blipFill>
        <p:spPr bwMode="auto">
          <a:xfrm>
            <a:off x="4427538" y="3914775"/>
            <a:ext cx="4170362" cy="2160588"/>
          </a:xfrm>
          <a:prstGeom prst="rect">
            <a:avLst/>
          </a:prstGeom>
          <a:noFill/>
        </p:spPr>
      </p:pic>
    </p:spTree>
  </p:cSld>
  <p:clrMapOvr>
    <a:masterClrMapping/>
  </p:clrMapOvr>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Espace réservé du pied de page 4"/>
          <p:cNvSpPr>
            <a:spLocks noGrp="1"/>
          </p:cNvSpPr>
          <p:nvPr>
            <p:ph type="ftr" sz="quarter" idx="4294967295"/>
          </p:nvPr>
        </p:nvSpPr>
        <p:spPr>
          <a:xfrm>
            <a:off x="3352800" y="6248400"/>
            <a:ext cx="2971800" cy="457200"/>
          </a:xfrm>
          <a:prstGeom prst="rect">
            <a:avLst/>
          </a:prstGeom>
        </p:spPr>
        <p:txBody>
          <a:bodyPr/>
          <a:lstStyle/>
          <a:p>
            <a:r>
              <a:rPr lang="fr-FR"/>
              <a:t>Réalisé par: MEDINI Soumaya et MEJRI Nassiha</a:t>
            </a:r>
          </a:p>
        </p:txBody>
      </p:sp>
      <p:sp>
        <p:nvSpPr>
          <p:cNvPr id="7" name="Espace réservé du numéro de diapositive 5"/>
          <p:cNvSpPr>
            <a:spLocks noGrp="1"/>
          </p:cNvSpPr>
          <p:nvPr>
            <p:ph type="sldNum" sz="quarter" idx="4294967295"/>
          </p:nvPr>
        </p:nvSpPr>
        <p:spPr>
          <a:xfrm>
            <a:off x="6781800" y="6248400"/>
            <a:ext cx="1905000" cy="457200"/>
          </a:xfrm>
          <a:prstGeom prst="rect">
            <a:avLst/>
          </a:prstGeom>
        </p:spPr>
        <p:txBody>
          <a:bodyPr/>
          <a:lstStyle/>
          <a:p>
            <a:fld id="{344FFCAE-C523-4395-A581-E9E3EFE10C60}" type="slidenum">
              <a:rPr lang="fr-FR"/>
              <a:pPr/>
              <a:t>123</a:t>
            </a:fld>
            <a:endParaRPr lang="fr-FR"/>
          </a:p>
        </p:txBody>
      </p:sp>
      <p:sp>
        <p:nvSpPr>
          <p:cNvPr id="601090" name="Rectangle 2"/>
          <p:cNvSpPr>
            <a:spLocks noGrp="1" noChangeArrowheads="1"/>
          </p:cNvSpPr>
          <p:nvPr>
            <p:ph type="title"/>
          </p:nvPr>
        </p:nvSpPr>
        <p:spPr/>
        <p:txBody>
          <a:bodyPr/>
          <a:lstStyle/>
          <a:p>
            <a:pPr algn="ctr"/>
            <a:r>
              <a:rPr lang="fr-FR" b="1">
                <a:solidFill>
                  <a:srgbClr val="0000CC"/>
                </a:solidFill>
              </a:rPr>
              <a:t>POJO: cycle de vie</a:t>
            </a:r>
          </a:p>
        </p:txBody>
      </p:sp>
      <p:sp>
        <p:nvSpPr>
          <p:cNvPr id="601091" name="Rectangle 3"/>
          <p:cNvSpPr>
            <a:spLocks noGrp="1" noChangeArrowheads="1"/>
          </p:cNvSpPr>
          <p:nvPr>
            <p:ph type="body" idx="1"/>
          </p:nvPr>
        </p:nvSpPr>
        <p:spPr/>
        <p:txBody>
          <a:bodyPr/>
          <a:lstStyle/>
          <a:p>
            <a:r>
              <a:rPr lang="fr-FR" sz="2000" b="1">
                <a:solidFill>
                  <a:schemeClr val="accent2"/>
                </a:solidFill>
              </a:rPr>
              <a:t>Detached</a:t>
            </a:r>
          </a:p>
          <a:p>
            <a:pPr>
              <a:buFont typeface="Wingdings" pitchFamily="2" charset="2"/>
              <a:buNone/>
            </a:pPr>
            <a:r>
              <a:rPr lang="fr-FR" sz="2000"/>
              <a:t>- Identité de persistance</a:t>
            </a:r>
          </a:p>
          <a:p>
            <a:pPr>
              <a:buFont typeface="Wingdings" pitchFamily="2" charset="2"/>
              <a:buNone/>
            </a:pPr>
            <a:r>
              <a:rPr lang="fr-FR" sz="2000"/>
              <a:t>- Non géré par le conteneur</a:t>
            </a:r>
          </a:p>
          <a:p>
            <a:pPr>
              <a:buFontTx/>
              <a:buNone/>
            </a:pPr>
            <a:r>
              <a:rPr lang="fr-FR" sz="2000"/>
              <a:t>- Necessité de la synchronisation</a:t>
            </a:r>
          </a:p>
          <a:p>
            <a:pPr>
              <a:buFontTx/>
              <a:buChar char="-"/>
            </a:pPr>
            <a:endParaRPr lang="fr-FR" sz="2000"/>
          </a:p>
          <a:p>
            <a:pPr>
              <a:buFontTx/>
              <a:buNone/>
            </a:pPr>
            <a:endParaRPr lang="fr-FR" sz="2000"/>
          </a:p>
          <a:p>
            <a:r>
              <a:rPr lang="fr-FR" sz="2000" b="1">
                <a:solidFill>
                  <a:schemeClr val="accent2"/>
                </a:solidFill>
              </a:rPr>
              <a:t>Removed</a:t>
            </a:r>
          </a:p>
          <a:p>
            <a:pPr>
              <a:buFontTx/>
              <a:buChar char="-"/>
            </a:pPr>
            <a:r>
              <a:rPr lang="fr-FR" sz="2000"/>
              <a:t>Identity de persistance</a:t>
            </a:r>
          </a:p>
          <a:p>
            <a:pPr>
              <a:buFontTx/>
              <a:buChar char="-"/>
            </a:pPr>
            <a:r>
              <a:rPr lang="fr-FR" sz="2000"/>
              <a:t>Suppression du bean </a:t>
            </a:r>
          </a:p>
          <a:p>
            <a:endParaRPr lang="fr-FR" sz="2000"/>
          </a:p>
        </p:txBody>
      </p:sp>
      <p:pic>
        <p:nvPicPr>
          <p:cNvPr id="601092" name="Picture 4"/>
          <p:cNvPicPr>
            <a:picLocks noChangeAspect="1" noChangeArrowheads="1"/>
          </p:cNvPicPr>
          <p:nvPr/>
        </p:nvPicPr>
        <p:blipFill>
          <a:blip r:embed="rId2" cstate="print"/>
          <a:srcRect/>
          <a:stretch>
            <a:fillRect/>
          </a:stretch>
        </p:blipFill>
        <p:spPr bwMode="auto">
          <a:xfrm>
            <a:off x="4787900" y="1700213"/>
            <a:ext cx="3748088" cy="2273300"/>
          </a:xfrm>
          <a:prstGeom prst="rect">
            <a:avLst/>
          </a:prstGeom>
          <a:noFill/>
        </p:spPr>
      </p:pic>
      <p:pic>
        <p:nvPicPr>
          <p:cNvPr id="601093" name="Picture 5"/>
          <p:cNvPicPr>
            <a:picLocks noChangeAspect="1" noChangeArrowheads="1"/>
          </p:cNvPicPr>
          <p:nvPr/>
        </p:nvPicPr>
        <p:blipFill>
          <a:blip r:embed="rId3" cstate="print"/>
          <a:srcRect/>
          <a:stretch>
            <a:fillRect/>
          </a:stretch>
        </p:blipFill>
        <p:spPr bwMode="auto">
          <a:xfrm>
            <a:off x="4284663" y="4292600"/>
            <a:ext cx="4470400" cy="1866900"/>
          </a:xfrm>
          <a:prstGeom prst="rect">
            <a:avLst/>
          </a:prstGeom>
          <a:noFill/>
        </p:spPr>
      </p:pic>
    </p:spTree>
  </p:cSld>
  <p:clrMapOvr>
    <a:masterClrMapping/>
  </p:clrMapOvr>
  <p:transition/>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8034" name="Rectangle 2"/>
          <p:cNvSpPr>
            <a:spLocks noGrp="1" noChangeArrowheads="1"/>
          </p:cNvSpPr>
          <p:nvPr>
            <p:ph type="title"/>
          </p:nvPr>
        </p:nvSpPr>
        <p:spPr/>
        <p:txBody>
          <a:bodyPr/>
          <a:lstStyle/>
          <a:p>
            <a:r>
              <a:rPr lang="fr-FR" sz="2800"/>
              <a:t>Etats d’un Entity Bean</a:t>
            </a:r>
          </a:p>
        </p:txBody>
      </p:sp>
      <p:sp>
        <p:nvSpPr>
          <p:cNvPr id="1708035" name="Rectangle 3"/>
          <p:cNvSpPr>
            <a:spLocks noGrp="1" noChangeArrowheads="1"/>
          </p:cNvSpPr>
          <p:nvPr>
            <p:ph type="body" idx="1"/>
          </p:nvPr>
        </p:nvSpPr>
        <p:spPr/>
        <p:txBody>
          <a:bodyPr/>
          <a:lstStyle/>
          <a:p>
            <a:pPr marL="533400" indent="-533400"/>
            <a:r>
              <a:rPr lang="fr-FR" sz="2400"/>
              <a:t>Un EB peut avoir 4 états</a:t>
            </a:r>
          </a:p>
          <a:p>
            <a:pPr marL="914400" lvl="1" indent="-457200">
              <a:buFont typeface="Wingdings" pitchFamily="2" charset="2"/>
              <a:buAutoNum type="arabicPeriod"/>
            </a:pPr>
            <a:r>
              <a:rPr lang="fr-FR" sz="2000" b="1"/>
              <a:t>New</a:t>
            </a:r>
            <a:r>
              <a:rPr lang="fr-FR" sz="2000"/>
              <a:t>: le bean existe en mémoire mais n’est pas encore associé à une BD, il n’est pas encore associé à un contexte de persistence (via l’entity manager)</a:t>
            </a:r>
          </a:p>
          <a:p>
            <a:pPr marL="914400" lvl="1" indent="-457200">
              <a:buFont typeface="Wingdings" pitchFamily="2" charset="2"/>
              <a:buAutoNum type="arabicPeriod"/>
            </a:pPr>
            <a:r>
              <a:rPr lang="fr-FR" sz="2000" b="1"/>
              <a:t>Managed</a:t>
            </a:r>
            <a:r>
              <a:rPr lang="fr-FR" sz="2000"/>
              <a:t> : après le persist() par exemple. Le bean est associé avec les données dans la BD. Les changements seront répercutés (transaction terminées ou appel a flush())</a:t>
            </a:r>
          </a:p>
          <a:p>
            <a:pPr marL="914400" lvl="1" indent="-457200">
              <a:buFont typeface="Wingdings" pitchFamily="2" charset="2"/>
              <a:buAutoNum type="arabicPeriod"/>
            </a:pPr>
            <a:r>
              <a:rPr lang="fr-FR" sz="2000" b="1"/>
              <a:t>Detached</a:t>
            </a:r>
            <a:r>
              <a:rPr lang="fr-FR" sz="2000"/>
              <a:t> : le bean est n’est plus associé au contexte de persistenced</a:t>
            </a:r>
          </a:p>
          <a:p>
            <a:pPr marL="914400" lvl="1" indent="-457200">
              <a:buFont typeface="Wingdings" pitchFamily="2" charset="2"/>
              <a:buAutoNum type="arabicPeriod"/>
            </a:pPr>
            <a:r>
              <a:rPr lang="fr-FR" sz="2000" b="1"/>
              <a:t>Removed</a:t>
            </a:r>
            <a:r>
              <a:rPr lang="fr-FR" sz="2000"/>
              <a:t> : le bean est associé à la BD, au contexte, et est programmé pour être supprimé (les données seront supprimées aussi).</a:t>
            </a: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9058" name="Rectangle 2"/>
          <p:cNvSpPr>
            <a:spLocks noGrp="1" noChangeArrowheads="1"/>
          </p:cNvSpPr>
          <p:nvPr>
            <p:ph type="title"/>
          </p:nvPr>
        </p:nvSpPr>
        <p:spPr/>
        <p:txBody>
          <a:bodyPr/>
          <a:lstStyle/>
          <a:p>
            <a:r>
              <a:rPr lang="fr-FR" sz="2800"/>
              <a:t>Utilisation du persistent manager</a:t>
            </a:r>
          </a:p>
        </p:txBody>
      </p:sp>
      <p:sp>
        <p:nvSpPr>
          <p:cNvPr id="1709059" name="Rectangle 3"/>
          <p:cNvSpPr>
            <a:spLocks noGrp="1" noChangeArrowheads="1"/>
          </p:cNvSpPr>
          <p:nvPr>
            <p:ph type="body" idx="1"/>
          </p:nvPr>
        </p:nvSpPr>
        <p:spPr/>
        <p:txBody>
          <a:bodyPr/>
          <a:lstStyle/>
          <a:p>
            <a:r>
              <a:rPr lang="fr-FR"/>
              <a:t>Remove() pour supprimer des données,</a:t>
            </a:r>
          </a:p>
          <a:p>
            <a:r>
              <a:rPr lang="fr-FR"/>
              <a:t>Set(), Get(), appel de méthodes de l’entity bean pour modifier les données, mais le bean doit être dans un état « managed »,</a:t>
            </a:r>
          </a:p>
          <a:p>
            <a:r>
              <a:rPr lang="fr-FR"/>
              <a:t>Persist() pour créer des données, le bean devient managé,</a:t>
            </a:r>
          </a:p>
          <a:p>
            <a:r>
              <a:rPr lang="fr-FR"/>
              <a:t>Merge pour faire passer un bean « detached » dans l’état « managed ».</a:t>
            </a:r>
          </a:p>
          <a:p>
            <a:endParaRPr lang="fr-F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82" name="Rectangle 2"/>
          <p:cNvSpPr>
            <a:spLocks noGrp="1" noChangeArrowheads="1"/>
          </p:cNvSpPr>
          <p:nvPr>
            <p:ph type="title"/>
          </p:nvPr>
        </p:nvSpPr>
        <p:spPr/>
        <p:txBody>
          <a:bodyPr/>
          <a:lstStyle/>
          <a:p>
            <a:r>
              <a:rPr lang="fr-FR" sz="2800"/>
              <a:t>Exemple de merge() avec le bean stateless</a:t>
            </a:r>
          </a:p>
        </p:txBody>
      </p:sp>
      <p:sp>
        <p:nvSpPr>
          <p:cNvPr id="1710083" name="Rectangle 3"/>
          <p:cNvSpPr>
            <a:spLocks noGrp="1" noChangeArrowheads="1"/>
          </p:cNvSpPr>
          <p:nvPr>
            <p:ph type="body" idx="1"/>
          </p:nvPr>
        </p:nvSpPr>
        <p:spPr/>
        <p:txBody>
          <a:bodyPr/>
          <a:lstStyle/>
          <a:p>
            <a:r>
              <a:rPr lang="fr-FR"/>
              <a:t>Note : avec le PM en mode « étendu » ceci aurait été inutile</a:t>
            </a:r>
          </a:p>
        </p:txBody>
      </p:sp>
      <p:grpSp>
        <p:nvGrpSpPr>
          <p:cNvPr id="1710087" name="Group 7"/>
          <p:cNvGrpSpPr>
            <a:grpSpLocks/>
          </p:cNvGrpSpPr>
          <p:nvPr/>
        </p:nvGrpSpPr>
        <p:grpSpPr bwMode="auto">
          <a:xfrm>
            <a:off x="684213" y="2636838"/>
            <a:ext cx="9124950" cy="3590925"/>
            <a:chOff x="431" y="935"/>
            <a:chExt cx="5748" cy="2262"/>
          </a:xfrm>
        </p:grpSpPr>
        <p:pic>
          <p:nvPicPr>
            <p:cNvPr id="1710084" name="Picture 4"/>
            <p:cNvPicPr>
              <a:picLocks noChangeAspect="1" noChangeArrowheads="1"/>
            </p:cNvPicPr>
            <p:nvPr/>
          </p:nvPicPr>
          <p:blipFill>
            <a:blip r:embed="rId2" cstate="print"/>
            <a:srcRect/>
            <a:stretch>
              <a:fillRect/>
            </a:stretch>
          </p:blipFill>
          <p:spPr bwMode="auto">
            <a:xfrm>
              <a:off x="431" y="935"/>
              <a:ext cx="4494" cy="1386"/>
            </a:xfrm>
            <a:prstGeom prst="rect">
              <a:avLst/>
            </a:prstGeom>
            <a:noFill/>
            <a:ln w="9525">
              <a:noFill/>
              <a:miter lim="800000"/>
              <a:headEnd/>
              <a:tailEnd/>
            </a:ln>
            <a:effectLst/>
          </p:spPr>
        </p:pic>
        <p:sp>
          <p:nvSpPr>
            <p:cNvPr id="1710085" name="Line 5"/>
            <p:cNvSpPr>
              <a:spLocks noChangeShapeType="1"/>
            </p:cNvSpPr>
            <p:nvPr/>
          </p:nvSpPr>
          <p:spPr bwMode="auto">
            <a:xfrm>
              <a:off x="431" y="2296"/>
              <a:ext cx="4581" cy="0"/>
            </a:xfrm>
            <a:prstGeom prst="line">
              <a:avLst/>
            </a:prstGeom>
            <a:noFill/>
            <a:ln w="9525">
              <a:solidFill>
                <a:schemeClr val="tx1"/>
              </a:solidFill>
              <a:round/>
              <a:headEnd/>
              <a:tailEnd/>
            </a:ln>
            <a:effectLst/>
          </p:spPr>
          <p:txBody>
            <a:bodyPr/>
            <a:lstStyle/>
            <a:p>
              <a:endParaRPr lang="fr-FR"/>
            </a:p>
          </p:txBody>
        </p:sp>
        <p:pic>
          <p:nvPicPr>
            <p:cNvPr id="1710086" name="Picture 6"/>
            <p:cNvPicPr>
              <a:picLocks noChangeAspect="1" noChangeArrowheads="1"/>
            </p:cNvPicPr>
            <p:nvPr/>
          </p:nvPicPr>
          <p:blipFill>
            <a:blip r:embed="rId3" cstate="print"/>
            <a:srcRect/>
            <a:stretch>
              <a:fillRect/>
            </a:stretch>
          </p:blipFill>
          <p:spPr bwMode="auto">
            <a:xfrm>
              <a:off x="431" y="2387"/>
              <a:ext cx="5748" cy="810"/>
            </a:xfrm>
            <a:prstGeom prst="rect">
              <a:avLst/>
            </a:prstGeom>
            <a:noFill/>
            <a:ln w="9525">
              <a:noFill/>
              <a:miter lim="800000"/>
              <a:headEnd/>
              <a:tailEnd/>
            </a:ln>
            <a:effectLst/>
          </p:spPr>
        </p:pic>
      </p:gr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1106" name="Rectangle 2"/>
          <p:cNvSpPr>
            <a:spLocks noGrp="1" noChangeArrowheads="1"/>
          </p:cNvSpPr>
          <p:nvPr>
            <p:ph type="title"/>
          </p:nvPr>
        </p:nvSpPr>
        <p:spPr/>
        <p:txBody>
          <a:bodyPr/>
          <a:lstStyle/>
          <a:p>
            <a:r>
              <a:rPr lang="fr-FR" sz="2800"/>
              <a:t>Callbacks</a:t>
            </a:r>
          </a:p>
        </p:txBody>
      </p:sp>
      <p:sp>
        <p:nvSpPr>
          <p:cNvPr id="1711107" name="Rectangle 3"/>
          <p:cNvSpPr>
            <a:spLocks noGrp="1" noChangeArrowheads="1"/>
          </p:cNvSpPr>
          <p:nvPr>
            <p:ph type="body" idx="1"/>
          </p:nvPr>
        </p:nvSpPr>
        <p:spPr/>
        <p:txBody>
          <a:bodyPr/>
          <a:lstStyle/>
          <a:p>
            <a:r>
              <a:rPr lang="fr-FR" sz="2400"/>
              <a:t>Comme pour les session beans, on peut définir des méthodes de l’entity bean qui seront appelées à divers moments de son cycle de vie.</a:t>
            </a:r>
          </a:p>
          <a:p>
            <a:r>
              <a:rPr lang="fr-FR" sz="2400"/>
              <a:t>Pour cela on utilise les attributs de code:</a:t>
            </a:r>
          </a:p>
          <a:p>
            <a:pPr lvl="1"/>
            <a:endParaRPr lang="fr-FR" sz="2000"/>
          </a:p>
        </p:txBody>
      </p:sp>
      <p:pic>
        <p:nvPicPr>
          <p:cNvPr id="1711108" name="Picture 4"/>
          <p:cNvPicPr>
            <a:picLocks noChangeAspect="1" noChangeArrowheads="1"/>
          </p:cNvPicPr>
          <p:nvPr/>
        </p:nvPicPr>
        <p:blipFill>
          <a:blip r:embed="rId2" cstate="print"/>
          <a:srcRect/>
          <a:stretch>
            <a:fillRect/>
          </a:stretch>
        </p:blipFill>
        <p:spPr bwMode="auto">
          <a:xfrm>
            <a:off x="3492500" y="3357563"/>
            <a:ext cx="2419350" cy="30670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3010" name="Rectangle 2"/>
          <p:cNvSpPr>
            <a:spLocks noGrp="1" noChangeArrowheads="1"/>
          </p:cNvSpPr>
          <p:nvPr>
            <p:ph type="title"/>
          </p:nvPr>
        </p:nvSpPr>
        <p:spPr/>
        <p:txBody>
          <a:bodyPr/>
          <a:lstStyle/>
          <a:p>
            <a:r>
              <a:rPr lang="fr-FR"/>
              <a:t>Recherche d'entity beans</a:t>
            </a:r>
          </a:p>
        </p:txBody>
      </p:sp>
      <p:sp>
        <p:nvSpPr>
          <p:cNvPr id="1323011" name="Rectangle 3"/>
          <p:cNvSpPr>
            <a:spLocks noGrp="1" noChangeArrowheads="1"/>
          </p:cNvSpPr>
          <p:nvPr>
            <p:ph type="body" idx="1"/>
          </p:nvPr>
        </p:nvSpPr>
        <p:spPr/>
        <p:txBody>
          <a:bodyPr/>
          <a:lstStyle/>
          <a:p>
            <a:r>
              <a:rPr lang="fr-FR"/>
              <a:t>Les entity beans correspondant à des lignes dans une BD, on peut avoir besoin de faire des recherches.</a:t>
            </a:r>
          </a:p>
          <a:p>
            <a:r>
              <a:rPr lang="fr-FR"/>
              <a:t>Similaire à un SELECT</a:t>
            </a:r>
          </a:p>
          <a:p>
            <a:r>
              <a:rPr lang="fr-FR"/>
              <a:t>Plusieurs fonctions sont proposées par l’entity manager</a:t>
            </a:r>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Rectangle 2"/>
          <p:cNvSpPr>
            <a:spLocks noGrp="1" noChangeArrowheads="1"/>
          </p:cNvSpPr>
          <p:nvPr>
            <p:ph type="title"/>
          </p:nvPr>
        </p:nvSpPr>
        <p:spPr/>
        <p:txBody>
          <a:bodyPr/>
          <a:lstStyle/>
          <a:p>
            <a:r>
              <a:rPr lang="fr-FR" sz="2800"/>
              <a:t>Recherche d’entity beans</a:t>
            </a:r>
          </a:p>
        </p:txBody>
      </p:sp>
      <p:sp>
        <p:nvSpPr>
          <p:cNvPr id="1712132" name="Rectangle 4"/>
          <p:cNvSpPr>
            <a:spLocks noGrp="1" noChangeArrowheads="1"/>
          </p:cNvSpPr>
          <p:nvPr>
            <p:ph type="body" idx="1"/>
          </p:nvPr>
        </p:nvSpPr>
        <p:spPr/>
        <p:txBody>
          <a:bodyPr/>
          <a:lstStyle/>
          <a:p>
            <a:r>
              <a:rPr lang="fr-FR"/>
              <a:t>Recherche par clé primaire :</a:t>
            </a:r>
          </a:p>
          <a:p>
            <a:endParaRPr lang="fr-FR"/>
          </a:p>
          <a:p>
            <a:endParaRPr lang="fr-FR"/>
          </a:p>
          <a:p>
            <a:r>
              <a:rPr lang="fr-FR"/>
              <a:t>Exécution de requêtes EJB-QL</a:t>
            </a:r>
          </a:p>
          <a:p>
            <a:endParaRPr lang="fr-FR"/>
          </a:p>
          <a:p>
            <a:endParaRPr lang="fr-FR"/>
          </a:p>
          <a:p>
            <a:endParaRPr lang="fr-FR"/>
          </a:p>
          <a:p>
            <a:endParaRPr lang="fr-FR"/>
          </a:p>
        </p:txBody>
      </p:sp>
      <p:pic>
        <p:nvPicPr>
          <p:cNvPr id="1712133" name="Picture 5"/>
          <p:cNvPicPr>
            <a:picLocks noChangeAspect="1" noChangeArrowheads="1"/>
          </p:cNvPicPr>
          <p:nvPr/>
        </p:nvPicPr>
        <p:blipFill>
          <a:blip r:embed="rId2" cstate="print"/>
          <a:srcRect/>
          <a:stretch>
            <a:fillRect/>
          </a:stretch>
        </p:blipFill>
        <p:spPr bwMode="auto">
          <a:xfrm>
            <a:off x="755650" y="2060575"/>
            <a:ext cx="7486650" cy="819150"/>
          </a:xfrm>
          <a:prstGeom prst="rect">
            <a:avLst/>
          </a:prstGeom>
          <a:noFill/>
          <a:ln w="9525">
            <a:noFill/>
            <a:miter lim="800000"/>
            <a:headEnd/>
            <a:tailEnd/>
          </a:ln>
          <a:effectLst/>
        </p:spPr>
      </p:pic>
      <p:pic>
        <p:nvPicPr>
          <p:cNvPr id="1712134" name="Picture 6"/>
          <p:cNvPicPr>
            <a:picLocks noChangeAspect="1" noChangeArrowheads="1"/>
          </p:cNvPicPr>
          <p:nvPr/>
        </p:nvPicPr>
        <p:blipFill>
          <a:blip r:embed="rId3" cstate="print"/>
          <a:srcRect/>
          <a:stretch>
            <a:fillRect/>
          </a:stretch>
        </p:blipFill>
        <p:spPr bwMode="auto">
          <a:xfrm>
            <a:off x="473075" y="4149725"/>
            <a:ext cx="8994775" cy="13303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3394" name="Rectangle 2"/>
          <p:cNvSpPr>
            <a:spLocks noGrp="1" noChangeArrowheads="1"/>
          </p:cNvSpPr>
          <p:nvPr>
            <p:ph type="title"/>
          </p:nvPr>
        </p:nvSpPr>
        <p:spPr/>
        <p:txBody>
          <a:bodyPr/>
          <a:lstStyle/>
          <a:p>
            <a:r>
              <a:rPr lang="fr-FR"/>
              <a:t>Composant logiciel réutilisable</a:t>
            </a:r>
          </a:p>
        </p:txBody>
      </p:sp>
      <p:sp>
        <p:nvSpPr>
          <p:cNvPr id="1083395" name="Rectangle 3"/>
          <p:cNvSpPr>
            <a:spLocks noGrp="1" noChangeArrowheads="1"/>
          </p:cNvSpPr>
          <p:nvPr>
            <p:ph type="body" idx="1"/>
          </p:nvPr>
        </p:nvSpPr>
        <p:spPr/>
        <p:txBody>
          <a:bodyPr/>
          <a:lstStyle/>
          <a:p>
            <a:endParaRPr lang="fr-FR"/>
          </a:p>
        </p:txBody>
      </p:sp>
      <p:sp>
        <p:nvSpPr>
          <p:cNvPr id="1083397" name="Rectangle 5"/>
          <p:cNvSpPr>
            <a:spLocks noChangeArrowheads="1"/>
          </p:cNvSpPr>
          <p:nvPr/>
        </p:nvSpPr>
        <p:spPr bwMode="auto">
          <a:xfrm>
            <a:off x="2005013" y="381000"/>
            <a:ext cx="9144000" cy="0"/>
          </a:xfrm>
          <a:prstGeom prst="rect">
            <a:avLst/>
          </a:prstGeom>
          <a:noFill/>
          <a:ln w="9525">
            <a:noFill/>
            <a:miter lim="800000"/>
            <a:headEnd/>
            <a:tailEnd/>
          </a:ln>
          <a:effectLst/>
        </p:spPr>
        <p:txBody>
          <a:bodyPr>
            <a:spAutoFit/>
          </a:bodyPr>
          <a:lstStyle/>
          <a:p>
            <a:endParaRPr lang="fr-FR"/>
          </a:p>
        </p:txBody>
      </p:sp>
      <p:pic>
        <p:nvPicPr>
          <p:cNvPr id="1083396" name="Picture 4" descr="ch01-02"/>
          <p:cNvPicPr>
            <a:picLocks noChangeAspect="1" noChangeArrowheads="1"/>
          </p:cNvPicPr>
          <p:nvPr/>
        </p:nvPicPr>
        <p:blipFill>
          <a:blip r:embed="rId2" cstate="print"/>
          <a:srcRect/>
          <a:stretch>
            <a:fillRect/>
          </a:stretch>
        </p:blipFill>
        <p:spPr bwMode="auto">
          <a:xfrm>
            <a:off x="2133600" y="1066800"/>
            <a:ext cx="4557713" cy="5410200"/>
          </a:xfrm>
          <a:prstGeom prst="rect">
            <a:avLst/>
          </a:prstGeom>
          <a:noFill/>
        </p:spPr>
      </p:pic>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3154" name="Rectangle 2"/>
          <p:cNvSpPr>
            <a:spLocks noGrp="1" noChangeArrowheads="1"/>
          </p:cNvSpPr>
          <p:nvPr>
            <p:ph type="title"/>
          </p:nvPr>
        </p:nvSpPr>
        <p:spPr/>
        <p:txBody>
          <a:bodyPr/>
          <a:lstStyle/>
          <a:p>
            <a:r>
              <a:rPr lang="fr-FR" sz="2800"/>
              <a:t>Recherche d’entity beans</a:t>
            </a:r>
          </a:p>
        </p:txBody>
      </p:sp>
      <p:sp>
        <p:nvSpPr>
          <p:cNvPr id="1713155" name="Rectangle 3"/>
          <p:cNvSpPr>
            <a:spLocks noGrp="1" noChangeArrowheads="1"/>
          </p:cNvSpPr>
          <p:nvPr>
            <p:ph type="body" idx="1"/>
          </p:nvPr>
        </p:nvSpPr>
        <p:spPr/>
        <p:txBody>
          <a:bodyPr/>
          <a:lstStyle/>
          <a:p>
            <a:r>
              <a:rPr lang="fr-FR"/>
              <a:t>Requêtes SQL:</a:t>
            </a:r>
          </a:p>
          <a:p>
            <a:endParaRPr lang="fr-FR"/>
          </a:p>
          <a:p>
            <a:endParaRPr lang="fr-FR"/>
          </a:p>
          <a:p>
            <a:r>
              <a:rPr lang="fr-FR"/>
              <a:t>Requêtes nommées:</a:t>
            </a:r>
          </a:p>
          <a:p>
            <a:endParaRPr lang="fr-FR"/>
          </a:p>
        </p:txBody>
      </p:sp>
      <p:pic>
        <p:nvPicPr>
          <p:cNvPr id="1713156" name="Picture 4"/>
          <p:cNvPicPr>
            <a:picLocks noChangeAspect="1" noChangeArrowheads="1"/>
          </p:cNvPicPr>
          <p:nvPr/>
        </p:nvPicPr>
        <p:blipFill>
          <a:blip r:embed="rId2" cstate="print"/>
          <a:srcRect/>
          <a:stretch>
            <a:fillRect/>
          </a:stretch>
        </p:blipFill>
        <p:spPr bwMode="auto">
          <a:xfrm>
            <a:off x="542925" y="1941513"/>
            <a:ext cx="8601075" cy="1343025"/>
          </a:xfrm>
          <a:prstGeom prst="rect">
            <a:avLst/>
          </a:prstGeom>
          <a:noFill/>
          <a:ln w="9525">
            <a:noFill/>
            <a:miter lim="800000"/>
            <a:headEnd/>
            <a:tailEnd/>
          </a:ln>
          <a:effectLst/>
        </p:spPr>
      </p:pic>
      <p:pic>
        <p:nvPicPr>
          <p:cNvPr id="1713157" name="Picture 5"/>
          <p:cNvPicPr>
            <a:picLocks noChangeAspect="1" noChangeArrowheads="1"/>
          </p:cNvPicPr>
          <p:nvPr/>
        </p:nvPicPr>
        <p:blipFill>
          <a:blip r:embed="rId3" cstate="print"/>
          <a:srcRect/>
          <a:stretch>
            <a:fillRect/>
          </a:stretch>
        </p:blipFill>
        <p:spPr bwMode="auto">
          <a:xfrm>
            <a:off x="827088" y="3933825"/>
            <a:ext cx="7467600" cy="1285875"/>
          </a:xfrm>
          <a:prstGeom prst="rect">
            <a:avLst/>
          </a:prstGeom>
          <a:noFill/>
          <a:ln w="9525">
            <a:noFill/>
            <a:miter lim="800000"/>
            <a:headEnd/>
            <a:tailEnd/>
          </a:ln>
          <a:effectLst/>
        </p:spPr>
      </p:pic>
      <p:pic>
        <p:nvPicPr>
          <p:cNvPr id="1713158" name="Picture 6"/>
          <p:cNvPicPr>
            <a:picLocks noChangeAspect="1" noChangeArrowheads="1"/>
          </p:cNvPicPr>
          <p:nvPr/>
        </p:nvPicPr>
        <p:blipFill>
          <a:blip r:embed="rId4" cstate="print"/>
          <a:srcRect/>
          <a:stretch>
            <a:fillRect/>
          </a:stretch>
        </p:blipFill>
        <p:spPr bwMode="auto">
          <a:xfrm>
            <a:off x="561975" y="5445125"/>
            <a:ext cx="8582025" cy="11620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428482" name="Rectangle 2"/>
          <p:cNvSpPr>
            <a:spLocks noGrp="1" noChangeArrowheads="1"/>
          </p:cNvSpPr>
          <p:nvPr>
            <p:ph type="ctrTitle"/>
          </p:nvPr>
        </p:nvSpPr>
        <p:spPr/>
        <p:txBody>
          <a:bodyPr/>
          <a:lstStyle/>
          <a:p>
            <a:r>
              <a:rPr lang="fr-FR"/>
              <a:t>Message-Driven Beans</a:t>
            </a:r>
          </a:p>
        </p:txBody>
      </p: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9506" name="Rectangle 2"/>
          <p:cNvSpPr>
            <a:spLocks noGrp="1" noChangeArrowheads="1"/>
          </p:cNvSpPr>
          <p:nvPr>
            <p:ph type="title"/>
          </p:nvPr>
        </p:nvSpPr>
        <p:spPr/>
        <p:txBody>
          <a:bodyPr/>
          <a:lstStyle/>
          <a:p>
            <a:r>
              <a:rPr lang="fr-FR"/>
              <a:t>Message-Driven Beans</a:t>
            </a:r>
          </a:p>
        </p:txBody>
      </p:sp>
      <p:sp>
        <p:nvSpPr>
          <p:cNvPr id="1429507" name="Rectangle 3"/>
          <p:cNvSpPr>
            <a:spLocks noGrp="1" noChangeArrowheads="1"/>
          </p:cNvSpPr>
          <p:nvPr>
            <p:ph type="body" idx="1"/>
          </p:nvPr>
        </p:nvSpPr>
        <p:spPr/>
        <p:txBody>
          <a:bodyPr/>
          <a:lstStyle/>
          <a:p>
            <a:r>
              <a:rPr lang="fr-FR" dirty="0"/>
              <a:t>Nouveauté apparue avec EJB 2.0,</a:t>
            </a:r>
          </a:p>
          <a:p>
            <a:r>
              <a:rPr lang="fr-FR" i="1" dirty="0"/>
              <a:t>Messaging</a:t>
            </a:r>
            <a:r>
              <a:rPr lang="fr-FR" dirty="0"/>
              <a:t> = moyen de communication léger, comparé à RMI-IIOP,</a:t>
            </a:r>
          </a:p>
          <a:p>
            <a:r>
              <a:rPr lang="fr-FR" dirty="0"/>
              <a:t>Pratique dans de nombreux cas,</a:t>
            </a:r>
          </a:p>
          <a:p>
            <a:r>
              <a:rPr lang="fr-FR" dirty="0"/>
              <a:t>Message-</a:t>
            </a:r>
            <a:r>
              <a:rPr lang="fr-FR" dirty="0" err="1"/>
              <a:t>Driven</a:t>
            </a:r>
            <a:r>
              <a:rPr lang="fr-FR" dirty="0"/>
              <a:t> </a:t>
            </a:r>
            <a:r>
              <a:rPr lang="fr-FR" dirty="0" err="1"/>
              <a:t>beans</a:t>
            </a:r>
            <a:r>
              <a:rPr lang="fr-FR" dirty="0"/>
              <a:t> = </a:t>
            </a:r>
            <a:r>
              <a:rPr lang="fr-FR" dirty="0" err="1"/>
              <a:t>beans</a:t>
            </a:r>
            <a:r>
              <a:rPr lang="fr-FR" dirty="0"/>
              <a:t> accessibles par </a:t>
            </a:r>
            <a:r>
              <a:rPr lang="fr-FR" i="1" dirty="0"/>
              <a:t>messaging</a:t>
            </a:r>
            <a:r>
              <a:rPr lang="fr-FR" dirty="0"/>
              <a:t> asynchrone.</a:t>
            </a:r>
          </a:p>
        </p:txBody>
      </p: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530" name="Rectangle 2"/>
          <p:cNvSpPr>
            <a:spLocks noGrp="1" noChangeArrowheads="1"/>
          </p:cNvSpPr>
          <p:nvPr>
            <p:ph type="title"/>
          </p:nvPr>
        </p:nvSpPr>
        <p:spPr/>
        <p:txBody>
          <a:bodyPr/>
          <a:lstStyle/>
          <a:p>
            <a:r>
              <a:rPr lang="fr-FR"/>
              <a:t>Message-Driven Beans : motivation</a:t>
            </a:r>
          </a:p>
        </p:txBody>
      </p:sp>
      <p:sp>
        <p:nvSpPr>
          <p:cNvPr id="1430531" name="Rectangle 3"/>
          <p:cNvSpPr>
            <a:spLocks noGrp="1" noChangeArrowheads="1"/>
          </p:cNvSpPr>
          <p:nvPr>
            <p:ph type="body" idx="1"/>
          </p:nvPr>
        </p:nvSpPr>
        <p:spPr/>
        <p:txBody>
          <a:bodyPr/>
          <a:lstStyle/>
          <a:p>
            <a:r>
              <a:rPr lang="fr-FR"/>
              <a:t>Performance</a:t>
            </a:r>
          </a:p>
          <a:p>
            <a:pPr lvl="1"/>
            <a:r>
              <a:rPr lang="fr-FR"/>
              <a:t>Un client RMI-IIOP </a:t>
            </a:r>
            <a:r>
              <a:rPr lang="fr-FR" i="1"/>
              <a:t>attend</a:t>
            </a:r>
            <a:r>
              <a:rPr lang="fr-FR"/>
              <a:t> pendant que le serveur effectue le traitement d'une requête,</a:t>
            </a:r>
          </a:p>
          <a:p>
            <a:r>
              <a:rPr lang="fr-FR"/>
              <a:t>Fiabilité</a:t>
            </a:r>
          </a:p>
          <a:p>
            <a:pPr lvl="1"/>
            <a:r>
              <a:rPr lang="fr-FR"/>
              <a:t>Lorsqu'un client RMI-IIOP parle avec un serveur, ce dernier doit être en train de fonctionner. S'il crashe, ou si le réseau crashe, le client est coincé.</a:t>
            </a:r>
          </a:p>
          <a:p>
            <a:r>
              <a:rPr lang="fr-FR"/>
              <a:t>Pas de broadcasting !</a:t>
            </a:r>
          </a:p>
          <a:p>
            <a:pPr lvl="1"/>
            <a:r>
              <a:rPr lang="fr-FR"/>
              <a:t>RMI-IIOP limite les liaisons 1 client vers 1 serveur</a:t>
            </a:r>
          </a:p>
        </p:txBody>
      </p:sp>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1554" name="Rectangle 2"/>
          <p:cNvSpPr>
            <a:spLocks noGrp="1" noChangeArrowheads="1"/>
          </p:cNvSpPr>
          <p:nvPr>
            <p:ph type="title"/>
          </p:nvPr>
        </p:nvSpPr>
        <p:spPr/>
        <p:txBody>
          <a:bodyPr/>
          <a:lstStyle/>
          <a:p>
            <a:r>
              <a:rPr lang="fr-FR"/>
              <a:t>Messaging</a:t>
            </a:r>
          </a:p>
        </p:txBody>
      </p:sp>
      <p:sp>
        <p:nvSpPr>
          <p:cNvPr id="1431555" name="Rectangle 3"/>
          <p:cNvSpPr>
            <a:spLocks noGrp="1" noChangeArrowheads="1"/>
          </p:cNvSpPr>
          <p:nvPr>
            <p:ph type="body" idx="1"/>
          </p:nvPr>
        </p:nvSpPr>
        <p:spPr/>
        <p:txBody>
          <a:bodyPr/>
          <a:lstStyle/>
          <a:p>
            <a:r>
              <a:rPr lang="fr-FR"/>
              <a:t>C'est comme le mail ! Ou comme si on avait une troisième personne entre le client et le serveur !</a:t>
            </a:r>
          </a:p>
        </p:txBody>
      </p:sp>
      <p:sp>
        <p:nvSpPr>
          <p:cNvPr id="1431556" name="Rectangle 4"/>
          <p:cNvSpPr>
            <a:spLocks noChangeArrowheads="1"/>
          </p:cNvSpPr>
          <p:nvPr/>
        </p:nvSpPr>
        <p:spPr bwMode="auto">
          <a:xfrm>
            <a:off x="1604963" y="1847850"/>
            <a:ext cx="9144000" cy="0"/>
          </a:xfrm>
          <a:prstGeom prst="rect">
            <a:avLst/>
          </a:prstGeom>
          <a:noFill/>
          <a:ln w="9525">
            <a:noFill/>
            <a:miter lim="800000"/>
            <a:headEnd/>
            <a:tailEnd/>
          </a:ln>
          <a:effectLst/>
        </p:spPr>
        <p:txBody>
          <a:bodyPr>
            <a:spAutoFit/>
          </a:bodyPr>
          <a:lstStyle/>
          <a:p>
            <a:endParaRPr lang="fr-FR"/>
          </a:p>
        </p:txBody>
      </p:sp>
      <p:pic>
        <p:nvPicPr>
          <p:cNvPr id="1431557" name="Picture 5" descr="ch08-01"/>
          <p:cNvPicPr>
            <a:picLocks noChangeAspect="1" noChangeArrowheads="1"/>
          </p:cNvPicPr>
          <p:nvPr/>
        </p:nvPicPr>
        <p:blipFill>
          <a:blip r:embed="rId2" cstate="print"/>
          <a:srcRect/>
          <a:stretch>
            <a:fillRect/>
          </a:stretch>
        </p:blipFill>
        <p:spPr bwMode="auto">
          <a:xfrm>
            <a:off x="1604963" y="3162300"/>
            <a:ext cx="5934075" cy="3162300"/>
          </a:xfrm>
          <a:prstGeom prst="rect">
            <a:avLst/>
          </a:prstGeom>
          <a:noFill/>
        </p:spPr>
      </p:pic>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2578" name="Rectangle 2"/>
          <p:cNvSpPr>
            <a:spLocks noGrp="1" noChangeArrowheads="1"/>
          </p:cNvSpPr>
          <p:nvPr>
            <p:ph type="title"/>
          </p:nvPr>
        </p:nvSpPr>
        <p:spPr/>
        <p:txBody>
          <a:bodyPr/>
          <a:lstStyle/>
          <a:p>
            <a:r>
              <a:rPr lang="fr-FR"/>
              <a:t>Messaging</a:t>
            </a:r>
          </a:p>
        </p:txBody>
      </p:sp>
      <p:sp>
        <p:nvSpPr>
          <p:cNvPr id="1432579" name="Rectangle 3"/>
          <p:cNvSpPr>
            <a:spLocks noGrp="1" noChangeArrowheads="1"/>
          </p:cNvSpPr>
          <p:nvPr>
            <p:ph type="body" idx="1"/>
          </p:nvPr>
        </p:nvSpPr>
        <p:spPr/>
        <p:txBody>
          <a:bodyPr/>
          <a:lstStyle/>
          <a:p>
            <a:r>
              <a:rPr lang="fr-FR" sz="2400"/>
              <a:t>A cause de ce "troisième homme" les performances ne sont pas toujours au rendez-vous !</a:t>
            </a:r>
          </a:p>
          <a:p>
            <a:r>
              <a:rPr lang="fr-FR" sz="2400"/>
              <a:t>Message Oriented Middleware (MOM) est le nom donné aux middlewares qui supportent le </a:t>
            </a:r>
            <a:r>
              <a:rPr lang="fr-FR" sz="2400" i="1"/>
              <a:t>messaging</a:t>
            </a:r>
            <a:r>
              <a:rPr lang="fr-FR" sz="2400"/>
              <a:t>.</a:t>
            </a:r>
          </a:p>
          <a:p>
            <a:pPr lvl="1"/>
            <a:r>
              <a:rPr lang="fr-FR" sz="2000"/>
              <a:t>Tibco Rendezvous, IBM MQSeries, BEA Tuxedo/Q, Microsoft MSMQ, Talarian SmartSockets, Progress SonicMQ, Fiorano FioranoMQ, …</a:t>
            </a:r>
          </a:p>
          <a:p>
            <a:pPr lvl="1"/>
            <a:r>
              <a:rPr lang="fr-FR" sz="2000"/>
              <a:t>Ces produits fournissent : messages avec garantie de livraison, tolérance aux fautes, load-balancing des destinations, etc…</a:t>
            </a:r>
          </a:p>
        </p:txBody>
      </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02" name="Rectangle 2"/>
          <p:cNvSpPr>
            <a:spLocks noGrp="1" noChangeArrowheads="1"/>
          </p:cNvSpPr>
          <p:nvPr>
            <p:ph type="title"/>
          </p:nvPr>
        </p:nvSpPr>
        <p:spPr/>
        <p:txBody>
          <a:bodyPr/>
          <a:lstStyle/>
          <a:p>
            <a:r>
              <a:rPr lang="fr-FR"/>
              <a:t>The Java Message Service (JMS)</a:t>
            </a:r>
          </a:p>
        </p:txBody>
      </p:sp>
      <p:sp>
        <p:nvSpPr>
          <p:cNvPr id="1433603" name="Rectangle 3"/>
          <p:cNvSpPr>
            <a:spLocks noGrp="1" noChangeArrowheads="1"/>
          </p:cNvSpPr>
          <p:nvPr>
            <p:ph type="body" idx="1"/>
          </p:nvPr>
        </p:nvSpPr>
        <p:spPr/>
        <p:txBody>
          <a:bodyPr/>
          <a:lstStyle/>
          <a:p>
            <a:r>
              <a:rPr lang="fr-FR" dirty="0"/>
              <a:t>Les serveurs MOM sont pour la plupart propriétaires : pas de portabilité des applications !</a:t>
            </a:r>
          </a:p>
          <a:p>
            <a:r>
              <a:rPr lang="fr-FR" dirty="0"/>
              <a:t>JMS = un standard pour normaliser les échanges entre composant et serveur MOM,</a:t>
            </a:r>
          </a:p>
          <a:p>
            <a:pPr lvl="1"/>
            <a:r>
              <a:rPr lang="fr-FR" dirty="0"/>
              <a:t>Une API pour le développeur, </a:t>
            </a:r>
          </a:p>
          <a:p>
            <a:pPr lvl="1"/>
            <a:r>
              <a:rPr lang="fr-FR" dirty="0"/>
              <a:t>Un Service Provider Interface (SPI), pour </a:t>
            </a:r>
            <a:r>
              <a:rPr lang="fr-FR" dirty="0" smtClean="0"/>
              <a:t>connecter </a:t>
            </a:r>
            <a:r>
              <a:rPr lang="fr-FR" dirty="0"/>
              <a:t>l'API et les serveurs MOM, via les drivers JMS</a:t>
            </a:r>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626" name="Rectangle 2"/>
          <p:cNvSpPr>
            <a:spLocks noGrp="1" noChangeArrowheads="1"/>
          </p:cNvSpPr>
          <p:nvPr>
            <p:ph type="title"/>
          </p:nvPr>
        </p:nvSpPr>
        <p:spPr/>
        <p:txBody>
          <a:bodyPr/>
          <a:lstStyle/>
          <a:p>
            <a:r>
              <a:rPr lang="fr-FR"/>
              <a:t>JMS : Messaging Domains</a:t>
            </a:r>
          </a:p>
        </p:txBody>
      </p:sp>
      <p:sp>
        <p:nvSpPr>
          <p:cNvPr id="1434627" name="Rectangle 3"/>
          <p:cNvSpPr>
            <a:spLocks noGrp="1" noChangeArrowheads="1"/>
          </p:cNvSpPr>
          <p:nvPr>
            <p:ph type="body" idx="1"/>
          </p:nvPr>
        </p:nvSpPr>
        <p:spPr>
          <a:xfrm>
            <a:off x="685800" y="1447800"/>
            <a:ext cx="4572000" cy="4502150"/>
          </a:xfrm>
        </p:spPr>
        <p:txBody>
          <a:bodyPr/>
          <a:lstStyle/>
          <a:p>
            <a:r>
              <a:rPr lang="fr-FR" sz="2400"/>
              <a:t>Avant de faire du mesaging, il faut choisir un </a:t>
            </a:r>
            <a:r>
              <a:rPr lang="fr-FR" sz="2400" i="1"/>
              <a:t>domaine</a:t>
            </a:r>
          </a:p>
          <a:p>
            <a:pPr lvl="1"/>
            <a:r>
              <a:rPr lang="fr-FR" sz="2000"/>
              <a:t>Domaine = type de messaging</a:t>
            </a:r>
          </a:p>
          <a:p>
            <a:r>
              <a:rPr lang="fr-FR" sz="2400"/>
              <a:t>Domaines possibles</a:t>
            </a:r>
          </a:p>
          <a:p>
            <a:pPr lvl="1"/>
            <a:r>
              <a:rPr lang="fr-FR" sz="2000"/>
              <a:t>Publish/Subscribe (pub/sub) : n producteurs, n consommateurs (tv)</a:t>
            </a:r>
          </a:p>
          <a:p>
            <a:pPr lvl="1"/>
            <a:r>
              <a:rPr lang="fr-FR" sz="2000"/>
              <a:t>Point To Point (PTP) : n producteurs, 1 consommateur</a:t>
            </a:r>
          </a:p>
        </p:txBody>
      </p:sp>
      <p:sp>
        <p:nvSpPr>
          <p:cNvPr id="1434628" name="Rectangle 4"/>
          <p:cNvSpPr>
            <a:spLocks noChangeArrowheads="1"/>
          </p:cNvSpPr>
          <p:nvPr/>
        </p:nvSpPr>
        <p:spPr bwMode="auto">
          <a:xfrm>
            <a:off x="1604963" y="1104900"/>
            <a:ext cx="9144000" cy="0"/>
          </a:xfrm>
          <a:prstGeom prst="rect">
            <a:avLst/>
          </a:prstGeom>
          <a:noFill/>
          <a:ln w="9525">
            <a:noFill/>
            <a:miter lim="800000"/>
            <a:headEnd/>
            <a:tailEnd/>
          </a:ln>
          <a:effectLst/>
        </p:spPr>
        <p:txBody>
          <a:bodyPr>
            <a:spAutoFit/>
          </a:bodyPr>
          <a:lstStyle/>
          <a:p>
            <a:endParaRPr lang="fr-FR"/>
          </a:p>
        </p:txBody>
      </p:sp>
      <p:pic>
        <p:nvPicPr>
          <p:cNvPr id="1434629" name="Picture 5" descr="ch08-02"/>
          <p:cNvPicPr>
            <a:picLocks noChangeAspect="1" noChangeArrowheads="1"/>
          </p:cNvPicPr>
          <p:nvPr/>
        </p:nvPicPr>
        <p:blipFill>
          <a:blip r:embed="rId2" cstate="print"/>
          <a:srcRect/>
          <a:stretch>
            <a:fillRect/>
          </a:stretch>
        </p:blipFill>
        <p:spPr bwMode="auto">
          <a:xfrm>
            <a:off x="5486400" y="2924175"/>
            <a:ext cx="3271838" cy="2562225"/>
          </a:xfrm>
          <a:prstGeom prst="rect">
            <a:avLst/>
          </a:prstGeom>
          <a:noFill/>
        </p:spPr>
      </p:pic>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25" name="Rectangle 3"/>
          <p:cNvSpPr>
            <a:spLocks noChangeArrowheads="1"/>
          </p:cNvSpPr>
          <p:nvPr/>
        </p:nvSpPr>
        <p:spPr bwMode="auto">
          <a:xfrm>
            <a:off x="1219200" y="2743200"/>
            <a:ext cx="1676400" cy="609600"/>
          </a:xfrm>
          <a:prstGeom prst="rect">
            <a:avLst/>
          </a:prstGeom>
          <a:noFill/>
          <a:ln w="9525">
            <a:solidFill>
              <a:schemeClr val="tx1"/>
            </a:solidFill>
            <a:miter lim="800000"/>
            <a:headEnd/>
            <a:tailEnd/>
          </a:ln>
          <a:effectLst/>
        </p:spPr>
        <p:txBody>
          <a:bodyPr wrap="none" anchor="ctr"/>
          <a:lstStyle/>
          <a:p>
            <a:pPr algn="ctr"/>
            <a:r>
              <a:rPr lang="en-US" dirty="0"/>
              <a:t>Producer1</a:t>
            </a:r>
          </a:p>
        </p:txBody>
      </p:sp>
      <p:sp>
        <p:nvSpPr>
          <p:cNvPr id="26" name="Rectangle 4"/>
          <p:cNvSpPr>
            <a:spLocks noChangeArrowheads="1"/>
          </p:cNvSpPr>
          <p:nvPr/>
        </p:nvSpPr>
        <p:spPr bwMode="auto">
          <a:xfrm>
            <a:off x="1219200" y="3962400"/>
            <a:ext cx="1676400" cy="609600"/>
          </a:xfrm>
          <a:prstGeom prst="rect">
            <a:avLst/>
          </a:prstGeom>
          <a:noFill/>
          <a:ln w="9525">
            <a:solidFill>
              <a:schemeClr val="tx1"/>
            </a:solidFill>
            <a:miter lim="800000"/>
            <a:headEnd/>
            <a:tailEnd/>
          </a:ln>
          <a:effectLst/>
        </p:spPr>
        <p:txBody>
          <a:bodyPr wrap="none" anchor="ctr"/>
          <a:lstStyle/>
          <a:p>
            <a:pPr algn="ctr"/>
            <a:r>
              <a:rPr lang="en-US"/>
              <a:t>Producer 2</a:t>
            </a:r>
          </a:p>
        </p:txBody>
      </p:sp>
      <p:sp>
        <p:nvSpPr>
          <p:cNvPr id="27" name="Rectangle 5"/>
          <p:cNvSpPr>
            <a:spLocks noChangeArrowheads="1"/>
          </p:cNvSpPr>
          <p:nvPr/>
        </p:nvSpPr>
        <p:spPr bwMode="auto">
          <a:xfrm>
            <a:off x="6400800" y="4038600"/>
            <a:ext cx="1676400" cy="609600"/>
          </a:xfrm>
          <a:prstGeom prst="rect">
            <a:avLst/>
          </a:prstGeom>
          <a:noFill/>
          <a:ln w="9525">
            <a:solidFill>
              <a:schemeClr val="tx1"/>
            </a:solidFill>
            <a:miter lim="800000"/>
            <a:headEnd/>
            <a:tailEnd/>
          </a:ln>
          <a:effectLst/>
        </p:spPr>
        <p:txBody>
          <a:bodyPr wrap="none" anchor="ctr"/>
          <a:lstStyle/>
          <a:p>
            <a:pPr algn="ctr"/>
            <a:r>
              <a:rPr lang="en-US"/>
              <a:t>Consumer 2</a:t>
            </a:r>
          </a:p>
        </p:txBody>
      </p:sp>
      <p:sp>
        <p:nvSpPr>
          <p:cNvPr id="28" name="Rectangle 6"/>
          <p:cNvSpPr>
            <a:spLocks noChangeArrowheads="1"/>
          </p:cNvSpPr>
          <p:nvPr/>
        </p:nvSpPr>
        <p:spPr bwMode="auto">
          <a:xfrm>
            <a:off x="6400800" y="2819400"/>
            <a:ext cx="1676400" cy="609600"/>
          </a:xfrm>
          <a:prstGeom prst="rect">
            <a:avLst/>
          </a:prstGeom>
          <a:noFill/>
          <a:ln w="9525">
            <a:solidFill>
              <a:schemeClr val="tx1"/>
            </a:solidFill>
            <a:miter lim="800000"/>
            <a:headEnd/>
            <a:tailEnd/>
          </a:ln>
          <a:effectLst/>
        </p:spPr>
        <p:txBody>
          <a:bodyPr wrap="none" anchor="ctr"/>
          <a:lstStyle/>
          <a:p>
            <a:pPr algn="ctr"/>
            <a:r>
              <a:rPr lang="en-US"/>
              <a:t>Consumer 1</a:t>
            </a:r>
          </a:p>
        </p:txBody>
      </p:sp>
      <p:sp>
        <p:nvSpPr>
          <p:cNvPr id="29" name="Line 8"/>
          <p:cNvSpPr>
            <a:spLocks noChangeShapeType="1"/>
          </p:cNvSpPr>
          <p:nvPr/>
        </p:nvSpPr>
        <p:spPr bwMode="auto">
          <a:xfrm>
            <a:off x="2895600" y="3048000"/>
            <a:ext cx="990600" cy="0"/>
          </a:xfrm>
          <a:prstGeom prst="line">
            <a:avLst/>
          </a:prstGeom>
          <a:noFill/>
          <a:ln w="9525">
            <a:solidFill>
              <a:schemeClr val="tx1"/>
            </a:solidFill>
            <a:round/>
            <a:headEnd/>
            <a:tailEnd type="triangle" w="med" len="med"/>
          </a:ln>
          <a:effectLst/>
        </p:spPr>
        <p:txBody>
          <a:bodyPr/>
          <a:lstStyle/>
          <a:p>
            <a:endParaRPr lang="fr-FR"/>
          </a:p>
        </p:txBody>
      </p:sp>
      <p:sp>
        <p:nvSpPr>
          <p:cNvPr id="30" name="Line 9"/>
          <p:cNvSpPr>
            <a:spLocks noChangeShapeType="1"/>
          </p:cNvSpPr>
          <p:nvPr/>
        </p:nvSpPr>
        <p:spPr bwMode="auto">
          <a:xfrm flipV="1">
            <a:off x="2895600" y="4191000"/>
            <a:ext cx="990600" cy="0"/>
          </a:xfrm>
          <a:prstGeom prst="line">
            <a:avLst/>
          </a:prstGeom>
          <a:noFill/>
          <a:ln w="9525">
            <a:solidFill>
              <a:schemeClr val="tx1"/>
            </a:solidFill>
            <a:round/>
            <a:headEnd/>
            <a:tailEnd type="triangle" w="med" len="med"/>
          </a:ln>
          <a:effectLst/>
        </p:spPr>
        <p:txBody>
          <a:bodyPr/>
          <a:lstStyle/>
          <a:p>
            <a:endParaRPr lang="fr-FR"/>
          </a:p>
        </p:txBody>
      </p:sp>
      <p:sp>
        <p:nvSpPr>
          <p:cNvPr id="31" name="Line 10"/>
          <p:cNvSpPr>
            <a:spLocks noChangeShapeType="1"/>
          </p:cNvSpPr>
          <p:nvPr/>
        </p:nvSpPr>
        <p:spPr bwMode="auto">
          <a:xfrm flipV="1">
            <a:off x="5181600" y="3048000"/>
            <a:ext cx="1143000" cy="0"/>
          </a:xfrm>
          <a:prstGeom prst="line">
            <a:avLst/>
          </a:prstGeom>
          <a:noFill/>
          <a:ln w="9525">
            <a:solidFill>
              <a:schemeClr val="tx1"/>
            </a:solidFill>
            <a:round/>
            <a:headEnd/>
            <a:tailEnd type="triangle" w="med" len="med"/>
          </a:ln>
          <a:effectLst/>
        </p:spPr>
        <p:txBody>
          <a:bodyPr/>
          <a:lstStyle/>
          <a:p>
            <a:endParaRPr lang="fr-FR"/>
          </a:p>
        </p:txBody>
      </p:sp>
      <p:sp>
        <p:nvSpPr>
          <p:cNvPr id="32" name="AutoShape 12"/>
          <p:cNvSpPr>
            <a:spLocks noChangeArrowheads="1"/>
          </p:cNvSpPr>
          <p:nvPr/>
        </p:nvSpPr>
        <p:spPr bwMode="auto">
          <a:xfrm>
            <a:off x="3886200" y="2819400"/>
            <a:ext cx="1143000" cy="1828800"/>
          </a:xfrm>
          <a:prstGeom prst="can">
            <a:avLst>
              <a:gd name="adj" fmla="val 13889"/>
            </a:avLst>
          </a:prstGeom>
          <a:noFill/>
          <a:ln w="9525">
            <a:solidFill>
              <a:schemeClr val="tx1"/>
            </a:solidFill>
            <a:round/>
            <a:headEnd/>
            <a:tailEnd/>
          </a:ln>
          <a:effectLst/>
        </p:spPr>
        <p:txBody>
          <a:bodyPr wrap="none" anchor="ctr"/>
          <a:lstStyle/>
          <a:p>
            <a:pPr algn="ctr"/>
            <a:r>
              <a:rPr lang="en-US"/>
              <a:t>Topic</a:t>
            </a:r>
          </a:p>
          <a:p>
            <a:pPr algn="ctr"/>
            <a:endParaRPr lang="en-US"/>
          </a:p>
        </p:txBody>
      </p:sp>
      <p:sp>
        <p:nvSpPr>
          <p:cNvPr id="33" name="Line 13"/>
          <p:cNvSpPr>
            <a:spLocks noChangeShapeType="1"/>
          </p:cNvSpPr>
          <p:nvPr/>
        </p:nvSpPr>
        <p:spPr bwMode="auto">
          <a:xfrm flipV="1">
            <a:off x="5181600" y="3352800"/>
            <a:ext cx="1143000" cy="0"/>
          </a:xfrm>
          <a:prstGeom prst="line">
            <a:avLst/>
          </a:prstGeom>
          <a:noFill/>
          <a:ln w="9525">
            <a:solidFill>
              <a:schemeClr val="tx1"/>
            </a:solidFill>
            <a:round/>
            <a:headEnd type="triangle" w="med" len="med"/>
            <a:tailEnd/>
          </a:ln>
          <a:effectLst/>
        </p:spPr>
        <p:txBody>
          <a:bodyPr/>
          <a:lstStyle/>
          <a:p>
            <a:endParaRPr lang="fr-FR"/>
          </a:p>
        </p:txBody>
      </p:sp>
      <p:sp>
        <p:nvSpPr>
          <p:cNvPr id="34" name="Line 14"/>
          <p:cNvSpPr>
            <a:spLocks noChangeShapeType="1"/>
          </p:cNvSpPr>
          <p:nvPr/>
        </p:nvSpPr>
        <p:spPr bwMode="auto">
          <a:xfrm flipV="1">
            <a:off x="5181600" y="4114800"/>
            <a:ext cx="1143000" cy="0"/>
          </a:xfrm>
          <a:prstGeom prst="line">
            <a:avLst/>
          </a:prstGeom>
          <a:noFill/>
          <a:ln w="9525">
            <a:solidFill>
              <a:schemeClr val="tx1"/>
            </a:solidFill>
            <a:round/>
            <a:headEnd/>
            <a:tailEnd type="triangle" w="med" len="med"/>
          </a:ln>
          <a:effectLst/>
        </p:spPr>
        <p:txBody>
          <a:bodyPr/>
          <a:lstStyle/>
          <a:p>
            <a:endParaRPr lang="fr-FR"/>
          </a:p>
        </p:txBody>
      </p:sp>
      <p:sp>
        <p:nvSpPr>
          <p:cNvPr id="35" name="Line 15"/>
          <p:cNvSpPr>
            <a:spLocks noChangeShapeType="1"/>
          </p:cNvSpPr>
          <p:nvPr/>
        </p:nvSpPr>
        <p:spPr bwMode="auto">
          <a:xfrm flipV="1">
            <a:off x="5181600" y="4419600"/>
            <a:ext cx="1143000" cy="0"/>
          </a:xfrm>
          <a:prstGeom prst="line">
            <a:avLst/>
          </a:prstGeom>
          <a:noFill/>
          <a:ln w="9525">
            <a:solidFill>
              <a:schemeClr val="tx1"/>
            </a:solidFill>
            <a:round/>
            <a:headEnd type="triangle" w="med" len="med"/>
            <a:tailEnd/>
          </a:ln>
          <a:effectLst/>
        </p:spPr>
        <p:txBody>
          <a:bodyPr/>
          <a:lstStyle/>
          <a:p>
            <a:endParaRPr lang="fr-FR"/>
          </a:p>
        </p:txBody>
      </p:sp>
      <p:sp>
        <p:nvSpPr>
          <p:cNvPr id="36" name="Text Box 16"/>
          <p:cNvSpPr txBox="1">
            <a:spLocks noChangeArrowheads="1"/>
          </p:cNvSpPr>
          <p:nvPr/>
        </p:nvSpPr>
        <p:spPr bwMode="auto">
          <a:xfrm>
            <a:off x="5257800" y="3352800"/>
            <a:ext cx="1047750" cy="366713"/>
          </a:xfrm>
          <a:prstGeom prst="rect">
            <a:avLst/>
          </a:prstGeom>
          <a:noFill/>
          <a:ln w="9525">
            <a:noFill/>
            <a:miter lim="800000"/>
            <a:headEnd/>
            <a:tailEnd/>
          </a:ln>
          <a:effectLst/>
        </p:spPr>
        <p:txBody>
          <a:bodyPr wrap="none">
            <a:spAutoFit/>
          </a:bodyPr>
          <a:lstStyle/>
          <a:p>
            <a:r>
              <a:rPr lang="en-US" sz="1800"/>
              <a:t>subscribe</a:t>
            </a:r>
          </a:p>
        </p:txBody>
      </p:sp>
      <p:sp>
        <p:nvSpPr>
          <p:cNvPr id="37" name="Text Box 17"/>
          <p:cNvSpPr txBox="1">
            <a:spLocks noChangeArrowheads="1"/>
          </p:cNvSpPr>
          <p:nvPr/>
        </p:nvSpPr>
        <p:spPr bwMode="auto">
          <a:xfrm>
            <a:off x="5148064" y="2667000"/>
            <a:ext cx="1005086" cy="366713"/>
          </a:xfrm>
          <a:prstGeom prst="rect">
            <a:avLst/>
          </a:prstGeom>
          <a:noFill/>
          <a:ln w="9525">
            <a:noFill/>
            <a:miter lim="800000"/>
            <a:headEnd/>
            <a:tailEnd/>
          </a:ln>
          <a:effectLst/>
        </p:spPr>
        <p:txBody>
          <a:bodyPr wrap="square">
            <a:spAutoFit/>
          </a:bodyPr>
          <a:lstStyle/>
          <a:p>
            <a:r>
              <a:rPr lang="en-US" sz="1800" dirty="0"/>
              <a:t>deliver</a:t>
            </a:r>
          </a:p>
        </p:txBody>
      </p:sp>
      <p:sp>
        <p:nvSpPr>
          <p:cNvPr id="38" name="Text Box 18"/>
          <p:cNvSpPr txBox="1">
            <a:spLocks noChangeArrowheads="1"/>
          </p:cNvSpPr>
          <p:nvPr/>
        </p:nvSpPr>
        <p:spPr bwMode="auto">
          <a:xfrm>
            <a:off x="5257800" y="4357688"/>
            <a:ext cx="1047750" cy="366712"/>
          </a:xfrm>
          <a:prstGeom prst="rect">
            <a:avLst/>
          </a:prstGeom>
          <a:noFill/>
          <a:ln w="9525">
            <a:noFill/>
            <a:miter lim="800000"/>
            <a:headEnd/>
            <a:tailEnd/>
          </a:ln>
          <a:effectLst/>
        </p:spPr>
        <p:txBody>
          <a:bodyPr wrap="none">
            <a:spAutoFit/>
          </a:bodyPr>
          <a:lstStyle/>
          <a:p>
            <a:r>
              <a:rPr lang="en-US" sz="1800"/>
              <a:t>subscribe</a:t>
            </a:r>
          </a:p>
        </p:txBody>
      </p:sp>
      <p:sp>
        <p:nvSpPr>
          <p:cNvPr id="39" name="Text Box 19"/>
          <p:cNvSpPr txBox="1">
            <a:spLocks noChangeArrowheads="1"/>
          </p:cNvSpPr>
          <p:nvPr/>
        </p:nvSpPr>
        <p:spPr bwMode="auto">
          <a:xfrm>
            <a:off x="5292080" y="3810000"/>
            <a:ext cx="861070" cy="366713"/>
          </a:xfrm>
          <a:prstGeom prst="rect">
            <a:avLst/>
          </a:prstGeom>
          <a:noFill/>
          <a:ln w="9525">
            <a:noFill/>
            <a:miter lim="800000"/>
            <a:headEnd/>
            <a:tailEnd/>
          </a:ln>
          <a:effectLst/>
        </p:spPr>
        <p:txBody>
          <a:bodyPr wrap="square">
            <a:spAutoFit/>
          </a:bodyPr>
          <a:lstStyle/>
          <a:p>
            <a:r>
              <a:rPr lang="en-US" sz="1800" dirty="0"/>
              <a:t>deliver</a:t>
            </a:r>
          </a:p>
        </p:txBody>
      </p:sp>
      <p:sp>
        <p:nvSpPr>
          <p:cNvPr id="40" name="Text Box 21"/>
          <p:cNvSpPr txBox="1">
            <a:spLocks noChangeArrowheads="1"/>
          </p:cNvSpPr>
          <p:nvPr/>
        </p:nvSpPr>
        <p:spPr bwMode="auto">
          <a:xfrm>
            <a:off x="2895600" y="2743200"/>
            <a:ext cx="1047750" cy="366713"/>
          </a:xfrm>
          <a:prstGeom prst="rect">
            <a:avLst/>
          </a:prstGeom>
          <a:noFill/>
          <a:ln w="9525">
            <a:noFill/>
            <a:miter lim="800000"/>
            <a:headEnd/>
            <a:tailEnd/>
          </a:ln>
          <a:effectLst/>
        </p:spPr>
        <p:txBody>
          <a:bodyPr wrap="none">
            <a:spAutoFit/>
          </a:bodyPr>
          <a:lstStyle/>
          <a:p>
            <a:r>
              <a:rPr lang="en-US" sz="1800"/>
              <a:t>publishes</a:t>
            </a:r>
          </a:p>
        </p:txBody>
      </p:sp>
      <p:sp>
        <p:nvSpPr>
          <p:cNvPr id="41" name="Text Box 22"/>
          <p:cNvSpPr txBox="1">
            <a:spLocks noChangeArrowheads="1"/>
          </p:cNvSpPr>
          <p:nvPr/>
        </p:nvSpPr>
        <p:spPr bwMode="auto">
          <a:xfrm>
            <a:off x="2819400" y="4191000"/>
            <a:ext cx="1047750" cy="366713"/>
          </a:xfrm>
          <a:prstGeom prst="rect">
            <a:avLst/>
          </a:prstGeom>
          <a:noFill/>
          <a:ln w="9525">
            <a:noFill/>
            <a:miter lim="800000"/>
            <a:headEnd/>
            <a:tailEnd/>
          </a:ln>
          <a:effectLst/>
        </p:spPr>
        <p:txBody>
          <a:bodyPr wrap="none">
            <a:spAutoFit/>
          </a:bodyPr>
          <a:lstStyle/>
          <a:p>
            <a:r>
              <a:rPr lang="en-US" sz="1800"/>
              <a:t>publishes</a:t>
            </a:r>
          </a:p>
        </p:txBody>
      </p:sp>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4" name="Rectangle 3"/>
          <p:cNvSpPr>
            <a:spLocks noChangeArrowheads="1"/>
          </p:cNvSpPr>
          <p:nvPr/>
        </p:nvSpPr>
        <p:spPr bwMode="auto">
          <a:xfrm>
            <a:off x="1143000" y="3429000"/>
            <a:ext cx="1676400" cy="609600"/>
          </a:xfrm>
          <a:prstGeom prst="rect">
            <a:avLst/>
          </a:prstGeom>
          <a:noFill/>
          <a:ln w="9525">
            <a:solidFill>
              <a:schemeClr val="tx1"/>
            </a:solidFill>
            <a:miter lim="800000"/>
            <a:headEnd/>
            <a:tailEnd/>
          </a:ln>
          <a:effectLst/>
        </p:spPr>
        <p:txBody>
          <a:bodyPr wrap="none" anchor="ctr"/>
          <a:lstStyle/>
          <a:p>
            <a:pPr algn="ctr"/>
            <a:r>
              <a:rPr lang="en-US"/>
              <a:t>Producer</a:t>
            </a:r>
          </a:p>
        </p:txBody>
      </p:sp>
      <p:sp>
        <p:nvSpPr>
          <p:cNvPr id="5" name="Line 6"/>
          <p:cNvSpPr>
            <a:spLocks noChangeShapeType="1"/>
          </p:cNvSpPr>
          <p:nvPr/>
        </p:nvSpPr>
        <p:spPr bwMode="auto">
          <a:xfrm flipV="1">
            <a:off x="2819400" y="3733800"/>
            <a:ext cx="990600" cy="0"/>
          </a:xfrm>
          <a:prstGeom prst="line">
            <a:avLst/>
          </a:prstGeom>
          <a:noFill/>
          <a:ln w="9525">
            <a:solidFill>
              <a:schemeClr val="tx1"/>
            </a:solidFill>
            <a:round/>
            <a:headEnd/>
            <a:tailEnd type="triangle" w="med" len="med"/>
          </a:ln>
          <a:effectLst/>
        </p:spPr>
        <p:txBody>
          <a:bodyPr/>
          <a:lstStyle/>
          <a:p>
            <a:endParaRPr lang="fr-FR"/>
          </a:p>
        </p:txBody>
      </p:sp>
      <p:sp>
        <p:nvSpPr>
          <p:cNvPr id="6" name="Rectangle 8"/>
          <p:cNvSpPr>
            <a:spLocks noChangeArrowheads="1"/>
          </p:cNvSpPr>
          <p:nvPr/>
        </p:nvSpPr>
        <p:spPr bwMode="auto">
          <a:xfrm>
            <a:off x="6019800" y="3429000"/>
            <a:ext cx="1676400" cy="609600"/>
          </a:xfrm>
          <a:prstGeom prst="rect">
            <a:avLst/>
          </a:prstGeom>
          <a:noFill/>
          <a:ln w="9525">
            <a:solidFill>
              <a:schemeClr val="tx1"/>
            </a:solidFill>
            <a:miter lim="800000"/>
            <a:headEnd/>
            <a:tailEnd/>
          </a:ln>
          <a:effectLst/>
        </p:spPr>
        <p:txBody>
          <a:bodyPr wrap="none" anchor="ctr"/>
          <a:lstStyle/>
          <a:p>
            <a:pPr algn="ctr"/>
            <a:r>
              <a:rPr lang="en-US"/>
              <a:t>Consumer</a:t>
            </a:r>
          </a:p>
        </p:txBody>
      </p:sp>
      <p:sp>
        <p:nvSpPr>
          <p:cNvPr id="7" name="Line 9"/>
          <p:cNvSpPr>
            <a:spLocks noChangeShapeType="1"/>
          </p:cNvSpPr>
          <p:nvPr/>
        </p:nvSpPr>
        <p:spPr bwMode="auto">
          <a:xfrm flipV="1">
            <a:off x="5181600" y="3505200"/>
            <a:ext cx="838200" cy="0"/>
          </a:xfrm>
          <a:prstGeom prst="line">
            <a:avLst/>
          </a:prstGeom>
          <a:noFill/>
          <a:ln w="9525">
            <a:solidFill>
              <a:schemeClr val="tx1"/>
            </a:solidFill>
            <a:round/>
            <a:headEnd type="triangle" w="med" len="med"/>
            <a:tailEnd/>
          </a:ln>
          <a:effectLst/>
        </p:spPr>
        <p:txBody>
          <a:bodyPr/>
          <a:lstStyle/>
          <a:p>
            <a:endParaRPr lang="fr-FR"/>
          </a:p>
        </p:txBody>
      </p:sp>
      <p:sp>
        <p:nvSpPr>
          <p:cNvPr id="8" name="Text Box 10"/>
          <p:cNvSpPr txBox="1">
            <a:spLocks noChangeArrowheads="1"/>
          </p:cNvSpPr>
          <p:nvPr/>
        </p:nvSpPr>
        <p:spPr bwMode="auto">
          <a:xfrm>
            <a:off x="2955925" y="3238500"/>
            <a:ext cx="692150" cy="366713"/>
          </a:xfrm>
          <a:prstGeom prst="rect">
            <a:avLst/>
          </a:prstGeom>
          <a:noFill/>
          <a:ln w="9525">
            <a:noFill/>
            <a:miter lim="800000"/>
            <a:headEnd/>
            <a:tailEnd/>
          </a:ln>
          <a:effectLst/>
        </p:spPr>
        <p:txBody>
          <a:bodyPr wrap="none">
            <a:spAutoFit/>
          </a:bodyPr>
          <a:lstStyle/>
          <a:p>
            <a:r>
              <a:rPr lang="en-US" sz="1800"/>
              <a:t>sends</a:t>
            </a:r>
          </a:p>
        </p:txBody>
      </p:sp>
      <p:sp>
        <p:nvSpPr>
          <p:cNvPr id="9" name="Text Box 11"/>
          <p:cNvSpPr txBox="1">
            <a:spLocks noChangeArrowheads="1"/>
          </p:cNvSpPr>
          <p:nvPr/>
        </p:nvSpPr>
        <p:spPr bwMode="auto">
          <a:xfrm>
            <a:off x="4953000" y="3048000"/>
            <a:ext cx="1479550" cy="366713"/>
          </a:xfrm>
          <a:prstGeom prst="rect">
            <a:avLst/>
          </a:prstGeom>
          <a:noFill/>
          <a:ln w="9525">
            <a:noFill/>
            <a:miter lim="800000"/>
            <a:headEnd/>
            <a:tailEnd/>
          </a:ln>
          <a:effectLst/>
        </p:spPr>
        <p:txBody>
          <a:bodyPr wrap="none">
            <a:spAutoFit/>
          </a:bodyPr>
          <a:lstStyle/>
          <a:p>
            <a:r>
              <a:rPr lang="en-US" sz="1800"/>
              <a:t>acknowledges</a:t>
            </a:r>
          </a:p>
        </p:txBody>
      </p:sp>
      <p:sp>
        <p:nvSpPr>
          <p:cNvPr id="10" name="Text Box 12"/>
          <p:cNvSpPr txBox="1">
            <a:spLocks noChangeArrowheads="1"/>
          </p:cNvSpPr>
          <p:nvPr/>
        </p:nvSpPr>
        <p:spPr bwMode="auto">
          <a:xfrm>
            <a:off x="5257800" y="4129088"/>
            <a:ext cx="1085850" cy="366712"/>
          </a:xfrm>
          <a:prstGeom prst="rect">
            <a:avLst/>
          </a:prstGeom>
          <a:noFill/>
          <a:ln w="9525">
            <a:noFill/>
            <a:miter lim="800000"/>
            <a:headEnd/>
            <a:tailEnd/>
          </a:ln>
          <a:effectLst/>
        </p:spPr>
        <p:txBody>
          <a:bodyPr wrap="none">
            <a:spAutoFit/>
          </a:bodyPr>
          <a:lstStyle/>
          <a:p>
            <a:r>
              <a:rPr lang="en-US" sz="1800"/>
              <a:t>consumes</a:t>
            </a:r>
          </a:p>
        </p:txBody>
      </p:sp>
      <p:sp>
        <p:nvSpPr>
          <p:cNvPr id="11" name="Line 13"/>
          <p:cNvSpPr>
            <a:spLocks noChangeShapeType="1"/>
          </p:cNvSpPr>
          <p:nvPr/>
        </p:nvSpPr>
        <p:spPr bwMode="auto">
          <a:xfrm flipV="1">
            <a:off x="5181600" y="3886200"/>
            <a:ext cx="838200" cy="0"/>
          </a:xfrm>
          <a:prstGeom prst="line">
            <a:avLst/>
          </a:prstGeom>
          <a:noFill/>
          <a:ln w="9525">
            <a:solidFill>
              <a:schemeClr val="tx1"/>
            </a:solidFill>
            <a:round/>
            <a:headEnd type="triangle" w="med" len="med"/>
            <a:tailEnd/>
          </a:ln>
          <a:effectLst/>
        </p:spPr>
        <p:txBody>
          <a:bodyPr/>
          <a:lstStyle/>
          <a:p>
            <a:endParaRPr lang="fr-FR"/>
          </a:p>
        </p:txBody>
      </p:sp>
      <p:sp>
        <p:nvSpPr>
          <p:cNvPr id="12" name="AutoShape 14"/>
          <p:cNvSpPr>
            <a:spLocks noChangeArrowheads="1"/>
          </p:cNvSpPr>
          <p:nvPr/>
        </p:nvSpPr>
        <p:spPr bwMode="auto">
          <a:xfrm>
            <a:off x="3810000" y="3200400"/>
            <a:ext cx="1295400" cy="1066800"/>
          </a:xfrm>
          <a:prstGeom prst="can">
            <a:avLst>
              <a:gd name="adj" fmla="val 25000"/>
            </a:avLst>
          </a:prstGeom>
          <a:noFill/>
          <a:ln w="9525">
            <a:solidFill>
              <a:schemeClr val="tx1"/>
            </a:solidFill>
            <a:round/>
            <a:headEnd/>
            <a:tailEnd/>
          </a:ln>
          <a:effectLst/>
        </p:spPr>
        <p:txBody>
          <a:bodyPr wrap="none" anchor="ctr"/>
          <a:lstStyle/>
          <a:p>
            <a:pPr algn="ctr"/>
            <a:r>
              <a:rPr lang="en-US"/>
              <a:t>Queue</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Rectangle 2"/>
          <p:cNvSpPr>
            <a:spLocks noGrp="1" noChangeArrowheads="1"/>
          </p:cNvSpPr>
          <p:nvPr>
            <p:ph type="title"/>
          </p:nvPr>
        </p:nvSpPr>
        <p:spPr/>
        <p:txBody>
          <a:bodyPr/>
          <a:lstStyle/>
          <a:p>
            <a:r>
              <a:rPr lang="fr-FR"/>
              <a:t>Composant logiciel réutilisable</a:t>
            </a:r>
          </a:p>
        </p:txBody>
      </p:sp>
      <p:sp>
        <p:nvSpPr>
          <p:cNvPr id="1084419" name="Rectangle 3"/>
          <p:cNvSpPr>
            <a:spLocks noGrp="1" noChangeArrowheads="1"/>
          </p:cNvSpPr>
          <p:nvPr>
            <p:ph type="body" idx="1"/>
          </p:nvPr>
        </p:nvSpPr>
        <p:spPr/>
        <p:txBody>
          <a:bodyPr/>
          <a:lstStyle/>
          <a:p>
            <a:endParaRPr lang="fr-FR"/>
          </a:p>
        </p:txBody>
      </p:sp>
      <p:sp>
        <p:nvSpPr>
          <p:cNvPr id="1084421" name="Rectangle 5"/>
          <p:cNvSpPr>
            <a:spLocks noChangeArrowheads="1"/>
          </p:cNvSpPr>
          <p:nvPr/>
        </p:nvSpPr>
        <p:spPr bwMode="auto">
          <a:xfrm>
            <a:off x="2319338" y="381000"/>
            <a:ext cx="9144000" cy="0"/>
          </a:xfrm>
          <a:prstGeom prst="rect">
            <a:avLst/>
          </a:prstGeom>
          <a:noFill/>
          <a:ln w="9525">
            <a:noFill/>
            <a:miter lim="800000"/>
            <a:headEnd/>
            <a:tailEnd/>
          </a:ln>
          <a:effectLst/>
        </p:spPr>
        <p:txBody>
          <a:bodyPr>
            <a:spAutoFit/>
          </a:bodyPr>
          <a:lstStyle/>
          <a:p>
            <a:endParaRPr lang="fr-FR"/>
          </a:p>
        </p:txBody>
      </p:sp>
      <p:pic>
        <p:nvPicPr>
          <p:cNvPr id="1084420" name="Picture 4" descr="ch01-03"/>
          <p:cNvPicPr>
            <a:picLocks noChangeAspect="1" noChangeArrowheads="1"/>
          </p:cNvPicPr>
          <p:nvPr/>
        </p:nvPicPr>
        <p:blipFill>
          <a:blip r:embed="rId2" cstate="print"/>
          <a:srcRect/>
          <a:stretch>
            <a:fillRect/>
          </a:stretch>
        </p:blipFill>
        <p:spPr bwMode="auto">
          <a:xfrm>
            <a:off x="2319338" y="990600"/>
            <a:ext cx="4054475" cy="5486400"/>
          </a:xfrm>
          <a:prstGeom prst="rect">
            <a:avLst/>
          </a:prstGeom>
          <a:noFill/>
        </p:spPr>
      </p:pic>
    </p:spTree>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en-US" b="1" dirty="0" smtClean="0"/>
              <a:t>Point-to-point model</a:t>
            </a:r>
          </a:p>
          <a:p>
            <a:r>
              <a:rPr lang="en-US" dirty="0" smtClean="0"/>
              <a:t>In the </a:t>
            </a:r>
            <a:r>
              <a:rPr lang="en-US" b="1" dirty="0" smtClean="0"/>
              <a:t>point-to-point model</a:t>
            </a:r>
            <a:r>
              <a:rPr lang="en-US" dirty="0" smtClean="0"/>
              <a:t>, a </a:t>
            </a:r>
            <a:r>
              <a:rPr lang="en-US" i="1" dirty="0" smtClean="0"/>
              <a:t>sender</a:t>
            </a:r>
            <a:r>
              <a:rPr lang="en-US" dirty="0" smtClean="0"/>
              <a:t> posts messages to a particular queue and a </a:t>
            </a:r>
            <a:r>
              <a:rPr lang="en-US" i="1" dirty="0" smtClean="0"/>
              <a:t>receiver</a:t>
            </a:r>
            <a:r>
              <a:rPr lang="en-US" dirty="0" smtClean="0"/>
              <a:t> reads messages from the queue. Here, the sender knows the destination of the message and posts the message directly to the receiver's queue.</a:t>
            </a:r>
          </a:p>
        </p:txBody>
      </p:sp>
    </p:spTree>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en-US" dirty="0" smtClean="0"/>
              <a:t>This model is characterized by the following:</a:t>
            </a:r>
          </a:p>
          <a:p>
            <a:pPr lvl="1"/>
            <a:r>
              <a:rPr lang="en-US" dirty="0" smtClean="0"/>
              <a:t>Only one consumer gets the message.</a:t>
            </a:r>
          </a:p>
          <a:p>
            <a:pPr lvl="1"/>
            <a:r>
              <a:rPr lang="en-US" dirty="0" smtClean="0"/>
              <a:t>The producer does not have to be running at the time the consumer consumes the message, nor does the consumer need to be running at the time the message is sent.</a:t>
            </a:r>
          </a:p>
          <a:p>
            <a:pPr lvl="1"/>
            <a:r>
              <a:rPr lang="en-US" dirty="0" smtClean="0"/>
              <a:t>Every message successfully processed is acknowledged by the consumer.</a:t>
            </a:r>
          </a:p>
          <a:p>
            <a:endParaRPr lang="fr-FR" dirty="0" smtClean="0"/>
          </a:p>
          <a:p>
            <a:endParaRPr lang="fr-FR" dirty="0"/>
          </a:p>
        </p:txBody>
      </p:sp>
    </p:spTree>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en-US" b="1" dirty="0" smtClean="0"/>
              <a:t>Publish/subscribe model</a:t>
            </a:r>
          </a:p>
          <a:p>
            <a:r>
              <a:rPr lang="en-US" dirty="0" smtClean="0"/>
              <a:t>The </a:t>
            </a:r>
            <a:r>
              <a:rPr lang="en-US" b="1" dirty="0" smtClean="0"/>
              <a:t>publish/subscribe model</a:t>
            </a:r>
            <a:r>
              <a:rPr lang="en-US" dirty="0" smtClean="0"/>
              <a:t> supports publishing messages to a particular message topic. </a:t>
            </a:r>
            <a:r>
              <a:rPr lang="en-US" i="1" dirty="0" smtClean="0"/>
              <a:t>Subscribers</a:t>
            </a:r>
            <a:r>
              <a:rPr lang="en-US" dirty="0" smtClean="0"/>
              <a:t> may register interest in receiving messages on a particular message topic. In this model, neither the </a:t>
            </a:r>
            <a:r>
              <a:rPr lang="en-US" i="1" dirty="0" smtClean="0"/>
              <a:t>publisher</a:t>
            </a:r>
            <a:r>
              <a:rPr lang="en-US" dirty="0" smtClean="0"/>
              <a:t> nor the subscriber knows about each other. A good analogy for this is an anonymous bulletin board.</a:t>
            </a:r>
          </a:p>
        </p:txBody>
      </p:sp>
    </p:spTree>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
            </a:r>
            <a:br>
              <a:rPr lang="en-US" dirty="0" smtClean="0"/>
            </a:br>
            <a:r>
              <a:rPr lang="en-US" dirty="0" smtClean="0"/>
              <a:t>Characteristics of this model:</a:t>
            </a:r>
            <a:br>
              <a:rPr lang="en-US" dirty="0" smtClean="0"/>
            </a:br>
            <a:endParaRPr lang="fr-FR" dirty="0"/>
          </a:p>
        </p:txBody>
      </p:sp>
      <p:sp>
        <p:nvSpPr>
          <p:cNvPr id="3" name="Espace réservé du contenu 2"/>
          <p:cNvSpPr>
            <a:spLocks noGrp="1"/>
          </p:cNvSpPr>
          <p:nvPr>
            <p:ph idx="1"/>
          </p:nvPr>
        </p:nvSpPr>
        <p:spPr>
          <a:xfrm>
            <a:off x="685800" y="1447800"/>
            <a:ext cx="8001000" cy="4932000"/>
          </a:xfrm>
        </p:spPr>
        <p:style>
          <a:lnRef idx="2">
            <a:schemeClr val="dk1"/>
          </a:lnRef>
          <a:fillRef idx="1">
            <a:schemeClr val="lt1"/>
          </a:fillRef>
          <a:effectRef idx="0">
            <a:schemeClr val="dk1"/>
          </a:effectRef>
          <a:fontRef idx="minor">
            <a:schemeClr val="dk1"/>
          </a:fontRef>
        </p:style>
        <p:txBody>
          <a:bodyPr/>
          <a:lstStyle/>
          <a:p>
            <a:r>
              <a:rPr lang="en-US" sz="2400" dirty="0" smtClean="0"/>
              <a:t>Multiple consumers (or none) will receive the message.</a:t>
            </a:r>
          </a:p>
          <a:p>
            <a:r>
              <a:rPr lang="en-US" sz="2400" dirty="0" smtClean="0"/>
              <a:t>There is a timing dependency between publishers and subscribers. The publisher has to create a message topic for clients to subscribe. The subscriber has to remain continuously active to receive messages, unless it has established a durable subscription. In that case, messages published while the subscriber is not connected will be redistributed whenever it reconnects.</a:t>
            </a:r>
          </a:p>
          <a:p>
            <a:endParaRPr lang="fr-FR" sz="2400" dirty="0" smtClean="0"/>
          </a:p>
          <a:p>
            <a:endParaRPr lang="fr-FR" sz="2400" dirty="0"/>
          </a:p>
        </p:txBody>
      </p:sp>
    </p:spTree>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5650" name="Rectangle 2"/>
          <p:cNvSpPr>
            <a:spLocks noGrp="1" noChangeArrowheads="1"/>
          </p:cNvSpPr>
          <p:nvPr>
            <p:ph type="title"/>
          </p:nvPr>
        </p:nvSpPr>
        <p:spPr/>
        <p:txBody>
          <a:bodyPr/>
          <a:lstStyle/>
          <a:p>
            <a:r>
              <a:rPr lang="fr-FR"/>
              <a:t>JMS : les étapes</a:t>
            </a:r>
          </a:p>
        </p:txBody>
      </p:sp>
      <p:sp>
        <p:nvSpPr>
          <p:cNvPr id="1435651" name="Rectangle 3"/>
          <p:cNvSpPr>
            <a:spLocks noGrp="1" noChangeArrowheads="1"/>
          </p:cNvSpPr>
          <p:nvPr>
            <p:ph type="body" idx="1"/>
          </p:nvPr>
        </p:nvSpPr>
        <p:spPr/>
        <p:txBody>
          <a:bodyPr/>
          <a:lstStyle/>
          <a:p>
            <a:pPr marL="533400" indent="-533400">
              <a:lnSpc>
                <a:spcPct val="90000"/>
              </a:lnSpc>
              <a:buFont typeface="Wingdings" pitchFamily="2" charset="2"/>
              <a:buAutoNum type="arabicPeriod"/>
            </a:pPr>
            <a:r>
              <a:rPr lang="fr-FR" sz="2000" i="1" dirty="0"/>
              <a:t>Localiser le driver JMS</a:t>
            </a:r>
            <a:endParaRPr lang="fr-FR" sz="2000" dirty="0"/>
          </a:p>
          <a:p>
            <a:pPr marL="914400" lvl="1" indent="-457200">
              <a:lnSpc>
                <a:spcPct val="90000"/>
              </a:lnSpc>
            </a:pPr>
            <a:r>
              <a:rPr lang="fr-FR" sz="1800" dirty="0" err="1"/>
              <a:t>lookup</a:t>
            </a:r>
            <a:r>
              <a:rPr lang="fr-FR" sz="1800" dirty="0"/>
              <a:t> JNDI. Le driver est une </a:t>
            </a:r>
            <a:r>
              <a:rPr lang="fr-FR" sz="1800" i="1" dirty="0" err="1"/>
              <a:t>connection</a:t>
            </a:r>
            <a:r>
              <a:rPr lang="fr-FR" sz="1800" i="1" dirty="0"/>
              <a:t> </a:t>
            </a:r>
            <a:r>
              <a:rPr lang="fr-FR" sz="1800" i="1" dirty="0" err="1"/>
              <a:t>factory</a:t>
            </a:r>
            <a:endParaRPr lang="fr-FR" sz="1800" i="1" dirty="0"/>
          </a:p>
          <a:p>
            <a:pPr marL="533400" indent="-533400">
              <a:lnSpc>
                <a:spcPct val="90000"/>
              </a:lnSpc>
              <a:buFont typeface="Wingdings" pitchFamily="2" charset="2"/>
              <a:buAutoNum type="arabicPeriod"/>
            </a:pPr>
            <a:r>
              <a:rPr lang="fr-FR" sz="2000" i="1" dirty="0"/>
              <a:t>Créer une </a:t>
            </a:r>
            <a:r>
              <a:rPr lang="fr-FR" sz="2000" i="1" dirty="0" err="1"/>
              <a:t>connection</a:t>
            </a:r>
            <a:r>
              <a:rPr lang="fr-FR" sz="2000" i="1" dirty="0"/>
              <a:t> JMS</a:t>
            </a:r>
            <a:endParaRPr lang="fr-FR" sz="2000" dirty="0"/>
          </a:p>
          <a:p>
            <a:pPr marL="914400" lvl="1" indent="-457200">
              <a:lnSpc>
                <a:spcPct val="90000"/>
              </a:lnSpc>
            </a:pPr>
            <a:r>
              <a:rPr lang="fr-FR" sz="1800" dirty="0"/>
              <a:t>obtenir une </a:t>
            </a:r>
            <a:r>
              <a:rPr lang="fr-FR" sz="1800" i="1" dirty="0" err="1"/>
              <a:t>connection</a:t>
            </a:r>
            <a:r>
              <a:rPr lang="fr-FR" sz="1800" dirty="0"/>
              <a:t> à partir de la </a:t>
            </a:r>
            <a:r>
              <a:rPr lang="fr-FR" sz="1800" i="1" dirty="0" err="1"/>
              <a:t>connection</a:t>
            </a:r>
            <a:r>
              <a:rPr lang="fr-FR" sz="1800" i="1" dirty="0"/>
              <a:t> </a:t>
            </a:r>
            <a:r>
              <a:rPr lang="fr-FR" sz="1800" i="1" dirty="0" err="1"/>
              <a:t>factory</a:t>
            </a:r>
            <a:endParaRPr lang="fr-FR" sz="1800" i="1" dirty="0"/>
          </a:p>
          <a:p>
            <a:pPr marL="533400" indent="-533400">
              <a:lnSpc>
                <a:spcPct val="90000"/>
              </a:lnSpc>
              <a:buFont typeface="Wingdings" pitchFamily="2" charset="2"/>
              <a:buAutoNum type="arabicPeriod"/>
            </a:pPr>
            <a:r>
              <a:rPr lang="fr-FR" sz="2000" i="1" dirty="0"/>
              <a:t>Créer une session JMS</a:t>
            </a:r>
          </a:p>
          <a:p>
            <a:pPr marL="914400" lvl="1" indent="-457200">
              <a:lnSpc>
                <a:spcPct val="90000"/>
              </a:lnSpc>
            </a:pPr>
            <a:r>
              <a:rPr lang="fr-FR" sz="1800" dirty="0"/>
              <a:t>Il s'agit d'un objet qui va servir à recevoir et envoyer des messages. On l'obtient à partir de la </a:t>
            </a:r>
            <a:r>
              <a:rPr lang="fr-FR" sz="1800" i="1" dirty="0" err="1"/>
              <a:t>connection</a:t>
            </a:r>
            <a:r>
              <a:rPr lang="fr-FR" sz="1800" dirty="0"/>
              <a:t>.</a:t>
            </a:r>
          </a:p>
          <a:p>
            <a:pPr marL="533400" indent="-533400">
              <a:lnSpc>
                <a:spcPct val="90000"/>
              </a:lnSpc>
              <a:buFont typeface="Wingdings" pitchFamily="2" charset="2"/>
              <a:buAutoNum type="arabicPeriod"/>
            </a:pPr>
            <a:r>
              <a:rPr lang="fr-FR" sz="2000" i="1" dirty="0"/>
              <a:t>Localiser la destination JMS</a:t>
            </a:r>
          </a:p>
          <a:p>
            <a:pPr marL="914400" lvl="1" indent="-457200">
              <a:lnSpc>
                <a:spcPct val="90000"/>
              </a:lnSpc>
            </a:pPr>
            <a:r>
              <a:rPr lang="fr-FR" sz="1800" dirty="0"/>
              <a:t>Il s'agit du canal, de la chaîne télé ! Normalement, c'est réglé par le </a:t>
            </a:r>
            <a:r>
              <a:rPr lang="fr-FR" sz="1800" dirty="0" err="1"/>
              <a:t>déployeur</a:t>
            </a:r>
            <a:r>
              <a:rPr lang="fr-FR" sz="1800" dirty="0"/>
              <a:t>. On obtient la </a:t>
            </a:r>
            <a:r>
              <a:rPr lang="fr-FR" sz="1800" i="1" dirty="0"/>
              <a:t>destination</a:t>
            </a:r>
            <a:r>
              <a:rPr lang="fr-FR" sz="1800" dirty="0"/>
              <a:t> via JNDI.</a:t>
            </a:r>
          </a:p>
          <a:p>
            <a:pPr marL="533400" indent="-533400">
              <a:lnSpc>
                <a:spcPct val="90000"/>
              </a:lnSpc>
              <a:buFont typeface="Wingdings" pitchFamily="2" charset="2"/>
              <a:buAutoNum type="arabicPeriod"/>
            </a:pPr>
            <a:r>
              <a:rPr lang="fr-FR" sz="2000" i="1" dirty="0"/>
              <a:t>Créer un producteur ou un consommateur JMS</a:t>
            </a:r>
          </a:p>
          <a:p>
            <a:pPr marL="914400" lvl="1" indent="-457200">
              <a:lnSpc>
                <a:spcPct val="90000"/>
              </a:lnSpc>
            </a:pPr>
            <a:r>
              <a:rPr lang="fr-FR" sz="1800" dirty="0"/>
              <a:t>Utilisés pour écrire ou lire un message. On les obtient à partir de la </a:t>
            </a:r>
            <a:r>
              <a:rPr lang="fr-FR" sz="1800" i="1" dirty="0"/>
              <a:t>destination</a:t>
            </a:r>
            <a:r>
              <a:rPr lang="fr-FR" sz="1800" dirty="0"/>
              <a:t> ou de la </a:t>
            </a:r>
            <a:r>
              <a:rPr lang="fr-FR" sz="1800" i="1" dirty="0"/>
              <a:t>session</a:t>
            </a:r>
            <a:r>
              <a:rPr lang="fr-FR" sz="1800" dirty="0"/>
              <a:t>.</a:t>
            </a:r>
          </a:p>
          <a:p>
            <a:pPr marL="533400" indent="-533400">
              <a:lnSpc>
                <a:spcPct val="90000"/>
              </a:lnSpc>
              <a:buFont typeface="Wingdings" pitchFamily="2" charset="2"/>
              <a:buAutoNum type="arabicPeriod"/>
            </a:pPr>
            <a:r>
              <a:rPr lang="fr-FR" sz="2000" dirty="0"/>
              <a:t>Envoyer ou recevoir un message</a:t>
            </a:r>
          </a:p>
          <a:p>
            <a:pPr marL="914400" lvl="1" indent="-457200">
              <a:lnSpc>
                <a:spcPct val="90000"/>
              </a:lnSpc>
              <a:buFont typeface="Wingdings" pitchFamily="2" charset="2"/>
              <a:buAutoNum type="arabicPeriod"/>
            </a:pPr>
            <a:endParaRPr lang="fr-FR" sz="1800" dirty="0"/>
          </a:p>
          <a:p>
            <a:pPr marL="533400" indent="-533400">
              <a:lnSpc>
                <a:spcPct val="90000"/>
              </a:lnSpc>
              <a:buFont typeface="Wingdings" pitchFamily="2" charset="2"/>
              <a:buAutoNum type="arabicPeriod"/>
            </a:pPr>
            <a:endParaRPr lang="fr-FR" sz="2000" dirty="0"/>
          </a:p>
        </p:txBody>
      </p:sp>
    </p:spTree>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6674" name="Rectangle 2"/>
          <p:cNvSpPr>
            <a:spLocks noGrp="1" noChangeArrowheads="1"/>
          </p:cNvSpPr>
          <p:nvPr>
            <p:ph type="title"/>
          </p:nvPr>
        </p:nvSpPr>
        <p:spPr/>
        <p:txBody>
          <a:bodyPr/>
          <a:lstStyle/>
          <a:p>
            <a:r>
              <a:rPr lang="fr-FR"/>
              <a:t>JMS : les étapes</a:t>
            </a:r>
          </a:p>
        </p:txBody>
      </p:sp>
      <p:sp>
        <p:nvSpPr>
          <p:cNvPr id="1436675" name="Rectangle 3"/>
          <p:cNvSpPr>
            <a:spLocks noGrp="1" noChangeArrowheads="1"/>
          </p:cNvSpPr>
          <p:nvPr>
            <p:ph type="body" idx="1"/>
          </p:nvPr>
        </p:nvSpPr>
        <p:spPr/>
        <p:txBody>
          <a:bodyPr/>
          <a:lstStyle/>
          <a:p>
            <a:endParaRPr lang="fr-FR"/>
          </a:p>
        </p:txBody>
      </p:sp>
      <p:pic>
        <p:nvPicPr>
          <p:cNvPr id="1436676" name="Picture 4"/>
          <p:cNvPicPr>
            <a:picLocks noChangeAspect="1" noChangeArrowheads="1"/>
          </p:cNvPicPr>
          <p:nvPr/>
        </p:nvPicPr>
        <p:blipFill>
          <a:blip r:embed="rId2" cstate="print"/>
          <a:srcRect/>
          <a:stretch>
            <a:fillRect/>
          </a:stretch>
        </p:blipFill>
        <p:spPr bwMode="auto">
          <a:xfrm>
            <a:off x="1676400" y="1023938"/>
            <a:ext cx="6019800" cy="568166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7698" name="Rectangle 2"/>
          <p:cNvSpPr>
            <a:spLocks noGrp="1" noChangeArrowheads="1"/>
          </p:cNvSpPr>
          <p:nvPr>
            <p:ph type="title"/>
          </p:nvPr>
        </p:nvSpPr>
        <p:spPr/>
        <p:txBody>
          <a:bodyPr/>
          <a:lstStyle/>
          <a:p>
            <a:r>
              <a:rPr lang="fr-FR"/>
              <a:t>JMS : les interfaces</a:t>
            </a:r>
          </a:p>
        </p:txBody>
      </p:sp>
      <p:sp>
        <p:nvSpPr>
          <p:cNvPr id="1437699" name="Rectangle 3"/>
          <p:cNvSpPr>
            <a:spLocks noGrp="1" noChangeArrowheads="1"/>
          </p:cNvSpPr>
          <p:nvPr>
            <p:ph type="body" idx="1"/>
          </p:nvPr>
        </p:nvSpPr>
        <p:spPr/>
        <p:txBody>
          <a:bodyPr/>
          <a:lstStyle/>
          <a:p>
            <a:endParaRPr lang="fr-FR"/>
          </a:p>
        </p:txBody>
      </p:sp>
      <p:pic>
        <p:nvPicPr>
          <p:cNvPr id="1437700" name="Picture 4"/>
          <p:cNvPicPr>
            <a:picLocks noChangeAspect="1" noChangeArrowheads="1"/>
          </p:cNvPicPr>
          <p:nvPr/>
        </p:nvPicPr>
        <p:blipFill>
          <a:blip r:embed="rId2" cstate="print"/>
          <a:srcRect/>
          <a:stretch>
            <a:fillRect/>
          </a:stretch>
        </p:blipFill>
        <p:spPr bwMode="auto">
          <a:xfrm>
            <a:off x="663575" y="2624138"/>
            <a:ext cx="8175625" cy="263366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722" name="Rectangle 2"/>
          <p:cNvSpPr>
            <a:spLocks noGrp="1" noChangeArrowheads="1"/>
          </p:cNvSpPr>
          <p:nvPr>
            <p:ph type="title"/>
          </p:nvPr>
        </p:nvSpPr>
        <p:spPr/>
        <p:txBody>
          <a:bodyPr/>
          <a:lstStyle/>
          <a:p>
            <a:r>
              <a:rPr lang="fr-FR"/>
              <a:t>JMS : exemple de code (1)</a:t>
            </a:r>
          </a:p>
        </p:txBody>
      </p:sp>
      <p:sp>
        <p:nvSpPr>
          <p:cNvPr id="1438723" name="Rectangle 3"/>
          <p:cNvSpPr>
            <a:spLocks noGrp="1" noChangeArrowheads="1"/>
          </p:cNvSpPr>
          <p:nvPr>
            <p:ph type="body" idx="1"/>
          </p:nvPr>
        </p:nvSpPr>
        <p:spPr/>
        <p:txBody>
          <a:bodyPr/>
          <a:lstStyle/>
          <a:p>
            <a:pPr>
              <a:lnSpc>
                <a:spcPct val="90000"/>
              </a:lnSpc>
              <a:buFont typeface="Wingdings" pitchFamily="2" charset="2"/>
              <a:buNone/>
            </a:pPr>
            <a:r>
              <a:rPr lang="en-US" sz="1200" b="1">
                <a:latin typeface="Courier New" pitchFamily="49" charset="0"/>
                <a:cs typeface="Times New Roman" charset="0"/>
              </a:rPr>
              <a:t> </a:t>
            </a:r>
            <a:endParaRPr lang="fr-FR" sz="1200" b="1">
              <a:latin typeface="Courier New" pitchFamily="49" charset="0"/>
            </a:endParaRPr>
          </a:p>
        </p:txBody>
      </p:sp>
      <p:pic>
        <p:nvPicPr>
          <p:cNvPr id="1438724" name="Picture 4"/>
          <p:cNvPicPr>
            <a:picLocks noChangeAspect="1" noChangeArrowheads="1"/>
          </p:cNvPicPr>
          <p:nvPr/>
        </p:nvPicPr>
        <p:blipFill>
          <a:blip r:embed="rId2" cstate="print"/>
          <a:srcRect/>
          <a:stretch>
            <a:fillRect/>
          </a:stretch>
        </p:blipFill>
        <p:spPr bwMode="auto">
          <a:xfrm>
            <a:off x="1403350" y="1052513"/>
            <a:ext cx="6408738" cy="577373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746" name="Rectangle 2"/>
          <p:cNvSpPr>
            <a:spLocks noGrp="1" noChangeArrowheads="1"/>
          </p:cNvSpPr>
          <p:nvPr>
            <p:ph type="title"/>
          </p:nvPr>
        </p:nvSpPr>
        <p:spPr/>
        <p:txBody>
          <a:bodyPr/>
          <a:lstStyle/>
          <a:p>
            <a:r>
              <a:rPr lang="fr-FR"/>
              <a:t>JMS : exemple de code (2)</a:t>
            </a:r>
          </a:p>
        </p:txBody>
      </p:sp>
      <p:sp>
        <p:nvSpPr>
          <p:cNvPr id="1439747" name="Rectangle 3"/>
          <p:cNvSpPr>
            <a:spLocks noGrp="1" noChangeArrowheads="1"/>
          </p:cNvSpPr>
          <p:nvPr>
            <p:ph type="body" idx="1"/>
          </p:nvPr>
        </p:nvSpPr>
        <p:spPr/>
        <p:txBody>
          <a:bodyPr/>
          <a:lstStyle/>
          <a:p>
            <a:pPr>
              <a:buFont typeface="Wingdings" pitchFamily="2" charset="2"/>
              <a:buNone/>
            </a:pPr>
            <a:endParaRPr lang="en-US" sz="2400" b="1">
              <a:latin typeface="Courier New" pitchFamily="49" charset="0"/>
              <a:cs typeface="Times New Roman" charset="0"/>
            </a:endParaRPr>
          </a:p>
          <a:p>
            <a:pPr>
              <a:buFont typeface="Wingdings" pitchFamily="2" charset="2"/>
              <a:buNone/>
            </a:pPr>
            <a:r>
              <a:rPr lang="en-US" sz="2400" b="1">
                <a:latin typeface="Courier New" pitchFamily="49" charset="0"/>
                <a:cs typeface="Times New Roman" charset="0"/>
              </a:rPr>
              <a:t>  </a:t>
            </a:r>
          </a:p>
          <a:p>
            <a:pPr>
              <a:buFont typeface="Wingdings" pitchFamily="2" charset="2"/>
              <a:buNone/>
            </a:pPr>
            <a:endParaRPr lang="en-US" sz="2400" b="1">
              <a:latin typeface="Courier New" pitchFamily="49" charset="0"/>
              <a:cs typeface="Times New Roman" charset="0"/>
            </a:endParaRPr>
          </a:p>
          <a:p>
            <a:pPr>
              <a:buFont typeface="Wingdings" pitchFamily="2" charset="2"/>
              <a:buNone/>
            </a:pPr>
            <a:endParaRPr lang="en-US" sz="2400" b="1">
              <a:latin typeface="Courier New" pitchFamily="49" charset="0"/>
              <a:cs typeface="Times New Roman" charset="0"/>
            </a:endParaRPr>
          </a:p>
          <a:p>
            <a:pPr>
              <a:buFont typeface="Wingdings" pitchFamily="2" charset="2"/>
              <a:buNone/>
            </a:pPr>
            <a:endParaRPr lang="en-US" sz="2400" b="1">
              <a:latin typeface="Courier New" pitchFamily="49" charset="0"/>
              <a:cs typeface="Times New Roman" charset="0"/>
            </a:endParaRPr>
          </a:p>
          <a:p>
            <a:pPr>
              <a:buFont typeface="Wingdings" pitchFamily="2" charset="2"/>
              <a:buNone/>
            </a:pPr>
            <a:endParaRPr lang="en-US" sz="2400" b="1">
              <a:latin typeface="Courier New" pitchFamily="49" charset="0"/>
              <a:cs typeface="Times New Roman" charset="0"/>
            </a:endParaRPr>
          </a:p>
          <a:p>
            <a:pPr>
              <a:buFont typeface="Wingdings" pitchFamily="2" charset="2"/>
              <a:buNone/>
            </a:pPr>
            <a:r>
              <a:rPr lang="en-US" sz="2400" b="1">
                <a:latin typeface="Courier New" pitchFamily="49" charset="0"/>
                <a:cs typeface="Times New Roman" charset="0"/>
              </a:rPr>
              <a:t>Note : Dans 3) false = pas de transactions, AUTO_AKNOWLEDGE = inutile ici puisqu’on envoie des messages.</a:t>
            </a:r>
            <a:endParaRPr lang="fr-FR" sz="4400"/>
          </a:p>
        </p:txBody>
      </p:sp>
      <p:pic>
        <p:nvPicPr>
          <p:cNvPr id="1439749" name="Picture 5"/>
          <p:cNvPicPr>
            <a:picLocks noChangeAspect="1" noChangeArrowheads="1"/>
          </p:cNvPicPr>
          <p:nvPr/>
        </p:nvPicPr>
        <p:blipFill>
          <a:blip r:embed="rId2" cstate="print"/>
          <a:srcRect/>
          <a:stretch>
            <a:fillRect/>
          </a:stretch>
        </p:blipFill>
        <p:spPr bwMode="auto">
          <a:xfrm>
            <a:off x="790575" y="1196975"/>
            <a:ext cx="8353425" cy="366553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0770" name="Rectangle 2"/>
          <p:cNvSpPr>
            <a:spLocks noGrp="1" noChangeArrowheads="1"/>
          </p:cNvSpPr>
          <p:nvPr>
            <p:ph type="title"/>
          </p:nvPr>
        </p:nvSpPr>
        <p:spPr/>
        <p:txBody>
          <a:bodyPr/>
          <a:lstStyle/>
          <a:p>
            <a:r>
              <a:rPr lang="fr-FR"/>
              <a:t>Intégrer JMS et les EJB</a:t>
            </a:r>
          </a:p>
        </p:txBody>
      </p:sp>
      <p:sp>
        <p:nvSpPr>
          <p:cNvPr id="1440771" name="Rectangle 3"/>
          <p:cNvSpPr>
            <a:spLocks noGrp="1" noChangeArrowheads="1"/>
          </p:cNvSpPr>
          <p:nvPr>
            <p:ph type="body" idx="1"/>
          </p:nvPr>
        </p:nvSpPr>
        <p:spPr/>
        <p:txBody>
          <a:bodyPr/>
          <a:lstStyle/>
          <a:p>
            <a:r>
              <a:rPr lang="fr-FR" dirty="0"/>
              <a:t>Pourquoi créer un nouveau type d'EJB ?</a:t>
            </a:r>
          </a:p>
          <a:p>
            <a:r>
              <a:rPr lang="fr-FR" dirty="0"/>
              <a:t>Pourquoi ne pas avoir délégué le travail à un objet spécialisé ?</a:t>
            </a:r>
          </a:p>
          <a:p>
            <a:r>
              <a:rPr lang="fr-FR" dirty="0"/>
              <a:t>Pourquoi ne pas avoir augmenté les caractéristiques des session </a:t>
            </a:r>
            <a:r>
              <a:rPr lang="fr-FR" dirty="0" err="1"/>
              <a:t>beans</a:t>
            </a:r>
            <a:r>
              <a:rPr lang="fr-FR" dirty="0"/>
              <a:t> ?</a:t>
            </a:r>
          </a:p>
          <a:p>
            <a:r>
              <a:rPr lang="fr-FR" dirty="0"/>
              <a:t>Parce que ainsi on peut bénéficier de tous les avantages déjà rencontrés : cycle de vie, </a:t>
            </a:r>
            <a:r>
              <a:rPr lang="fr-FR" i="1" dirty="0" err="1"/>
              <a:t>pooling</a:t>
            </a:r>
            <a:r>
              <a:rPr lang="fr-FR" dirty="0"/>
              <a:t>, descripteurs spécialisés, code simple…</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42" name="Rectangle 2"/>
          <p:cNvSpPr>
            <a:spLocks noGrp="1" noChangeArrowheads="1"/>
          </p:cNvSpPr>
          <p:nvPr>
            <p:ph type="title"/>
          </p:nvPr>
        </p:nvSpPr>
        <p:spPr/>
        <p:txBody>
          <a:bodyPr/>
          <a:lstStyle/>
          <a:p>
            <a:r>
              <a:rPr lang="fr-FR"/>
              <a:t>Quel intérêt ?</a:t>
            </a:r>
          </a:p>
        </p:txBody>
      </p:sp>
      <p:sp>
        <p:nvSpPr>
          <p:cNvPr id="1085443" name="Rectangle 3"/>
          <p:cNvSpPr>
            <a:spLocks noGrp="1" noChangeArrowheads="1"/>
          </p:cNvSpPr>
          <p:nvPr>
            <p:ph type="body" idx="1"/>
          </p:nvPr>
        </p:nvSpPr>
        <p:spPr/>
        <p:txBody>
          <a:bodyPr/>
          <a:lstStyle/>
          <a:p>
            <a:r>
              <a:rPr lang="fr-FR"/>
              <a:t>Moins d'expertise requise pour répondre à certains points du cahier des charges,</a:t>
            </a:r>
          </a:p>
          <a:p>
            <a:r>
              <a:rPr lang="fr-FR"/>
              <a:t>Développement plus rapide.</a:t>
            </a:r>
          </a:p>
          <a:p>
            <a:r>
              <a:rPr lang="fr-FR"/>
              <a:t>Normalement, les vendeurs de composants assurent un service de qualité (BEA, IBM…)</a:t>
            </a:r>
          </a:p>
          <a:p>
            <a:r>
              <a:rPr lang="fr-FR"/>
              <a:t>Réduction des frais de maintenance.</a:t>
            </a:r>
          </a:p>
          <a:p>
            <a:r>
              <a:rPr lang="fr-FR"/>
              <a:t>Naissance d'un marché des composants.</a:t>
            </a:r>
          </a:p>
          <a:p>
            <a:pPr lvl="1"/>
            <a:r>
              <a:rPr lang="fr-FR"/>
              <a:t>Pas encore l'explosion attendue mais…</a:t>
            </a:r>
          </a:p>
        </p:txBody>
      </p:sp>
    </p:spTree>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Rectangle 2"/>
          <p:cNvSpPr>
            <a:spLocks noGrp="1" noChangeArrowheads="1"/>
          </p:cNvSpPr>
          <p:nvPr>
            <p:ph type="title"/>
          </p:nvPr>
        </p:nvSpPr>
        <p:spPr/>
        <p:txBody>
          <a:bodyPr/>
          <a:lstStyle/>
          <a:p>
            <a:r>
              <a:rPr lang="fr-FR"/>
              <a:t>Qu'est-ce qu'un Message-Driven Bean ?</a:t>
            </a:r>
          </a:p>
        </p:txBody>
      </p:sp>
      <p:pic>
        <p:nvPicPr>
          <p:cNvPr id="1441795" name="Picture 3" descr="ch08-04"/>
          <p:cNvPicPr>
            <a:picLocks noChangeAspect="1" noChangeArrowheads="1"/>
          </p:cNvPicPr>
          <p:nvPr/>
        </p:nvPicPr>
        <p:blipFill>
          <a:blip r:embed="rId2" cstate="print"/>
          <a:srcRect/>
          <a:stretch>
            <a:fillRect/>
          </a:stretch>
        </p:blipFill>
        <p:spPr bwMode="auto">
          <a:xfrm>
            <a:off x="1295400" y="1524000"/>
            <a:ext cx="6400800" cy="5272088"/>
          </a:xfrm>
          <a:prstGeom prst="rect">
            <a:avLst/>
          </a:prstGeom>
          <a:noFill/>
        </p:spPr>
      </p:pic>
      <p:sp>
        <p:nvSpPr>
          <p:cNvPr id="1441796" name="Rectangle 4"/>
          <p:cNvSpPr>
            <a:spLocks noGrp="1" noChangeArrowheads="1"/>
          </p:cNvSpPr>
          <p:nvPr>
            <p:ph type="body" idx="1"/>
          </p:nvPr>
        </p:nvSpPr>
        <p:spPr/>
        <p:txBody>
          <a:bodyPr/>
          <a:lstStyle/>
          <a:p>
            <a:r>
              <a:rPr lang="fr-FR"/>
              <a:t>Un EJB qui peut recevoir des messages</a:t>
            </a:r>
          </a:p>
          <a:p>
            <a:pPr lvl="1"/>
            <a:r>
              <a:rPr lang="fr-FR"/>
              <a:t>Il consomme des messages depuis les queues ou topics, envoyés par les clients JMS</a:t>
            </a:r>
          </a:p>
        </p:txBody>
      </p:sp>
      <p:sp>
        <p:nvSpPr>
          <p:cNvPr id="1441797" name="Rectangle 5"/>
          <p:cNvSpPr>
            <a:spLocks noChangeArrowheads="1"/>
          </p:cNvSpPr>
          <p:nvPr/>
        </p:nvSpPr>
        <p:spPr bwMode="auto">
          <a:xfrm>
            <a:off x="1600200" y="981075"/>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2818" name="Rectangle 2"/>
          <p:cNvSpPr>
            <a:spLocks noGrp="1" noChangeArrowheads="1"/>
          </p:cNvSpPr>
          <p:nvPr>
            <p:ph type="title"/>
          </p:nvPr>
        </p:nvSpPr>
        <p:spPr/>
        <p:txBody>
          <a:bodyPr/>
          <a:lstStyle/>
          <a:p>
            <a:r>
              <a:rPr lang="fr-FR"/>
              <a:t>Qu'est-ce qu'un Message-Driven Bean ?</a:t>
            </a:r>
          </a:p>
        </p:txBody>
      </p:sp>
      <p:sp>
        <p:nvSpPr>
          <p:cNvPr id="1442819" name="Rectangle 3"/>
          <p:cNvSpPr>
            <a:spLocks noGrp="1" noChangeArrowheads="1"/>
          </p:cNvSpPr>
          <p:nvPr>
            <p:ph type="body" idx="1"/>
          </p:nvPr>
        </p:nvSpPr>
        <p:spPr/>
        <p:txBody>
          <a:bodyPr/>
          <a:lstStyle/>
          <a:p>
            <a:pPr>
              <a:lnSpc>
                <a:spcPct val="90000"/>
              </a:lnSpc>
            </a:pPr>
            <a:r>
              <a:rPr lang="fr-FR" sz="2400"/>
              <a:t>Un client n'accède pas à un MDB via une interface, il utilise l'API JMS,</a:t>
            </a:r>
          </a:p>
          <a:p>
            <a:pPr>
              <a:lnSpc>
                <a:spcPct val="90000"/>
              </a:lnSpc>
            </a:pPr>
            <a:r>
              <a:rPr lang="fr-FR" sz="2400"/>
              <a:t>Un MDB n'a pas d'interface Home, Local Home, Remote ou Local,</a:t>
            </a:r>
          </a:p>
          <a:p>
            <a:pPr>
              <a:lnSpc>
                <a:spcPct val="90000"/>
              </a:lnSpc>
            </a:pPr>
            <a:r>
              <a:rPr lang="fr-FR" sz="2400"/>
              <a:t>Les MDB possèdent une seule méthode, faiblement typée : </a:t>
            </a:r>
            <a:r>
              <a:rPr lang="fr-FR" sz="2400" b="1">
                <a:latin typeface="Courier New" pitchFamily="49" charset="0"/>
              </a:rPr>
              <a:t>onMessage()</a:t>
            </a:r>
          </a:p>
          <a:p>
            <a:pPr lvl="1">
              <a:lnSpc>
                <a:spcPct val="90000"/>
              </a:lnSpc>
            </a:pPr>
            <a:r>
              <a:rPr lang="fr-FR" sz="2000" b="1"/>
              <a:t>Elle accepte un message JMS (BytesMessage, ObjectMessage, TextMessage, StreamMessage ou MapMessage)</a:t>
            </a:r>
          </a:p>
          <a:p>
            <a:pPr lvl="1">
              <a:lnSpc>
                <a:spcPct val="90000"/>
              </a:lnSpc>
            </a:pPr>
            <a:r>
              <a:rPr lang="fr-FR" sz="2000" b="1"/>
              <a:t>Pas de vérification de types à la compilation.</a:t>
            </a:r>
          </a:p>
          <a:p>
            <a:pPr lvl="1">
              <a:lnSpc>
                <a:spcPct val="90000"/>
              </a:lnSpc>
            </a:pPr>
            <a:r>
              <a:rPr lang="fr-FR" sz="2000" b="1"/>
              <a:t>Utiliser </a:t>
            </a:r>
            <a:r>
              <a:rPr lang="fr-FR" sz="2000" b="1">
                <a:latin typeface="Courier New" pitchFamily="49" charset="0"/>
              </a:rPr>
              <a:t>instanceof</a:t>
            </a:r>
            <a:r>
              <a:rPr lang="fr-FR" sz="2000" b="1"/>
              <a:t> au run-time pour connaître le type du message.</a:t>
            </a:r>
          </a:p>
          <a:p>
            <a:pPr>
              <a:lnSpc>
                <a:spcPct val="90000"/>
              </a:lnSpc>
            </a:pPr>
            <a:r>
              <a:rPr lang="fr-FR" sz="2400" b="1"/>
              <a:t>Les MDB n'ont pas de valeur de retour</a:t>
            </a:r>
          </a:p>
          <a:p>
            <a:pPr lvl="1">
              <a:lnSpc>
                <a:spcPct val="90000"/>
              </a:lnSpc>
            </a:pPr>
            <a:r>
              <a:rPr lang="fr-FR" sz="2000" b="1"/>
              <a:t>Ils sont découplés des </a:t>
            </a:r>
            <a:r>
              <a:rPr lang="fr-FR" sz="2000" b="1" i="1"/>
              <a:t>producteurs</a:t>
            </a:r>
            <a:r>
              <a:rPr lang="fr-FR" sz="2000" b="1"/>
              <a:t> de messages.</a:t>
            </a:r>
          </a:p>
          <a:p>
            <a:pPr>
              <a:lnSpc>
                <a:spcPct val="90000"/>
              </a:lnSpc>
            </a:pPr>
            <a:endParaRPr lang="fr-FR" sz="2400"/>
          </a:p>
        </p:txBody>
      </p:sp>
    </p:spTree>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42" name="Rectangle 2"/>
          <p:cNvSpPr>
            <a:spLocks noGrp="1" noChangeArrowheads="1"/>
          </p:cNvSpPr>
          <p:nvPr>
            <p:ph type="title"/>
          </p:nvPr>
        </p:nvSpPr>
        <p:spPr/>
        <p:txBody>
          <a:bodyPr/>
          <a:lstStyle/>
          <a:p>
            <a:r>
              <a:rPr lang="fr-FR"/>
              <a:t>Qu'est-ce qu'un Message-Driven Bean ?</a:t>
            </a:r>
          </a:p>
        </p:txBody>
      </p:sp>
      <p:sp>
        <p:nvSpPr>
          <p:cNvPr id="1443843" name="Rectangle 3"/>
          <p:cNvSpPr>
            <a:spLocks noGrp="1" noChangeArrowheads="1"/>
          </p:cNvSpPr>
          <p:nvPr>
            <p:ph type="body" idx="1"/>
          </p:nvPr>
        </p:nvSpPr>
        <p:spPr/>
        <p:txBody>
          <a:bodyPr/>
          <a:lstStyle/>
          <a:p>
            <a:pPr>
              <a:lnSpc>
                <a:spcPct val="90000"/>
              </a:lnSpc>
            </a:pPr>
            <a:r>
              <a:rPr lang="fr-FR" sz="2400"/>
              <a:t>Pour envoyer une réponse à l'expéditeur : plusieurs </a:t>
            </a:r>
            <a:r>
              <a:rPr lang="fr-FR" sz="2400" i="1"/>
              <a:t>design patterns</a:t>
            </a:r>
            <a:r>
              <a:rPr lang="fr-FR" sz="2400"/>
              <a:t>…</a:t>
            </a:r>
          </a:p>
          <a:p>
            <a:pPr>
              <a:lnSpc>
                <a:spcPct val="90000"/>
              </a:lnSpc>
            </a:pPr>
            <a:r>
              <a:rPr lang="fr-FR" sz="2400"/>
              <a:t>Les MDB ne renvoient pas d'exceptions au client (mais au container),</a:t>
            </a:r>
          </a:p>
          <a:p>
            <a:pPr>
              <a:lnSpc>
                <a:spcPct val="90000"/>
              </a:lnSpc>
            </a:pPr>
            <a:r>
              <a:rPr lang="fr-FR" sz="2400"/>
              <a:t>Les MDB sont stateless…</a:t>
            </a:r>
          </a:p>
          <a:p>
            <a:pPr>
              <a:lnSpc>
                <a:spcPct val="90000"/>
              </a:lnSpc>
            </a:pPr>
            <a:r>
              <a:rPr lang="fr-FR" sz="2400"/>
              <a:t>Les MDB peuvent être des abonnés durables ou non-durables (</a:t>
            </a:r>
            <a:r>
              <a:rPr lang="fr-FR" sz="2400" i="1"/>
              <a:t>durable or nondurable subscribers</a:t>
            </a:r>
            <a:r>
              <a:rPr lang="fr-FR" sz="2400"/>
              <a:t>) à un </a:t>
            </a:r>
            <a:r>
              <a:rPr lang="fr-FR" sz="2400" i="1"/>
              <a:t>topic</a:t>
            </a:r>
          </a:p>
          <a:p>
            <a:pPr lvl="1">
              <a:lnSpc>
                <a:spcPct val="90000"/>
              </a:lnSpc>
            </a:pPr>
            <a:r>
              <a:rPr lang="fr-FR" sz="2000" i="1"/>
              <a:t>Durable = reçoit tous les messages, même si l'abonné est inactif,</a:t>
            </a:r>
          </a:p>
          <a:p>
            <a:pPr lvl="1">
              <a:lnSpc>
                <a:spcPct val="90000"/>
              </a:lnSpc>
            </a:pPr>
            <a:r>
              <a:rPr lang="fr-FR" sz="2000" i="1"/>
              <a:t>Dans ce cas, le message est rendu persistant et sera délivré lorsque l'abonné sera de nouveau actif.</a:t>
            </a:r>
          </a:p>
          <a:p>
            <a:pPr lvl="1">
              <a:lnSpc>
                <a:spcPct val="90000"/>
              </a:lnSpc>
            </a:pPr>
            <a:r>
              <a:rPr lang="fr-FR" sz="2000" i="1"/>
              <a:t>Nondurable = messages perdus lorsque abonné inactif.</a:t>
            </a:r>
          </a:p>
        </p:txBody>
      </p:sp>
    </p:spTree>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4866" name="Rectangle 2"/>
          <p:cNvSpPr>
            <a:spLocks noGrp="1" noChangeArrowheads="1"/>
          </p:cNvSpPr>
          <p:nvPr>
            <p:ph type="title"/>
          </p:nvPr>
        </p:nvSpPr>
        <p:spPr/>
        <p:txBody>
          <a:bodyPr/>
          <a:lstStyle/>
          <a:p>
            <a:r>
              <a:rPr lang="fr-FR"/>
              <a:t>Qu'est-ce qu'un Message-Driven Bean ?</a:t>
            </a:r>
          </a:p>
        </p:txBody>
      </p:sp>
      <p:sp>
        <p:nvSpPr>
          <p:cNvPr id="1444867" name="Rectangle 3"/>
          <p:cNvSpPr>
            <a:spLocks noGrp="1" noChangeArrowheads="1"/>
          </p:cNvSpPr>
          <p:nvPr>
            <p:ph type="body" idx="1"/>
          </p:nvPr>
        </p:nvSpPr>
        <p:spPr/>
        <p:txBody>
          <a:bodyPr/>
          <a:lstStyle/>
          <a:p>
            <a:r>
              <a:rPr lang="fr-FR"/>
              <a:t>Le consommateur (celui qui peut les détruire)  des messages est en général le Container</a:t>
            </a:r>
          </a:p>
          <a:p>
            <a:pPr lvl="1"/>
            <a:r>
              <a:rPr lang="fr-FR"/>
              <a:t>C'est lui qui choisit d'être durable ou non-durable,</a:t>
            </a:r>
          </a:p>
          <a:p>
            <a:pPr lvl="1"/>
            <a:r>
              <a:rPr lang="fr-FR"/>
              <a:t>S'il est durable, les messages résistent au crash du serveur d'application.</a:t>
            </a:r>
          </a:p>
        </p:txBody>
      </p:sp>
    </p:spTree>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5890" name="Rectangle 2"/>
          <p:cNvSpPr>
            <a:spLocks noGrp="1" noChangeArrowheads="1"/>
          </p:cNvSpPr>
          <p:nvPr>
            <p:ph type="title"/>
          </p:nvPr>
        </p:nvSpPr>
        <p:spPr/>
        <p:txBody>
          <a:bodyPr/>
          <a:lstStyle/>
          <a:p>
            <a:r>
              <a:rPr lang="fr-FR"/>
              <a:t>Développer un Message-Driven Bean</a:t>
            </a:r>
          </a:p>
        </p:txBody>
      </p:sp>
      <p:sp>
        <p:nvSpPr>
          <p:cNvPr id="1445891" name="Rectangle 3"/>
          <p:cNvSpPr>
            <a:spLocks noGrp="1" noChangeArrowheads="1"/>
          </p:cNvSpPr>
          <p:nvPr>
            <p:ph type="body" idx="1"/>
          </p:nvPr>
        </p:nvSpPr>
        <p:spPr>
          <a:xfrm>
            <a:off x="685800" y="1143000"/>
            <a:ext cx="8001000" cy="4724400"/>
          </a:xfrm>
        </p:spPr>
        <p:txBody>
          <a:bodyPr/>
          <a:lstStyle/>
          <a:p>
            <a:pPr>
              <a:lnSpc>
                <a:spcPct val="90000"/>
              </a:lnSpc>
            </a:pPr>
            <a:r>
              <a:rPr lang="fr-FR" sz="2400"/>
              <a:t>Les MDBs doivent implémenter </a:t>
            </a:r>
          </a:p>
          <a:p>
            <a:pPr>
              <a:lnSpc>
                <a:spcPct val="90000"/>
              </a:lnSpc>
              <a:buFont typeface="Wingdings" pitchFamily="2" charset="2"/>
              <a:buNone/>
            </a:pPr>
            <a:r>
              <a:rPr lang="en-US" sz="1400" b="1">
                <a:latin typeface="Courier New" pitchFamily="49" charset="0"/>
                <a:cs typeface="Times New Roman" charset="0"/>
              </a:rPr>
              <a:t>public interface </a:t>
            </a:r>
            <a:r>
              <a:rPr lang="en-US" sz="1400" b="1">
                <a:solidFill>
                  <a:srgbClr val="CC0000"/>
                </a:solidFill>
                <a:latin typeface="Courier New" pitchFamily="49" charset="0"/>
                <a:cs typeface="Times New Roman" charset="0"/>
              </a:rPr>
              <a:t>javax.jms.MessageListener {</a:t>
            </a:r>
          </a:p>
          <a:p>
            <a:pPr>
              <a:lnSpc>
                <a:spcPct val="90000"/>
              </a:lnSpc>
              <a:buFont typeface="Wingdings" pitchFamily="2" charset="2"/>
              <a:buNone/>
            </a:pPr>
            <a:r>
              <a:rPr lang="en-US" sz="1400" b="1">
                <a:latin typeface="Courier New" pitchFamily="49" charset="0"/>
                <a:cs typeface="Times New Roman" charset="0"/>
              </a:rPr>
              <a:t>    public void onMessage(Message message);</a:t>
            </a:r>
          </a:p>
          <a:p>
            <a:pPr>
              <a:lnSpc>
                <a:spcPct val="90000"/>
              </a:lnSpc>
              <a:buFont typeface="Wingdings" pitchFamily="2" charset="2"/>
              <a:buNone/>
            </a:pPr>
            <a:r>
              <a:rPr lang="en-US" sz="1400" b="1">
                <a:latin typeface="Courier New" pitchFamily="49" charset="0"/>
                <a:cs typeface="Times New Roman" charset="0"/>
              </a:rPr>
              <a:t>}</a:t>
            </a:r>
          </a:p>
          <a:p>
            <a:pPr>
              <a:lnSpc>
                <a:spcPct val="90000"/>
              </a:lnSpc>
              <a:buFont typeface="Wingdings" pitchFamily="2" charset="2"/>
              <a:buNone/>
            </a:pPr>
            <a:r>
              <a:rPr lang="en-US" sz="1400" b="1">
                <a:latin typeface="Courier New" pitchFamily="49" charset="0"/>
                <a:cs typeface="Times New Roman" charset="0"/>
              </a:rPr>
              <a:t>public interface </a:t>
            </a:r>
            <a:r>
              <a:rPr lang="en-US" sz="1400" b="1">
                <a:solidFill>
                  <a:srgbClr val="CC0000"/>
                </a:solidFill>
                <a:latin typeface="Courier New" pitchFamily="49" charset="0"/>
                <a:cs typeface="Times New Roman" charset="0"/>
              </a:rPr>
              <a:t>javax.ejb.MessageDrivenBean</a:t>
            </a:r>
          </a:p>
          <a:p>
            <a:pPr>
              <a:lnSpc>
                <a:spcPct val="90000"/>
              </a:lnSpc>
              <a:buFont typeface="Wingdings" pitchFamily="2" charset="2"/>
              <a:buNone/>
            </a:pPr>
            <a:r>
              <a:rPr lang="en-US" sz="1400" b="1">
                <a:latin typeface="Courier New" pitchFamily="49" charset="0"/>
                <a:cs typeface="Times New Roman" charset="0"/>
              </a:rPr>
              <a:t> extends EnterpriseBean {</a:t>
            </a:r>
          </a:p>
          <a:p>
            <a:pPr>
              <a:lnSpc>
                <a:spcPct val="90000"/>
              </a:lnSpc>
              <a:buFont typeface="Wingdings" pitchFamily="2" charset="2"/>
              <a:buNone/>
            </a:pPr>
            <a:r>
              <a:rPr lang="en-US" sz="1400" b="1">
                <a:latin typeface="Courier New" pitchFamily="49" charset="0"/>
                <a:cs typeface="Times New Roman" charset="0"/>
              </a:rPr>
              <a:t> </a:t>
            </a:r>
          </a:p>
          <a:p>
            <a:pPr>
              <a:lnSpc>
                <a:spcPct val="90000"/>
              </a:lnSpc>
              <a:buFont typeface="Wingdings" pitchFamily="2" charset="2"/>
              <a:buNone/>
            </a:pPr>
            <a:r>
              <a:rPr lang="en-US" sz="1400" b="1">
                <a:latin typeface="Courier New" pitchFamily="49" charset="0"/>
                <a:cs typeface="Times New Roman" charset="0"/>
              </a:rPr>
              <a:t> public void ejbRemove()</a:t>
            </a:r>
          </a:p>
          <a:p>
            <a:pPr>
              <a:lnSpc>
                <a:spcPct val="90000"/>
              </a:lnSpc>
              <a:buFont typeface="Wingdings" pitchFamily="2" charset="2"/>
              <a:buNone/>
            </a:pPr>
            <a:r>
              <a:rPr lang="en-US" sz="1400" b="1">
                <a:latin typeface="Courier New" pitchFamily="49" charset="0"/>
                <a:cs typeface="Times New Roman" charset="0"/>
              </a:rPr>
              <a:t>  throws EJBException;</a:t>
            </a:r>
          </a:p>
          <a:p>
            <a:pPr>
              <a:lnSpc>
                <a:spcPct val="90000"/>
              </a:lnSpc>
              <a:buFont typeface="Wingdings" pitchFamily="2" charset="2"/>
              <a:buNone/>
            </a:pPr>
            <a:r>
              <a:rPr lang="en-US" sz="1400" b="1">
                <a:latin typeface="Courier New" pitchFamily="49" charset="0"/>
                <a:cs typeface="Times New Roman" charset="0"/>
              </a:rPr>
              <a:t> </a:t>
            </a:r>
          </a:p>
          <a:p>
            <a:pPr>
              <a:lnSpc>
                <a:spcPct val="90000"/>
              </a:lnSpc>
              <a:buFont typeface="Wingdings" pitchFamily="2" charset="2"/>
              <a:buNone/>
            </a:pPr>
            <a:r>
              <a:rPr lang="en-US" sz="1400" b="1">
                <a:latin typeface="Courier New" pitchFamily="49" charset="0"/>
                <a:cs typeface="Times New Roman" charset="0"/>
              </a:rPr>
              <a:t> public void setMessageDrivenContext(MessageDrivenContext ctx)</a:t>
            </a:r>
          </a:p>
          <a:p>
            <a:pPr>
              <a:lnSpc>
                <a:spcPct val="90000"/>
              </a:lnSpc>
              <a:buFont typeface="Wingdings" pitchFamily="2" charset="2"/>
              <a:buNone/>
            </a:pPr>
            <a:r>
              <a:rPr lang="en-US" sz="1400" b="1">
                <a:latin typeface="Courier New" pitchFamily="49" charset="0"/>
                <a:cs typeface="Times New Roman" charset="0"/>
              </a:rPr>
              <a:t>  throws EJBException;</a:t>
            </a:r>
          </a:p>
          <a:p>
            <a:pPr>
              <a:lnSpc>
                <a:spcPct val="90000"/>
              </a:lnSpc>
              <a:buFont typeface="Wingdings" pitchFamily="2" charset="2"/>
              <a:buNone/>
            </a:pPr>
            <a:r>
              <a:rPr lang="en-US" sz="1400" b="1">
                <a:latin typeface="Courier New" pitchFamily="49" charset="0"/>
                <a:cs typeface="Times New Roman" charset="0"/>
              </a:rPr>
              <a:t>}</a:t>
            </a:r>
          </a:p>
          <a:p>
            <a:pPr>
              <a:lnSpc>
                <a:spcPct val="90000"/>
              </a:lnSpc>
            </a:pPr>
            <a:r>
              <a:rPr lang="fr-FR" sz="2400"/>
              <a:t>La classe d'implémentation doit fournir une méthode </a:t>
            </a:r>
            <a:r>
              <a:rPr lang="fr-FR" sz="2400" b="1">
                <a:latin typeface="Courier New" pitchFamily="49" charset="0"/>
              </a:rPr>
              <a:t>ejbCreate()</a:t>
            </a:r>
            <a:r>
              <a:rPr lang="fr-FR" sz="2400"/>
              <a:t> qui renvoit </a:t>
            </a:r>
            <a:r>
              <a:rPr lang="fr-FR" sz="2400" b="1">
                <a:latin typeface="Courier New" pitchFamily="49" charset="0"/>
              </a:rPr>
              <a:t>void</a:t>
            </a:r>
            <a:r>
              <a:rPr lang="fr-FR" sz="2400"/>
              <a:t> et qui n'a pas d'arguments.</a:t>
            </a:r>
          </a:p>
          <a:p>
            <a:pPr>
              <a:lnSpc>
                <a:spcPct val="90000"/>
              </a:lnSpc>
              <a:buFont typeface="Wingdings" pitchFamily="2" charset="2"/>
              <a:buNone/>
            </a:pPr>
            <a:endParaRPr lang="fr-FR" sz="1200" b="1">
              <a:latin typeface="Courier New" pitchFamily="49" charset="0"/>
            </a:endParaRPr>
          </a:p>
        </p:txBody>
      </p:sp>
    </p:spTree>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6914" name="Rectangle 2"/>
          <p:cNvSpPr>
            <a:spLocks noGrp="1" noChangeArrowheads="1"/>
          </p:cNvSpPr>
          <p:nvPr>
            <p:ph type="title"/>
          </p:nvPr>
        </p:nvSpPr>
        <p:spPr/>
        <p:txBody>
          <a:bodyPr/>
          <a:lstStyle/>
          <a:p>
            <a:r>
              <a:rPr lang="fr-FR"/>
              <a:t>Développer un Message-Driven Bean</a:t>
            </a:r>
          </a:p>
        </p:txBody>
      </p:sp>
      <p:sp>
        <p:nvSpPr>
          <p:cNvPr id="1446915" name="Rectangle 3"/>
          <p:cNvSpPr>
            <a:spLocks noGrp="1" noChangeArrowheads="1"/>
          </p:cNvSpPr>
          <p:nvPr>
            <p:ph type="body" idx="1"/>
          </p:nvPr>
        </p:nvSpPr>
        <p:spPr/>
        <p:txBody>
          <a:bodyPr/>
          <a:lstStyle/>
          <a:p>
            <a:r>
              <a:rPr lang="fr-FR"/>
              <a:t>Méthodes qui doivent être implémentées</a:t>
            </a:r>
          </a:p>
          <a:p>
            <a:pPr lvl="1"/>
            <a:r>
              <a:rPr lang="fr-FR" b="1">
                <a:solidFill>
                  <a:srgbClr val="CC0000"/>
                </a:solidFill>
                <a:latin typeface="Courier New" pitchFamily="49" charset="0"/>
              </a:rPr>
              <a:t>onMessage(Message)</a:t>
            </a:r>
          </a:p>
          <a:p>
            <a:pPr lvl="2"/>
            <a:r>
              <a:rPr lang="fr-FR"/>
              <a:t>Invoquée à chaque consommation de message</a:t>
            </a:r>
          </a:p>
          <a:p>
            <a:pPr lvl="2"/>
            <a:r>
              <a:rPr lang="fr-FR"/>
              <a:t>Un message par instance de MBD, pooling assuré par le container</a:t>
            </a:r>
          </a:p>
          <a:p>
            <a:pPr lvl="1"/>
            <a:r>
              <a:rPr lang="fr-FR" b="1">
                <a:solidFill>
                  <a:srgbClr val="CC0000"/>
                </a:solidFill>
                <a:latin typeface="Courier New" pitchFamily="49" charset="0"/>
              </a:rPr>
              <a:t>setMessageDrivenContext(MessageDrivenContext)</a:t>
            </a:r>
          </a:p>
          <a:p>
            <a:pPr lvl="2"/>
            <a:r>
              <a:rPr lang="fr-FR"/>
              <a:t>Appelée avant ejbCreate, sert à récupèrer le contexte.</a:t>
            </a:r>
          </a:p>
          <a:p>
            <a:pPr lvl="2"/>
            <a:r>
              <a:rPr lang="fr-FR"/>
              <a:t>Ne contient que des méthodes liées aux transactions…</a:t>
            </a:r>
          </a:p>
        </p:txBody>
      </p:sp>
    </p:spTree>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7938" name="Rectangle 2"/>
          <p:cNvSpPr>
            <a:spLocks noGrp="1" noChangeArrowheads="1"/>
          </p:cNvSpPr>
          <p:nvPr>
            <p:ph type="title"/>
          </p:nvPr>
        </p:nvSpPr>
        <p:spPr/>
        <p:txBody>
          <a:bodyPr/>
          <a:lstStyle/>
          <a:p>
            <a:r>
              <a:rPr lang="fr-FR"/>
              <a:t>Développer un Message-Driven Bean</a:t>
            </a:r>
          </a:p>
        </p:txBody>
      </p:sp>
      <p:sp>
        <p:nvSpPr>
          <p:cNvPr id="1447939" name="Rectangle 3"/>
          <p:cNvSpPr>
            <a:spLocks noGrp="1" noChangeArrowheads="1"/>
          </p:cNvSpPr>
          <p:nvPr>
            <p:ph type="body" idx="1"/>
          </p:nvPr>
        </p:nvSpPr>
        <p:spPr/>
        <p:txBody>
          <a:bodyPr/>
          <a:lstStyle/>
          <a:p>
            <a:endParaRPr lang="fr-FR"/>
          </a:p>
        </p:txBody>
      </p:sp>
      <p:sp>
        <p:nvSpPr>
          <p:cNvPr id="1447940" name="Rectangle 4"/>
          <p:cNvSpPr>
            <a:spLocks noChangeArrowheads="1"/>
          </p:cNvSpPr>
          <p:nvPr/>
        </p:nvSpPr>
        <p:spPr bwMode="auto">
          <a:xfrm>
            <a:off x="1604963" y="790575"/>
            <a:ext cx="9144000" cy="0"/>
          </a:xfrm>
          <a:prstGeom prst="rect">
            <a:avLst/>
          </a:prstGeom>
          <a:noFill/>
          <a:ln w="9525">
            <a:noFill/>
            <a:miter lim="800000"/>
            <a:headEnd/>
            <a:tailEnd/>
          </a:ln>
          <a:effectLst/>
        </p:spPr>
        <p:txBody>
          <a:bodyPr>
            <a:spAutoFit/>
          </a:bodyPr>
          <a:lstStyle/>
          <a:p>
            <a:endParaRPr lang="fr-FR"/>
          </a:p>
        </p:txBody>
      </p:sp>
      <p:pic>
        <p:nvPicPr>
          <p:cNvPr id="1447941" name="Picture 5" descr="ch08-05"/>
          <p:cNvPicPr>
            <a:picLocks noChangeAspect="1" noChangeArrowheads="1"/>
          </p:cNvPicPr>
          <p:nvPr/>
        </p:nvPicPr>
        <p:blipFill>
          <a:blip r:embed="rId2" cstate="print"/>
          <a:srcRect/>
          <a:stretch>
            <a:fillRect/>
          </a:stretch>
        </p:blipFill>
        <p:spPr bwMode="auto">
          <a:xfrm>
            <a:off x="1524000" y="1143000"/>
            <a:ext cx="6400800" cy="5691188"/>
          </a:xfrm>
          <a:prstGeom prst="rect">
            <a:avLst/>
          </a:prstGeom>
          <a:noFill/>
        </p:spPr>
      </p:pic>
    </p:spTree>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8962" name="Rectangle 2"/>
          <p:cNvSpPr>
            <a:spLocks noGrp="1" noChangeArrowheads="1"/>
          </p:cNvSpPr>
          <p:nvPr>
            <p:ph type="title"/>
          </p:nvPr>
        </p:nvSpPr>
        <p:spPr/>
        <p:txBody>
          <a:bodyPr/>
          <a:lstStyle/>
          <a:p>
            <a:r>
              <a:rPr lang="fr-FR"/>
              <a:t>Un exemple simple</a:t>
            </a:r>
          </a:p>
        </p:txBody>
      </p:sp>
      <p:sp>
        <p:nvSpPr>
          <p:cNvPr id="1448963" name="Rectangle 3"/>
          <p:cNvSpPr>
            <a:spLocks noGrp="1" noChangeArrowheads="1"/>
          </p:cNvSpPr>
          <p:nvPr>
            <p:ph type="body" idx="1"/>
          </p:nvPr>
        </p:nvSpPr>
        <p:spPr/>
        <p:txBody>
          <a:bodyPr/>
          <a:lstStyle/>
          <a:p>
            <a:r>
              <a:rPr lang="fr-FR"/>
              <a:t>Un MDB qui fait du logging, c'est à dire affiche des messages de textes à l'écran chaque fois qu'il consomme un message.</a:t>
            </a:r>
          </a:p>
          <a:p>
            <a:pPr lvl="1"/>
            <a:r>
              <a:rPr lang="fr-FR"/>
              <a:t>Utile pour débugger….</a:t>
            </a:r>
          </a:p>
          <a:p>
            <a:r>
              <a:rPr lang="fr-FR"/>
              <a:t>Rappel : pas d'interfaces !</a:t>
            </a:r>
          </a:p>
        </p:txBody>
      </p:sp>
    </p:spTree>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986" name="Rectangle 2"/>
          <p:cNvSpPr>
            <a:spLocks noGrp="1" noChangeArrowheads="1"/>
          </p:cNvSpPr>
          <p:nvPr>
            <p:ph type="title"/>
          </p:nvPr>
        </p:nvSpPr>
        <p:spPr/>
        <p:txBody>
          <a:bodyPr/>
          <a:lstStyle/>
          <a:p>
            <a:r>
              <a:rPr lang="fr-FR"/>
              <a:t>La classe du bean</a:t>
            </a:r>
          </a:p>
        </p:txBody>
      </p:sp>
      <p:pic>
        <p:nvPicPr>
          <p:cNvPr id="1449987" name="Picture 3"/>
          <p:cNvPicPr>
            <a:picLocks noGrp="1" noChangeAspect="1" noChangeArrowheads="1"/>
          </p:cNvPicPr>
          <p:nvPr>
            <p:ph type="body" idx="1"/>
          </p:nvPr>
        </p:nvPicPr>
        <p:blipFill>
          <a:blip r:embed="rId2" cstate="print"/>
          <a:srcRect/>
          <a:stretch>
            <a:fillRect/>
          </a:stretch>
        </p:blipFill>
        <p:spPr>
          <a:xfrm>
            <a:off x="685800" y="1125538"/>
            <a:ext cx="8001000" cy="5472112"/>
          </a:xfrm>
        </p:spPr>
      </p:pic>
    </p:spTree>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1010" name="Rectangle 2"/>
          <p:cNvSpPr>
            <a:spLocks noGrp="1" noChangeArrowheads="1"/>
          </p:cNvSpPr>
          <p:nvPr>
            <p:ph type="title"/>
          </p:nvPr>
        </p:nvSpPr>
        <p:spPr/>
        <p:txBody>
          <a:bodyPr/>
          <a:lstStyle/>
          <a:p>
            <a:r>
              <a:rPr lang="fr-FR"/>
              <a:t>La classe du bean (suite)</a:t>
            </a:r>
          </a:p>
        </p:txBody>
      </p:sp>
      <p:sp>
        <p:nvSpPr>
          <p:cNvPr id="1451011" name="Rectangle 3"/>
          <p:cNvSpPr>
            <a:spLocks noGrp="1" noChangeArrowheads="1"/>
          </p:cNvSpPr>
          <p:nvPr>
            <p:ph type="body" idx="1"/>
          </p:nvPr>
        </p:nvSpPr>
        <p:spPr/>
        <p:txBody>
          <a:bodyPr/>
          <a:lstStyle/>
          <a:p>
            <a:pPr>
              <a:buFont typeface="Wingdings" pitchFamily="2" charset="2"/>
              <a:buNone/>
            </a:pPr>
            <a:endParaRPr lang="fr-FR" b="1">
              <a:latin typeface="Courier New" pitchFamily="49" charset="0"/>
            </a:endParaRPr>
          </a:p>
          <a:p>
            <a:pPr>
              <a:buFont typeface="Wingdings" pitchFamily="2" charset="2"/>
              <a:buNone/>
            </a:pPr>
            <a:endParaRPr lang="fr-FR" b="1">
              <a:latin typeface="Courier New" pitchFamily="49" charset="0"/>
            </a:endParaRPr>
          </a:p>
          <a:p>
            <a:pPr>
              <a:buFont typeface="Wingdings" pitchFamily="2" charset="2"/>
              <a:buNone/>
            </a:pPr>
            <a:endParaRPr lang="fr-FR" b="1">
              <a:latin typeface="Courier New" pitchFamily="49" charset="0"/>
            </a:endParaRPr>
          </a:p>
          <a:p>
            <a:pPr>
              <a:buFont typeface="Wingdings" pitchFamily="2" charset="2"/>
              <a:buNone/>
            </a:pPr>
            <a:endParaRPr lang="fr-FR" b="1">
              <a:latin typeface="Courier New" pitchFamily="49" charset="0"/>
            </a:endParaRPr>
          </a:p>
          <a:p>
            <a:endParaRPr lang="fr-FR" b="1">
              <a:latin typeface="Courier New" pitchFamily="49" charset="0"/>
            </a:endParaRPr>
          </a:p>
        </p:txBody>
      </p:sp>
      <p:pic>
        <p:nvPicPr>
          <p:cNvPr id="1451013" name="Picture 5"/>
          <p:cNvPicPr>
            <a:picLocks noChangeAspect="1" noChangeArrowheads="1"/>
          </p:cNvPicPr>
          <p:nvPr/>
        </p:nvPicPr>
        <p:blipFill>
          <a:blip r:embed="rId2" cstate="print"/>
          <a:srcRect/>
          <a:stretch>
            <a:fillRect/>
          </a:stretch>
        </p:blipFill>
        <p:spPr bwMode="auto">
          <a:xfrm>
            <a:off x="611188" y="1244600"/>
            <a:ext cx="8281987" cy="2184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6466" name="Rectangle 2"/>
          <p:cNvSpPr>
            <a:spLocks noGrp="1" noChangeArrowheads="1"/>
          </p:cNvSpPr>
          <p:nvPr>
            <p:ph type="title"/>
          </p:nvPr>
        </p:nvSpPr>
        <p:spPr/>
        <p:txBody>
          <a:bodyPr/>
          <a:lstStyle/>
          <a:p>
            <a:r>
              <a:rPr lang="fr-FR"/>
              <a:t>Architectures de composants</a:t>
            </a:r>
          </a:p>
        </p:txBody>
      </p:sp>
      <p:sp>
        <p:nvSpPr>
          <p:cNvPr id="1086467" name="Rectangle 3"/>
          <p:cNvSpPr>
            <a:spLocks noGrp="1" noChangeArrowheads="1"/>
          </p:cNvSpPr>
          <p:nvPr>
            <p:ph type="body" idx="1"/>
          </p:nvPr>
        </p:nvSpPr>
        <p:spPr/>
        <p:txBody>
          <a:bodyPr/>
          <a:lstStyle/>
          <a:p>
            <a:pPr>
              <a:lnSpc>
                <a:spcPct val="90000"/>
              </a:lnSpc>
            </a:pPr>
            <a:r>
              <a:rPr lang="fr-FR"/>
              <a:t>Plus de 50 serveurs d'applications ont vu le jour depuis une dizaine d'années,</a:t>
            </a:r>
          </a:p>
          <a:p>
            <a:pPr>
              <a:lnSpc>
                <a:spcPct val="90000"/>
              </a:lnSpc>
            </a:pPr>
            <a:r>
              <a:rPr lang="fr-FR"/>
              <a:t>Au début, composants propriétaires uniquement.</a:t>
            </a:r>
          </a:p>
          <a:p>
            <a:pPr lvl="1">
              <a:lnSpc>
                <a:spcPct val="90000"/>
              </a:lnSpc>
            </a:pPr>
            <a:r>
              <a:rPr lang="fr-FR"/>
              <a:t>Pas de cohabitation entre composants développés pour différents serveurs d'application</a:t>
            </a:r>
          </a:p>
          <a:p>
            <a:pPr lvl="1">
              <a:lnSpc>
                <a:spcPct val="90000"/>
              </a:lnSpc>
            </a:pPr>
            <a:r>
              <a:rPr lang="fr-FR"/>
              <a:t>Dépendant d'un fabriquant une fois le choix effectué.</a:t>
            </a:r>
          </a:p>
          <a:p>
            <a:pPr>
              <a:lnSpc>
                <a:spcPct val="90000"/>
              </a:lnSpc>
            </a:pPr>
            <a:r>
              <a:rPr lang="fr-FR"/>
              <a:t>Dur à avaler pour les développeurs java qui prônent la portabilité et l'ouverture !</a:t>
            </a:r>
          </a:p>
        </p:txBody>
      </p:sp>
    </p:spTree>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3058" name="Rectangle 2"/>
          <p:cNvSpPr>
            <a:spLocks noGrp="1" noChangeArrowheads="1"/>
          </p:cNvSpPr>
          <p:nvPr>
            <p:ph type="title"/>
          </p:nvPr>
        </p:nvSpPr>
        <p:spPr/>
        <p:txBody>
          <a:bodyPr/>
          <a:lstStyle/>
          <a:p>
            <a:r>
              <a:rPr lang="fr-FR"/>
              <a:t>Question ?</a:t>
            </a:r>
          </a:p>
        </p:txBody>
      </p:sp>
      <p:sp>
        <p:nvSpPr>
          <p:cNvPr id="1453059" name="Rectangle 3"/>
          <p:cNvSpPr>
            <a:spLocks noGrp="1" noChangeArrowheads="1"/>
          </p:cNvSpPr>
          <p:nvPr>
            <p:ph type="body" idx="1"/>
          </p:nvPr>
        </p:nvSpPr>
        <p:spPr/>
        <p:txBody>
          <a:bodyPr/>
          <a:lstStyle/>
          <a:p>
            <a:r>
              <a:rPr lang="fr-FR"/>
              <a:t>Comment sait-on quelle queue ou quel topic de messages le bean consomme ?</a:t>
            </a:r>
          </a:p>
          <a:p>
            <a:pPr lvl="1"/>
            <a:r>
              <a:rPr lang="fr-FR"/>
              <a:t>Cela n'apparaît pas dans le descripteur !</a:t>
            </a:r>
          </a:p>
          <a:p>
            <a:r>
              <a:rPr lang="fr-FR"/>
              <a:t>C'est fait exprès pour rendre les MDB portables et réutilisables.</a:t>
            </a:r>
          </a:p>
          <a:p>
            <a:r>
              <a:rPr lang="fr-FR"/>
              <a:t>L'information se trouve dans l’@ActivationConfigProperty au début du code</a:t>
            </a:r>
          </a:p>
        </p:txBody>
      </p:sp>
    </p:spTree>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82" name="Rectangle 2"/>
          <p:cNvSpPr>
            <a:spLocks noGrp="1" noChangeArrowheads="1"/>
          </p:cNvSpPr>
          <p:nvPr>
            <p:ph type="title"/>
          </p:nvPr>
        </p:nvSpPr>
        <p:spPr/>
        <p:txBody>
          <a:bodyPr/>
          <a:lstStyle/>
          <a:p>
            <a:r>
              <a:rPr lang="fr-FR"/>
              <a:t>Exemple de descripteur spécifique, tiré d'un autre exemple (Borland)</a:t>
            </a:r>
          </a:p>
        </p:txBody>
      </p:sp>
      <p:sp>
        <p:nvSpPr>
          <p:cNvPr id="1454083" name="Rectangle 3"/>
          <p:cNvSpPr>
            <a:spLocks noGrp="1" noChangeArrowheads="1"/>
          </p:cNvSpPr>
          <p:nvPr>
            <p:ph type="body" idx="1"/>
          </p:nvPr>
        </p:nvSpPr>
        <p:spPr>
          <a:xfrm>
            <a:off x="685800" y="1143000"/>
            <a:ext cx="8001000" cy="4724400"/>
          </a:xfrm>
        </p:spPr>
        <p:txBody>
          <a:bodyPr/>
          <a:lstStyle/>
          <a:p>
            <a:pPr>
              <a:lnSpc>
                <a:spcPct val="90000"/>
              </a:lnSpc>
              <a:buFont typeface="Wingdings" pitchFamily="2" charset="2"/>
              <a:buNone/>
            </a:pPr>
            <a:r>
              <a:rPr lang="fr-FR" sz="1000" b="1" dirty="0"/>
              <a:t>&lt;?</a:t>
            </a:r>
            <a:r>
              <a:rPr lang="fr-FR" sz="1000" b="1" dirty="0" err="1"/>
              <a:t>xml</a:t>
            </a:r>
            <a:r>
              <a:rPr lang="fr-FR" sz="1000" b="1" dirty="0"/>
              <a:t> version="1.0" </a:t>
            </a:r>
            <a:r>
              <a:rPr lang="fr-FR" sz="1000" b="1" dirty="0" err="1"/>
              <a:t>encoding</a:t>
            </a:r>
            <a:r>
              <a:rPr lang="fr-FR" sz="1000" b="1" dirty="0"/>
              <a:t>="UTF-8"?&gt;</a:t>
            </a:r>
          </a:p>
          <a:p>
            <a:pPr>
              <a:lnSpc>
                <a:spcPct val="90000"/>
              </a:lnSpc>
              <a:buFont typeface="Wingdings" pitchFamily="2" charset="2"/>
              <a:buNone/>
            </a:pPr>
            <a:r>
              <a:rPr lang="fr-FR" sz="1000" b="1" dirty="0"/>
              <a:t>&lt;!DOCTYPE </a:t>
            </a:r>
            <a:r>
              <a:rPr lang="fr-FR" sz="1000" b="1" dirty="0" err="1"/>
              <a:t>ejb</a:t>
            </a:r>
            <a:r>
              <a:rPr lang="fr-FR" sz="1000" b="1" dirty="0"/>
              <a:t>-jar PUBLIC "-//Borland Software Corporation//DTD Enterprise JavaBeans 2.0//EN" "http://www.borland.com/devsupport/appserver/dtds/ejb-jar_2_0-borland.dtd"&gt;</a:t>
            </a:r>
          </a:p>
          <a:p>
            <a:pPr>
              <a:lnSpc>
                <a:spcPct val="90000"/>
              </a:lnSpc>
              <a:buFont typeface="Wingdings" pitchFamily="2" charset="2"/>
              <a:buNone/>
            </a:pPr>
            <a:r>
              <a:rPr lang="fr-FR" sz="1000" b="1" dirty="0"/>
              <a:t>&lt;</a:t>
            </a:r>
            <a:r>
              <a:rPr lang="fr-FR" sz="1000" b="1" dirty="0" err="1"/>
              <a:t>ejb</a:t>
            </a:r>
            <a:r>
              <a:rPr lang="fr-FR" sz="1000" b="1" dirty="0"/>
              <a:t>-jar&gt;</a:t>
            </a:r>
          </a:p>
          <a:p>
            <a:pPr>
              <a:lnSpc>
                <a:spcPct val="90000"/>
              </a:lnSpc>
              <a:buFont typeface="Wingdings" pitchFamily="2" charset="2"/>
              <a:buNone/>
            </a:pPr>
            <a:r>
              <a:rPr lang="fr-FR" sz="1000" b="1" dirty="0"/>
              <a:t>    &lt;</a:t>
            </a:r>
            <a:r>
              <a:rPr lang="fr-FR" sz="1000" b="1" dirty="0" err="1"/>
              <a:t>enterprise</a:t>
            </a:r>
            <a:r>
              <a:rPr lang="fr-FR" sz="1000" b="1" dirty="0"/>
              <a:t>-</a:t>
            </a:r>
            <a:r>
              <a:rPr lang="fr-FR" sz="1000" b="1" dirty="0" err="1"/>
              <a:t>beans</a:t>
            </a:r>
            <a:r>
              <a:rPr lang="fr-FR" sz="1000" b="1" dirty="0"/>
              <a:t>&gt;</a:t>
            </a:r>
          </a:p>
          <a:p>
            <a:pPr>
              <a:lnSpc>
                <a:spcPct val="90000"/>
              </a:lnSpc>
              <a:buFont typeface="Wingdings" pitchFamily="2" charset="2"/>
              <a:buNone/>
            </a:pPr>
            <a:r>
              <a:rPr lang="fr-FR" sz="1000" b="1" dirty="0"/>
              <a:t>        &lt;message-</a:t>
            </a:r>
            <a:r>
              <a:rPr lang="fr-FR" sz="1000" b="1" dirty="0" err="1"/>
              <a:t>driven</a:t>
            </a:r>
            <a:r>
              <a:rPr lang="fr-FR" sz="1000" b="1" dirty="0"/>
              <a:t>&gt;</a:t>
            </a:r>
          </a:p>
          <a:p>
            <a:pPr>
              <a:lnSpc>
                <a:spcPct val="90000"/>
              </a:lnSpc>
              <a:buFont typeface="Wingdings" pitchFamily="2" charset="2"/>
              <a:buNone/>
            </a:pPr>
            <a:r>
              <a:rPr lang="fr-FR" sz="1000" b="1" dirty="0"/>
              <a:t>            &lt;</a:t>
            </a:r>
            <a:r>
              <a:rPr lang="fr-FR" sz="1000" b="1" dirty="0" err="1"/>
              <a:t>ejb</a:t>
            </a:r>
            <a:r>
              <a:rPr lang="fr-FR" sz="1000" b="1" dirty="0"/>
              <a:t>-</a:t>
            </a:r>
            <a:r>
              <a:rPr lang="fr-FR" sz="1000" b="1" dirty="0" err="1"/>
              <a:t>name</a:t>
            </a:r>
            <a:r>
              <a:rPr lang="fr-FR" sz="1000" b="1" dirty="0"/>
              <a:t>&gt;</a:t>
            </a:r>
            <a:r>
              <a:rPr lang="fr-FR" sz="1000" b="1" dirty="0" err="1">
                <a:solidFill>
                  <a:srgbClr val="009900"/>
                </a:solidFill>
              </a:rPr>
              <a:t>HelloEJBQueue</a:t>
            </a:r>
            <a:r>
              <a:rPr lang="fr-FR" sz="1000" b="1" dirty="0"/>
              <a:t>&lt;/</a:t>
            </a:r>
            <a:r>
              <a:rPr lang="fr-FR" sz="1000" b="1" dirty="0" err="1"/>
              <a:t>ejb</a:t>
            </a:r>
            <a:r>
              <a:rPr lang="fr-FR" sz="1000" b="1" dirty="0"/>
              <a:t>-</a:t>
            </a:r>
            <a:r>
              <a:rPr lang="fr-FR" sz="1000" b="1" dirty="0" err="1"/>
              <a:t>name</a:t>
            </a:r>
            <a:r>
              <a:rPr lang="fr-FR" sz="1000" b="1" dirty="0"/>
              <a:t>&gt;</a:t>
            </a:r>
          </a:p>
          <a:p>
            <a:pPr>
              <a:lnSpc>
                <a:spcPct val="90000"/>
              </a:lnSpc>
              <a:buFont typeface="Wingdings" pitchFamily="2" charset="2"/>
              <a:buNone/>
            </a:pPr>
            <a:r>
              <a:rPr lang="fr-FR" sz="1000" b="1" dirty="0">
                <a:solidFill>
                  <a:srgbClr val="CC0000"/>
                </a:solidFill>
              </a:rPr>
              <a:t>            &lt;message-</a:t>
            </a:r>
            <a:r>
              <a:rPr lang="fr-FR" sz="1000" b="1" dirty="0" err="1">
                <a:solidFill>
                  <a:srgbClr val="CC0000"/>
                </a:solidFill>
              </a:rPr>
              <a:t>driven</a:t>
            </a:r>
            <a:r>
              <a:rPr lang="fr-FR" sz="1000" b="1" dirty="0">
                <a:solidFill>
                  <a:srgbClr val="CC0000"/>
                </a:solidFill>
              </a:rPr>
              <a:t>-destination-</a:t>
            </a:r>
            <a:r>
              <a:rPr lang="fr-FR" sz="1000" b="1" dirty="0" err="1">
                <a:solidFill>
                  <a:srgbClr val="CC0000"/>
                </a:solidFill>
              </a:rPr>
              <a:t>name</a:t>
            </a:r>
            <a:r>
              <a:rPr lang="fr-FR" sz="1000" b="1" dirty="0">
                <a:solidFill>
                  <a:srgbClr val="CC0000"/>
                </a:solidFill>
              </a:rPr>
              <a:t>&gt;serial://jms/q&lt;/message-driven-destination-name&gt;</a:t>
            </a:r>
          </a:p>
          <a:p>
            <a:pPr>
              <a:lnSpc>
                <a:spcPct val="90000"/>
              </a:lnSpc>
              <a:buFont typeface="Wingdings" pitchFamily="2" charset="2"/>
              <a:buNone/>
            </a:pPr>
            <a:r>
              <a:rPr lang="fr-FR" sz="1000" b="1" dirty="0"/>
              <a:t>            &lt;</a:t>
            </a:r>
            <a:r>
              <a:rPr lang="fr-FR" sz="1000" b="1" dirty="0" err="1"/>
              <a:t>connection</a:t>
            </a:r>
            <a:r>
              <a:rPr lang="fr-FR" sz="1000" b="1" dirty="0"/>
              <a:t>-</a:t>
            </a:r>
            <a:r>
              <a:rPr lang="fr-FR" sz="1000" b="1" dirty="0" err="1"/>
              <a:t>factory</a:t>
            </a:r>
            <a:r>
              <a:rPr lang="fr-FR" sz="1000" b="1" dirty="0"/>
              <a:t>-</a:t>
            </a:r>
            <a:r>
              <a:rPr lang="fr-FR" sz="1000" b="1" dirty="0" err="1"/>
              <a:t>name</a:t>
            </a:r>
            <a:r>
              <a:rPr lang="fr-FR" sz="1000" b="1" dirty="0"/>
              <a:t>&gt;serial://jms/xaqcf&lt;/connection-factory-name&gt;</a:t>
            </a:r>
          </a:p>
          <a:p>
            <a:pPr>
              <a:lnSpc>
                <a:spcPct val="90000"/>
              </a:lnSpc>
              <a:buFont typeface="Wingdings" pitchFamily="2" charset="2"/>
              <a:buNone/>
            </a:pPr>
            <a:r>
              <a:rPr lang="fr-FR" sz="1000" b="1" dirty="0"/>
              <a:t>            </a:t>
            </a:r>
            <a:r>
              <a:rPr lang="fr-FR" sz="1000" b="1" dirty="0">
                <a:solidFill>
                  <a:srgbClr val="CC0000"/>
                </a:solidFill>
              </a:rPr>
              <a:t>&lt;pool&gt;</a:t>
            </a:r>
          </a:p>
          <a:p>
            <a:pPr>
              <a:lnSpc>
                <a:spcPct val="90000"/>
              </a:lnSpc>
              <a:buFont typeface="Wingdings" pitchFamily="2" charset="2"/>
              <a:buNone/>
            </a:pPr>
            <a:r>
              <a:rPr lang="fr-FR" sz="1000" b="1" dirty="0">
                <a:solidFill>
                  <a:srgbClr val="CC0000"/>
                </a:solidFill>
              </a:rPr>
              <a:t>                &lt;max-size&gt;20&lt;/max-size&gt;</a:t>
            </a:r>
          </a:p>
          <a:p>
            <a:pPr>
              <a:lnSpc>
                <a:spcPct val="90000"/>
              </a:lnSpc>
              <a:buFont typeface="Wingdings" pitchFamily="2" charset="2"/>
              <a:buNone/>
            </a:pPr>
            <a:r>
              <a:rPr lang="fr-FR" sz="1000" b="1" dirty="0">
                <a:solidFill>
                  <a:srgbClr val="CC0000"/>
                </a:solidFill>
              </a:rPr>
              <a:t>                &lt;</a:t>
            </a:r>
            <a:r>
              <a:rPr lang="fr-FR" sz="1000" b="1" dirty="0" err="1">
                <a:solidFill>
                  <a:srgbClr val="CC0000"/>
                </a:solidFill>
              </a:rPr>
              <a:t>init</a:t>
            </a:r>
            <a:r>
              <a:rPr lang="fr-FR" sz="1000" b="1" dirty="0">
                <a:solidFill>
                  <a:srgbClr val="CC0000"/>
                </a:solidFill>
              </a:rPr>
              <a:t>-size&gt;2&lt;/</a:t>
            </a:r>
            <a:r>
              <a:rPr lang="fr-FR" sz="1000" b="1" dirty="0" err="1">
                <a:solidFill>
                  <a:srgbClr val="CC0000"/>
                </a:solidFill>
              </a:rPr>
              <a:t>init</a:t>
            </a:r>
            <a:r>
              <a:rPr lang="fr-FR" sz="1000" b="1" dirty="0">
                <a:solidFill>
                  <a:srgbClr val="CC0000"/>
                </a:solidFill>
              </a:rPr>
              <a:t>-size&gt;</a:t>
            </a:r>
          </a:p>
          <a:p>
            <a:pPr>
              <a:lnSpc>
                <a:spcPct val="90000"/>
              </a:lnSpc>
              <a:buFont typeface="Wingdings" pitchFamily="2" charset="2"/>
              <a:buNone/>
            </a:pPr>
            <a:r>
              <a:rPr lang="fr-FR" sz="1000" b="1" dirty="0">
                <a:solidFill>
                  <a:srgbClr val="CC0000"/>
                </a:solidFill>
              </a:rPr>
              <a:t>            &lt;/pool&gt;</a:t>
            </a:r>
          </a:p>
          <a:p>
            <a:pPr>
              <a:lnSpc>
                <a:spcPct val="90000"/>
              </a:lnSpc>
              <a:buFont typeface="Wingdings" pitchFamily="2" charset="2"/>
              <a:buNone/>
            </a:pPr>
            <a:r>
              <a:rPr lang="fr-FR" sz="1000" b="1" dirty="0"/>
              <a:t>        &lt;/message-</a:t>
            </a:r>
            <a:r>
              <a:rPr lang="fr-FR" sz="1000" b="1" dirty="0" err="1"/>
              <a:t>driven</a:t>
            </a:r>
            <a:r>
              <a:rPr lang="fr-FR" sz="1000" b="1" dirty="0"/>
              <a:t>&gt;</a:t>
            </a:r>
          </a:p>
          <a:p>
            <a:pPr>
              <a:lnSpc>
                <a:spcPct val="90000"/>
              </a:lnSpc>
              <a:buFont typeface="Wingdings" pitchFamily="2" charset="2"/>
              <a:buNone/>
            </a:pPr>
            <a:r>
              <a:rPr lang="fr-FR" sz="1000" b="1" dirty="0"/>
              <a:t>        &lt;message-</a:t>
            </a:r>
            <a:r>
              <a:rPr lang="fr-FR" sz="1000" b="1" dirty="0" err="1"/>
              <a:t>driven</a:t>
            </a:r>
            <a:r>
              <a:rPr lang="fr-FR" sz="1000" b="1" dirty="0"/>
              <a:t>&gt;</a:t>
            </a:r>
          </a:p>
          <a:p>
            <a:pPr>
              <a:lnSpc>
                <a:spcPct val="90000"/>
              </a:lnSpc>
              <a:buFont typeface="Wingdings" pitchFamily="2" charset="2"/>
              <a:buNone/>
            </a:pPr>
            <a:r>
              <a:rPr lang="fr-FR" sz="1000" b="1" dirty="0"/>
              <a:t>            &lt;</a:t>
            </a:r>
            <a:r>
              <a:rPr lang="fr-FR" sz="1000" b="1" dirty="0" err="1"/>
              <a:t>ejb</a:t>
            </a:r>
            <a:r>
              <a:rPr lang="fr-FR" sz="1000" b="1" dirty="0"/>
              <a:t>-</a:t>
            </a:r>
            <a:r>
              <a:rPr lang="fr-FR" sz="1000" b="1" dirty="0" err="1"/>
              <a:t>name</a:t>
            </a:r>
            <a:r>
              <a:rPr lang="fr-FR" sz="1000" b="1" dirty="0"/>
              <a:t>&gt;</a:t>
            </a:r>
            <a:r>
              <a:rPr lang="fr-FR" sz="1000" b="1" dirty="0" err="1">
                <a:solidFill>
                  <a:srgbClr val="009900"/>
                </a:solidFill>
              </a:rPr>
              <a:t>HelloEJBTopic</a:t>
            </a:r>
            <a:r>
              <a:rPr lang="fr-FR" sz="1000" b="1" dirty="0"/>
              <a:t>&lt;/</a:t>
            </a:r>
            <a:r>
              <a:rPr lang="fr-FR" sz="1000" b="1" dirty="0" err="1"/>
              <a:t>ejb</a:t>
            </a:r>
            <a:r>
              <a:rPr lang="fr-FR" sz="1000" b="1" dirty="0"/>
              <a:t>-</a:t>
            </a:r>
            <a:r>
              <a:rPr lang="fr-FR" sz="1000" b="1" dirty="0" err="1"/>
              <a:t>name</a:t>
            </a:r>
            <a:r>
              <a:rPr lang="fr-FR" sz="1000" b="1" dirty="0"/>
              <a:t>&gt;</a:t>
            </a:r>
          </a:p>
          <a:p>
            <a:pPr>
              <a:lnSpc>
                <a:spcPct val="90000"/>
              </a:lnSpc>
              <a:buFont typeface="Wingdings" pitchFamily="2" charset="2"/>
              <a:buNone/>
            </a:pPr>
            <a:r>
              <a:rPr lang="fr-FR" sz="1000" b="1" dirty="0">
                <a:solidFill>
                  <a:srgbClr val="CC0000"/>
                </a:solidFill>
              </a:rPr>
              <a:t>            &lt;message-</a:t>
            </a:r>
            <a:r>
              <a:rPr lang="fr-FR" sz="1000" b="1" dirty="0" err="1">
                <a:solidFill>
                  <a:srgbClr val="CC0000"/>
                </a:solidFill>
              </a:rPr>
              <a:t>driven</a:t>
            </a:r>
            <a:r>
              <a:rPr lang="fr-FR" sz="1000" b="1" dirty="0">
                <a:solidFill>
                  <a:srgbClr val="CC0000"/>
                </a:solidFill>
              </a:rPr>
              <a:t>-destination-</a:t>
            </a:r>
            <a:r>
              <a:rPr lang="fr-FR" sz="1000" b="1" dirty="0" err="1">
                <a:solidFill>
                  <a:srgbClr val="CC0000"/>
                </a:solidFill>
              </a:rPr>
              <a:t>name</a:t>
            </a:r>
            <a:r>
              <a:rPr lang="fr-FR" sz="1000" b="1" dirty="0">
                <a:solidFill>
                  <a:srgbClr val="CC0000"/>
                </a:solidFill>
              </a:rPr>
              <a:t>&gt;serial://jms/t&lt;/message-driven-destination-name&gt;</a:t>
            </a:r>
          </a:p>
          <a:p>
            <a:pPr>
              <a:lnSpc>
                <a:spcPct val="90000"/>
              </a:lnSpc>
              <a:buFont typeface="Wingdings" pitchFamily="2" charset="2"/>
              <a:buNone/>
            </a:pPr>
            <a:r>
              <a:rPr lang="fr-FR" sz="1000" b="1" dirty="0"/>
              <a:t>            &lt;</a:t>
            </a:r>
            <a:r>
              <a:rPr lang="fr-FR" sz="1000" b="1" dirty="0" err="1"/>
              <a:t>connection</a:t>
            </a:r>
            <a:r>
              <a:rPr lang="fr-FR" sz="1000" b="1" dirty="0"/>
              <a:t>-</a:t>
            </a:r>
            <a:r>
              <a:rPr lang="fr-FR" sz="1000" b="1" dirty="0" err="1"/>
              <a:t>factory</a:t>
            </a:r>
            <a:r>
              <a:rPr lang="fr-FR" sz="1000" b="1" dirty="0"/>
              <a:t>-</a:t>
            </a:r>
            <a:r>
              <a:rPr lang="fr-FR" sz="1000" b="1" dirty="0" err="1"/>
              <a:t>name</a:t>
            </a:r>
            <a:r>
              <a:rPr lang="fr-FR" sz="1000" b="1" dirty="0"/>
              <a:t>&gt;serial://jms/tcf&lt;/connection-factory-name&gt;</a:t>
            </a:r>
          </a:p>
          <a:p>
            <a:pPr>
              <a:lnSpc>
                <a:spcPct val="90000"/>
              </a:lnSpc>
              <a:buFont typeface="Wingdings" pitchFamily="2" charset="2"/>
              <a:buNone/>
            </a:pPr>
            <a:r>
              <a:rPr lang="fr-FR" sz="1000" b="1" dirty="0"/>
              <a:t>            &lt;pool&gt;</a:t>
            </a:r>
          </a:p>
          <a:p>
            <a:pPr>
              <a:lnSpc>
                <a:spcPct val="90000"/>
              </a:lnSpc>
              <a:buFont typeface="Wingdings" pitchFamily="2" charset="2"/>
              <a:buNone/>
            </a:pPr>
            <a:r>
              <a:rPr lang="fr-FR" sz="1000" b="1" dirty="0"/>
              <a:t>                </a:t>
            </a:r>
            <a:r>
              <a:rPr lang="fr-FR" sz="1000" b="1" dirty="0">
                <a:solidFill>
                  <a:srgbClr val="CC0000"/>
                </a:solidFill>
              </a:rPr>
              <a:t>&lt;max-size&gt;20&lt;/max-size&gt;</a:t>
            </a:r>
          </a:p>
          <a:p>
            <a:pPr>
              <a:lnSpc>
                <a:spcPct val="90000"/>
              </a:lnSpc>
              <a:buFont typeface="Wingdings" pitchFamily="2" charset="2"/>
              <a:buNone/>
            </a:pPr>
            <a:r>
              <a:rPr lang="fr-FR" sz="1000" b="1" dirty="0">
                <a:solidFill>
                  <a:srgbClr val="CC0000"/>
                </a:solidFill>
              </a:rPr>
              <a:t>                &lt;</a:t>
            </a:r>
            <a:r>
              <a:rPr lang="fr-FR" sz="1000" b="1" dirty="0" err="1">
                <a:solidFill>
                  <a:srgbClr val="CC0000"/>
                </a:solidFill>
              </a:rPr>
              <a:t>init</a:t>
            </a:r>
            <a:r>
              <a:rPr lang="fr-FR" sz="1000" b="1" dirty="0">
                <a:solidFill>
                  <a:srgbClr val="CC0000"/>
                </a:solidFill>
              </a:rPr>
              <a:t>-size&gt;2&lt;/</a:t>
            </a:r>
            <a:r>
              <a:rPr lang="fr-FR" sz="1000" b="1" dirty="0" err="1">
                <a:solidFill>
                  <a:srgbClr val="CC0000"/>
                </a:solidFill>
              </a:rPr>
              <a:t>init</a:t>
            </a:r>
            <a:r>
              <a:rPr lang="fr-FR" sz="1000" b="1" dirty="0">
                <a:solidFill>
                  <a:srgbClr val="CC0000"/>
                </a:solidFill>
              </a:rPr>
              <a:t>-size&gt;</a:t>
            </a:r>
          </a:p>
          <a:p>
            <a:pPr>
              <a:lnSpc>
                <a:spcPct val="90000"/>
              </a:lnSpc>
              <a:buFont typeface="Wingdings" pitchFamily="2" charset="2"/>
              <a:buNone/>
            </a:pPr>
            <a:r>
              <a:rPr lang="fr-FR" sz="1000" b="1" dirty="0"/>
              <a:t>            &lt;/pool&gt;</a:t>
            </a:r>
          </a:p>
          <a:p>
            <a:pPr>
              <a:lnSpc>
                <a:spcPct val="90000"/>
              </a:lnSpc>
              <a:buFont typeface="Wingdings" pitchFamily="2" charset="2"/>
              <a:buNone/>
            </a:pPr>
            <a:r>
              <a:rPr lang="fr-FR" sz="1000" b="1" dirty="0"/>
              <a:t>        &lt;/message-</a:t>
            </a:r>
            <a:r>
              <a:rPr lang="fr-FR" sz="1000" b="1" dirty="0" err="1"/>
              <a:t>driven</a:t>
            </a:r>
            <a:r>
              <a:rPr lang="fr-FR" sz="1000" b="1" dirty="0"/>
              <a:t>&gt;</a:t>
            </a:r>
          </a:p>
          <a:p>
            <a:pPr>
              <a:lnSpc>
                <a:spcPct val="90000"/>
              </a:lnSpc>
              <a:buFont typeface="Wingdings" pitchFamily="2" charset="2"/>
              <a:buNone/>
            </a:pPr>
            <a:r>
              <a:rPr lang="fr-FR" sz="1000" b="1" dirty="0"/>
              <a:t>    &lt;/</a:t>
            </a:r>
            <a:r>
              <a:rPr lang="fr-FR" sz="1000" b="1" dirty="0" err="1"/>
              <a:t>enterprise</a:t>
            </a:r>
            <a:r>
              <a:rPr lang="fr-FR" sz="1000" b="1" dirty="0"/>
              <a:t>-</a:t>
            </a:r>
            <a:r>
              <a:rPr lang="fr-FR" sz="1000" b="1" dirty="0" err="1"/>
              <a:t>beans</a:t>
            </a:r>
            <a:r>
              <a:rPr lang="fr-FR" sz="1000" b="1" dirty="0"/>
              <a:t>&gt;</a:t>
            </a:r>
          </a:p>
          <a:p>
            <a:pPr>
              <a:lnSpc>
                <a:spcPct val="90000"/>
              </a:lnSpc>
              <a:buFont typeface="Wingdings" pitchFamily="2" charset="2"/>
              <a:buNone/>
            </a:pPr>
            <a:r>
              <a:rPr lang="fr-FR" sz="1000" b="1" dirty="0"/>
              <a:t>&lt;/</a:t>
            </a:r>
            <a:r>
              <a:rPr lang="fr-FR" sz="1000" b="1" dirty="0" err="1"/>
              <a:t>ejb</a:t>
            </a:r>
            <a:r>
              <a:rPr lang="fr-FR" sz="1000" b="1" dirty="0"/>
              <a:t>-jar&gt;</a:t>
            </a:r>
          </a:p>
          <a:p>
            <a:pPr>
              <a:lnSpc>
                <a:spcPct val="90000"/>
              </a:lnSpc>
              <a:buFont typeface="Wingdings" pitchFamily="2" charset="2"/>
              <a:buNone/>
            </a:pPr>
            <a:endParaRPr lang="fr-FR" sz="1000" b="1" dirty="0"/>
          </a:p>
        </p:txBody>
      </p:sp>
    </p:spTree>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5106" name="Rectangle 2"/>
          <p:cNvSpPr>
            <a:spLocks noGrp="1" noChangeArrowheads="1"/>
          </p:cNvSpPr>
          <p:nvPr>
            <p:ph type="title"/>
          </p:nvPr>
        </p:nvSpPr>
        <p:spPr/>
        <p:txBody>
          <a:bodyPr/>
          <a:lstStyle/>
          <a:p>
            <a:r>
              <a:rPr lang="fr-FR"/>
              <a:t>Le client (1)</a:t>
            </a:r>
          </a:p>
        </p:txBody>
      </p:sp>
      <p:sp>
        <p:nvSpPr>
          <p:cNvPr id="1455107" name="Rectangle 3"/>
          <p:cNvSpPr>
            <a:spLocks noGrp="1" noChangeArrowheads="1"/>
          </p:cNvSpPr>
          <p:nvPr>
            <p:ph type="body" idx="1"/>
          </p:nvPr>
        </p:nvSpPr>
        <p:spPr/>
        <p:txBody>
          <a:bodyPr/>
          <a:lstStyle/>
          <a:p>
            <a:pPr>
              <a:lnSpc>
                <a:spcPct val="90000"/>
              </a:lnSpc>
              <a:buFont typeface="Wingdings" pitchFamily="2" charset="2"/>
              <a:buNone/>
            </a:pPr>
            <a:r>
              <a:rPr lang="en-US" sz="1200" b="1">
                <a:latin typeface="Courier New" pitchFamily="49" charset="0"/>
                <a:cs typeface="Times New Roman" charset="0"/>
              </a:rPr>
              <a:t>import javax.naming.*;</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import javax.jms.*;</a:t>
            </a:r>
          </a:p>
          <a:p>
            <a:pPr>
              <a:lnSpc>
                <a:spcPct val="90000"/>
              </a:lnSpc>
              <a:buFont typeface="Wingdings" pitchFamily="2" charset="2"/>
              <a:buNone/>
            </a:pPr>
            <a:r>
              <a:rPr lang="en-US" sz="1200" b="1">
                <a:latin typeface="Courier New" pitchFamily="49" charset="0"/>
                <a:cs typeface="Times New Roman" charset="0"/>
              </a:rPr>
              <a:t>import java.util.*;</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public class Client {</a:t>
            </a:r>
          </a:p>
          <a:p>
            <a:pPr>
              <a:lnSpc>
                <a:spcPct val="90000"/>
              </a:lnSpc>
              <a:buFont typeface="Wingdings" pitchFamily="2" charset="2"/>
              <a:buNone/>
            </a:pPr>
            <a:r>
              <a:rPr lang="en-US" sz="1200" b="1">
                <a:latin typeface="Courier New" pitchFamily="49" charset="0"/>
                <a:cs typeface="Times New Roman" charset="0"/>
              </a:rPr>
              <a:t> public static void main (String[] args) throws Exception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Initialize JNDI</a:t>
            </a:r>
          </a:p>
          <a:p>
            <a:pPr>
              <a:lnSpc>
                <a:spcPct val="90000"/>
              </a:lnSpc>
              <a:buFont typeface="Wingdings" pitchFamily="2" charset="2"/>
              <a:buNone/>
            </a:pPr>
            <a:r>
              <a:rPr lang="en-US" sz="1200" b="1">
                <a:latin typeface="Courier New" pitchFamily="49" charset="0"/>
                <a:cs typeface="Times New Roman" charset="0"/>
              </a:rPr>
              <a:t>  Context ctx = new InitialContext(System.getProperties());</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1: Lookup ConnectionFactory via JNDI</a:t>
            </a:r>
          </a:p>
          <a:p>
            <a:pPr>
              <a:lnSpc>
                <a:spcPct val="90000"/>
              </a:lnSpc>
              <a:buFont typeface="Wingdings" pitchFamily="2" charset="2"/>
              <a:buNone/>
            </a:pPr>
            <a:r>
              <a:rPr lang="en-US" sz="1200" b="1">
                <a:latin typeface="Courier New" pitchFamily="49" charset="0"/>
                <a:cs typeface="Times New Roman" charset="0"/>
              </a:rPr>
              <a:t>  TopicConnectionFactory factory =</a:t>
            </a:r>
          </a:p>
          <a:p>
            <a:pPr>
              <a:lnSpc>
                <a:spcPct val="90000"/>
              </a:lnSpc>
              <a:buFont typeface="Wingdings" pitchFamily="2" charset="2"/>
              <a:buNone/>
            </a:pPr>
            <a:r>
              <a:rPr lang="en-US" sz="1200" b="1">
                <a:latin typeface="Courier New" pitchFamily="49" charset="0"/>
                <a:cs typeface="Times New Roman" charset="0"/>
              </a:rPr>
              <a:t>	 (TopicConnectionFactory)</a:t>
            </a:r>
          </a:p>
          <a:p>
            <a:pPr>
              <a:lnSpc>
                <a:spcPct val="90000"/>
              </a:lnSpc>
              <a:buFont typeface="Wingdings" pitchFamily="2" charset="2"/>
              <a:buNone/>
            </a:pPr>
            <a:r>
              <a:rPr lang="en-US" sz="1200" b="1">
                <a:latin typeface="Courier New" pitchFamily="49" charset="0"/>
                <a:cs typeface="Times New Roman" charset="0"/>
              </a:rPr>
              <a:t>	  ctx.lookup("javax.jms.TopicConnectionFactory");</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2: Use ConnectionFactory to create JMS connection</a:t>
            </a:r>
          </a:p>
          <a:p>
            <a:pPr>
              <a:lnSpc>
                <a:spcPct val="90000"/>
              </a:lnSpc>
              <a:buFont typeface="Wingdings" pitchFamily="2" charset="2"/>
              <a:buNone/>
            </a:pPr>
            <a:r>
              <a:rPr lang="en-US" sz="1200" b="1">
                <a:latin typeface="Courier New" pitchFamily="49" charset="0"/>
                <a:cs typeface="Times New Roman" charset="0"/>
              </a:rPr>
              <a:t>  TopicConnection connection =</a:t>
            </a:r>
          </a:p>
          <a:p>
            <a:pPr>
              <a:lnSpc>
                <a:spcPct val="90000"/>
              </a:lnSpc>
              <a:buFont typeface="Wingdings" pitchFamily="2" charset="2"/>
              <a:buNone/>
            </a:pPr>
            <a:r>
              <a:rPr lang="en-US" sz="1200" b="1">
                <a:latin typeface="Courier New" pitchFamily="49" charset="0"/>
                <a:cs typeface="Times New Roman" charset="0"/>
              </a:rPr>
              <a:t>  factory.createTopicConnection();</a:t>
            </a:r>
          </a:p>
          <a:p>
            <a:pPr>
              <a:lnSpc>
                <a:spcPct val="90000"/>
              </a:lnSpc>
              <a:buFont typeface="Wingdings" pitchFamily="2" charset="2"/>
              <a:buNone/>
            </a:pPr>
            <a:r>
              <a:rPr lang="en-US" sz="1200" b="1">
                <a:latin typeface="Courier New" pitchFamily="49" charset="0"/>
                <a:cs typeface="Times New Roman" charset="0"/>
              </a:rPr>
              <a:t> </a:t>
            </a:r>
            <a:endParaRPr lang="fr-FR" sz="1200" b="1">
              <a:latin typeface="Courier New" pitchFamily="49" charset="0"/>
            </a:endParaRPr>
          </a:p>
        </p:txBody>
      </p:sp>
    </p:spTree>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Rectangle 2"/>
          <p:cNvSpPr>
            <a:spLocks noGrp="1" noChangeArrowheads="1"/>
          </p:cNvSpPr>
          <p:nvPr>
            <p:ph type="title"/>
          </p:nvPr>
        </p:nvSpPr>
        <p:spPr/>
        <p:txBody>
          <a:bodyPr/>
          <a:lstStyle/>
          <a:p>
            <a:r>
              <a:rPr lang="fr-FR"/>
              <a:t>Le client (2)</a:t>
            </a:r>
          </a:p>
        </p:txBody>
      </p:sp>
      <p:sp>
        <p:nvSpPr>
          <p:cNvPr id="1456131" name="Rectangle 3"/>
          <p:cNvSpPr>
            <a:spLocks noGrp="1" noChangeArrowheads="1"/>
          </p:cNvSpPr>
          <p:nvPr>
            <p:ph type="body" idx="1"/>
          </p:nvPr>
        </p:nvSpPr>
        <p:spPr/>
        <p:txBody>
          <a:bodyPr/>
          <a:lstStyle/>
          <a:p>
            <a:pPr>
              <a:lnSpc>
                <a:spcPct val="90000"/>
              </a:lnSpc>
              <a:buFont typeface="Wingdings" pitchFamily="2" charset="2"/>
              <a:buNone/>
            </a:pPr>
            <a:endParaRPr lang="en-US" sz="1200" b="1">
              <a:latin typeface="Courier New" pitchFamily="49" charset="0"/>
              <a:cs typeface="Times New Roman" charset="0"/>
            </a:endParaRP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3: Use Connection to create session</a:t>
            </a:r>
          </a:p>
          <a:p>
            <a:pPr>
              <a:lnSpc>
                <a:spcPct val="90000"/>
              </a:lnSpc>
              <a:buFont typeface="Wingdings" pitchFamily="2" charset="2"/>
              <a:buNone/>
            </a:pPr>
            <a:r>
              <a:rPr lang="en-US" sz="1200" b="1">
                <a:latin typeface="Courier New" pitchFamily="49" charset="0"/>
                <a:cs typeface="Times New Roman" charset="0"/>
              </a:rPr>
              <a:t>  TopicSession session = connection.createTopicSession(</a:t>
            </a:r>
          </a:p>
          <a:p>
            <a:pPr>
              <a:lnSpc>
                <a:spcPct val="90000"/>
              </a:lnSpc>
              <a:buFont typeface="Wingdings" pitchFamily="2" charset="2"/>
              <a:buNone/>
            </a:pPr>
            <a:r>
              <a:rPr lang="en-US" sz="1200" b="1">
                <a:latin typeface="Courier New" pitchFamily="49" charset="0"/>
                <a:cs typeface="Times New Roman" charset="0"/>
              </a:rPr>
              <a:t>   false, Session.AUTO_ACKNOWLEDGE); </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4: Lookup Destination (topic) via JNDI</a:t>
            </a:r>
          </a:p>
          <a:p>
            <a:pPr>
              <a:lnSpc>
                <a:spcPct val="90000"/>
              </a:lnSpc>
              <a:buFont typeface="Wingdings" pitchFamily="2" charset="2"/>
              <a:buNone/>
            </a:pPr>
            <a:r>
              <a:rPr lang="en-US" sz="1200" b="1">
                <a:latin typeface="Courier New" pitchFamily="49" charset="0"/>
                <a:cs typeface="Times New Roman" charset="0"/>
              </a:rPr>
              <a:t>  Topic topic = (Topic) ctx.lookup("testtopic");</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5: Create a Message Producer </a:t>
            </a:r>
          </a:p>
          <a:p>
            <a:pPr>
              <a:lnSpc>
                <a:spcPct val="90000"/>
              </a:lnSpc>
              <a:buFont typeface="Wingdings" pitchFamily="2" charset="2"/>
              <a:buNone/>
            </a:pPr>
            <a:r>
              <a:rPr lang="en-US" sz="1200" b="1">
                <a:latin typeface="Courier New" pitchFamily="49" charset="0"/>
                <a:cs typeface="Times New Roman" charset="0"/>
              </a:rPr>
              <a:t>  TopicPublisher publisher = session.createPublisher(topic);</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6: Create a text message, and publish it</a:t>
            </a:r>
          </a:p>
          <a:p>
            <a:pPr>
              <a:lnSpc>
                <a:spcPct val="90000"/>
              </a:lnSpc>
              <a:buFont typeface="Wingdings" pitchFamily="2" charset="2"/>
              <a:buNone/>
            </a:pPr>
            <a:r>
              <a:rPr lang="en-US" sz="1200" b="1">
                <a:latin typeface="Courier New" pitchFamily="49" charset="0"/>
                <a:cs typeface="Times New Roman" charset="0"/>
              </a:rPr>
              <a:t>  TextMessage msg = session.createTextMessage();</a:t>
            </a:r>
          </a:p>
          <a:p>
            <a:pPr>
              <a:lnSpc>
                <a:spcPct val="90000"/>
              </a:lnSpc>
              <a:buFont typeface="Wingdings" pitchFamily="2" charset="2"/>
              <a:buNone/>
            </a:pPr>
            <a:r>
              <a:rPr lang="en-US" sz="1200" b="1">
                <a:latin typeface="Courier New" pitchFamily="49" charset="0"/>
                <a:cs typeface="Times New Roman" charset="0"/>
              </a:rPr>
              <a:t>  msg.setText("This is a test message."); </a:t>
            </a:r>
          </a:p>
          <a:p>
            <a:pPr>
              <a:lnSpc>
                <a:spcPct val="90000"/>
              </a:lnSpc>
              <a:buFont typeface="Wingdings" pitchFamily="2" charset="2"/>
              <a:buNone/>
            </a:pPr>
            <a:r>
              <a:rPr lang="en-US" sz="1200" b="1">
                <a:latin typeface="Courier New" pitchFamily="49" charset="0"/>
                <a:cs typeface="Times New Roman" charset="0"/>
              </a:rPr>
              <a:t>  publisher.publish(msg);</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a:t>
            </a:r>
          </a:p>
          <a:p>
            <a:pPr>
              <a:lnSpc>
                <a:spcPct val="90000"/>
              </a:lnSpc>
              <a:buFont typeface="Wingdings" pitchFamily="2" charset="2"/>
              <a:buNone/>
            </a:pPr>
            <a:endParaRPr lang="fr-FR" sz="1200" b="1">
              <a:latin typeface="Courier New" pitchFamily="49" charset="0"/>
            </a:endParaRPr>
          </a:p>
          <a:p>
            <a:pPr>
              <a:lnSpc>
                <a:spcPct val="90000"/>
              </a:lnSpc>
            </a:pPr>
            <a:endParaRPr lang="fr-FR" sz="2400"/>
          </a:p>
        </p:txBody>
      </p:sp>
    </p:spTree>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7154" name="Rectangle 2"/>
          <p:cNvSpPr>
            <a:spLocks noGrp="1" noChangeArrowheads="1"/>
          </p:cNvSpPr>
          <p:nvPr>
            <p:ph type="title"/>
          </p:nvPr>
        </p:nvSpPr>
        <p:spPr/>
        <p:txBody>
          <a:bodyPr/>
          <a:lstStyle/>
          <a:p>
            <a:r>
              <a:rPr lang="fr-FR"/>
              <a:t>Concepts avancés</a:t>
            </a:r>
          </a:p>
        </p:txBody>
      </p:sp>
      <p:sp>
        <p:nvSpPr>
          <p:cNvPr id="1457155" name="Rectangle 3"/>
          <p:cNvSpPr>
            <a:spLocks noGrp="1" noChangeArrowheads="1"/>
          </p:cNvSpPr>
          <p:nvPr>
            <p:ph type="body" idx="1"/>
          </p:nvPr>
        </p:nvSpPr>
        <p:spPr/>
        <p:txBody>
          <a:bodyPr/>
          <a:lstStyle/>
          <a:p>
            <a:r>
              <a:rPr lang="fr-FR" sz="2400"/>
              <a:t>Transactions et MBD,</a:t>
            </a:r>
          </a:p>
          <a:p>
            <a:pPr lvl="1"/>
            <a:r>
              <a:rPr lang="fr-FR" sz="2000"/>
              <a:t>La production et la consommation du message sont dans deux transactions séparées…</a:t>
            </a:r>
          </a:p>
          <a:p>
            <a:r>
              <a:rPr lang="fr-FR" sz="2400"/>
              <a:t>Sécurité,</a:t>
            </a:r>
          </a:p>
          <a:p>
            <a:pPr lvl="1"/>
            <a:r>
              <a:rPr lang="fr-FR" sz="2000"/>
              <a:t>Les MDB ne reçoivent pas les informations de sécurité du producteur avec le message. On ne peut pas effectuer les opérations classiques de sécurité sur les EJB.</a:t>
            </a:r>
          </a:p>
          <a:p>
            <a:r>
              <a:rPr lang="fr-FR" sz="2400"/>
              <a:t>Load-Balancing,</a:t>
            </a:r>
          </a:p>
          <a:p>
            <a:pPr lvl="1"/>
            <a:r>
              <a:rPr lang="fr-FR" sz="2000"/>
              <a:t>Modèle idéal : les messages sont dans une queue et ce sont les MDB qui consomment, d'où qu'ils proviennent.</a:t>
            </a:r>
          </a:p>
          <a:p>
            <a:pPr lvl="1"/>
            <a:r>
              <a:rPr lang="fr-FR" sz="2000"/>
              <a:t>Comparer avec les appels RMI-IIOP pour les session et entity beans, ou on ne peut que faire des statistiques…</a:t>
            </a:r>
          </a:p>
        </p:txBody>
      </p:sp>
    </p:spTree>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8178" name="Rectangle 2"/>
          <p:cNvSpPr>
            <a:spLocks noGrp="1" noChangeArrowheads="1"/>
          </p:cNvSpPr>
          <p:nvPr>
            <p:ph type="title"/>
          </p:nvPr>
        </p:nvSpPr>
        <p:spPr/>
        <p:txBody>
          <a:bodyPr/>
          <a:lstStyle/>
          <a:p>
            <a:r>
              <a:rPr lang="fr-FR"/>
              <a:t>Concepts avancés</a:t>
            </a:r>
          </a:p>
        </p:txBody>
      </p:sp>
      <p:sp>
        <p:nvSpPr>
          <p:cNvPr id="1458179" name="Rectangle 3"/>
          <p:cNvSpPr>
            <a:spLocks noGrp="1" noChangeArrowheads="1"/>
          </p:cNvSpPr>
          <p:nvPr>
            <p:ph type="body" idx="1"/>
          </p:nvPr>
        </p:nvSpPr>
        <p:spPr/>
        <p:txBody>
          <a:bodyPr/>
          <a:lstStyle/>
          <a:p>
            <a:r>
              <a:rPr lang="fr-FR"/>
              <a:t>Consommation dupliquée dans les architectures en clusters : utiliser une queue au lieu d'un topic si on veut que le message ne soit consommé qu'une fois !</a:t>
            </a:r>
          </a:p>
          <a:p>
            <a:r>
              <a:rPr lang="fr-FR"/>
              <a:t>Chaque container est un consommateur !</a:t>
            </a:r>
          </a:p>
          <a:p>
            <a:endParaRPr lang="fr-FR"/>
          </a:p>
        </p:txBody>
      </p:sp>
    </p:spTree>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9202" name="Rectangle 2"/>
          <p:cNvSpPr>
            <a:spLocks noGrp="1" noChangeArrowheads="1"/>
          </p:cNvSpPr>
          <p:nvPr>
            <p:ph type="title"/>
          </p:nvPr>
        </p:nvSpPr>
        <p:spPr/>
        <p:txBody>
          <a:bodyPr/>
          <a:lstStyle/>
          <a:p>
            <a:r>
              <a:rPr lang="fr-FR"/>
              <a:t>Concepts avancés</a:t>
            </a:r>
          </a:p>
        </p:txBody>
      </p:sp>
      <p:sp>
        <p:nvSpPr>
          <p:cNvPr id="1459203" name="Rectangle 3"/>
          <p:cNvSpPr>
            <a:spLocks noGrp="1" noChangeArrowheads="1"/>
          </p:cNvSpPr>
          <p:nvPr>
            <p:ph type="body" idx="1"/>
          </p:nvPr>
        </p:nvSpPr>
        <p:spPr/>
        <p:txBody>
          <a:bodyPr/>
          <a:lstStyle/>
          <a:p>
            <a:endParaRPr lang="fr-FR"/>
          </a:p>
        </p:txBody>
      </p:sp>
      <p:pic>
        <p:nvPicPr>
          <p:cNvPr id="1459204" name="Picture 4" descr="ch08-06"/>
          <p:cNvPicPr>
            <a:picLocks noChangeAspect="1" noChangeArrowheads="1"/>
          </p:cNvPicPr>
          <p:nvPr/>
        </p:nvPicPr>
        <p:blipFill>
          <a:blip r:embed="rId2" cstate="print"/>
          <a:srcRect/>
          <a:stretch>
            <a:fillRect/>
          </a:stretch>
        </p:blipFill>
        <p:spPr bwMode="auto">
          <a:xfrm>
            <a:off x="2166938" y="1062038"/>
            <a:ext cx="4995862" cy="5643562"/>
          </a:xfrm>
          <a:prstGeom prst="rect">
            <a:avLst/>
          </a:prstGeom>
          <a:noFill/>
        </p:spPr>
      </p:pic>
      <p:sp>
        <p:nvSpPr>
          <p:cNvPr id="1459205" name="Rectangle 5"/>
          <p:cNvSpPr>
            <a:spLocks noChangeArrowheads="1"/>
          </p:cNvSpPr>
          <p:nvPr/>
        </p:nvSpPr>
        <p:spPr bwMode="auto">
          <a:xfrm>
            <a:off x="1600200" y="71438"/>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0226" name="Rectangle 2"/>
          <p:cNvSpPr>
            <a:spLocks noGrp="1" noChangeArrowheads="1"/>
          </p:cNvSpPr>
          <p:nvPr>
            <p:ph type="title"/>
          </p:nvPr>
        </p:nvSpPr>
        <p:spPr/>
        <p:txBody>
          <a:bodyPr/>
          <a:lstStyle/>
          <a:p>
            <a:r>
              <a:rPr lang="fr-FR"/>
              <a:t>Pièges !</a:t>
            </a:r>
          </a:p>
        </p:txBody>
      </p:sp>
      <p:sp>
        <p:nvSpPr>
          <p:cNvPr id="1460227" name="Rectangle 3"/>
          <p:cNvSpPr>
            <a:spLocks noGrp="1" noChangeArrowheads="1"/>
          </p:cNvSpPr>
          <p:nvPr>
            <p:ph type="body" idx="1"/>
          </p:nvPr>
        </p:nvSpPr>
        <p:spPr/>
        <p:txBody>
          <a:bodyPr/>
          <a:lstStyle/>
          <a:p>
            <a:pPr>
              <a:lnSpc>
                <a:spcPct val="90000"/>
              </a:lnSpc>
            </a:pPr>
            <a:r>
              <a:rPr lang="fr-FR"/>
              <a:t>Ordre des messages</a:t>
            </a:r>
          </a:p>
          <a:p>
            <a:pPr lvl="1">
              <a:lnSpc>
                <a:spcPct val="90000"/>
              </a:lnSpc>
            </a:pPr>
            <a:r>
              <a:rPr lang="fr-FR"/>
              <a:t>Le serveur JMS ne garantit pas l'ordre de livraison des messages.</a:t>
            </a:r>
          </a:p>
          <a:p>
            <a:pPr>
              <a:lnSpc>
                <a:spcPct val="90000"/>
              </a:lnSpc>
            </a:pPr>
            <a:r>
              <a:rPr lang="fr-FR"/>
              <a:t>L'appel à ejbRemove() n'est pas garanti, comme pour les session beans stateless…</a:t>
            </a:r>
          </a:p>
          <a:p>
            <a:pPr lvl="1">
              <a:lnSpc>
                <a:spcPct val="90000"/>
              </a:lnSpc>
            </a:pPr>
            <a:r>
              <a:rPr lang="fr-FR"/>
              <a:t>A cause du pooling,</a:t>
            </a:r>
          </a:p>
          <a:p>
            <a:pPr lvl="1">
              <a:lnSpc>
                <a:spcPct val="90000"/>
              </a:lnSpc>
            </a:pPr>
            <a:r>
              <a:rPr lang="fr-FR"/>
              <a:t>En cas de crash.</a:t>
            </a:r>
          </a:p>
          <a:p>
            <a:pPr>
              <a:lnSpc>
                <a:spcPct val="90000"/>
              </a:lnSpc>
            </a:pPr>
            <a:r>
              <a:rPr lang="fr-FR"/>
              <a:t>Messages empoisonnés (</a:t>
            </a:r>
            <a:r>
              <a:rPr lang="fr-FR" i="1"/>
              <a:t>poison messages</a:t>
            </a:r>
            <a:r>
              <a:rPr lang="fr-FR"/>
              <a:t>)</a:t>
            </a:r>
          </a:p>
          <a:p>
            <a:pPr lvl="1">
              <a:lnSpc>
                <a:spcPct val="90000"/>
              </a:lnSpc>
            </a:pPr>
            <a:r>
              <a:rPr lang="fr-FR"/>
              <a:t>A cause des transactions un message peut ne jamais être consommé</a:t>
            </a:r>
          </a:p>
          <a:p>
            <a:pPr lvl="1">
              <a:lnSpc>
                <a:spcPct val="90000"/>
              </a:lnSpc>
            </a:pPr>
            <a:endParaRPr lang="fr-FR"/>
          </a:p>
        </p:txBody>
      </p:sp>
    </p:spTree>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1250" name="Rectangle 2"/>
          <p:cNvSpPr>
            <a:spLocks noGrp="1" noChangeArrowheads="1"/>
          </p:cNvSpPr>
          <p:nvPr>
            <p:ph type="title"/>
          </p:nvPr>
        </p:nvSpPr>
        <p:spPr/>
        <p:txBody>
          <a:bodyPr/>
          <a:lstStyle/>
          <a:p>
            <a:r>
              <a:rPr lang="fr-FR"/>
              <a:t>Pièges !</a:t>
            </a:r>
          </a:p>
        </p:txBody>
      </p:sp>
      <p:pic>
        <p:nvPicPr>
          <p:cNvPr id="1461251" name="Picture 3" descr="ch08-07"/>
          <p:cNvPicPr>
            <a:picLocks noChangeAspect="1" noChangeArrowheads="1"/>
          </p:cNvPicPr>
          <p:nvPr/>
        </p:nvPicPr>
        <p:blipFill>
          <a:blip r:embed="rId2" cstate="print"/>
          <a:srcRect/>
          <a:stretch>
            <a:fillRect/>
          </a:stretch>
        </p:blipFill>
        <p:spPr bwMode="auto">
          <a:xfrm>
            <a:off x="838200" y="2438400"/>
            <a:ext cx="7848600" cy="4346575"/>
          </a:xfrm>
          <a:prstGeom prst="rect">
            <a:avLst/>
          </a:prstGeom>
          <a:noFill/>
        </p:spPr>
      </p:pic>
      <p:sp>
        <p:nvSpPr>
          <p:cNvPr id="1461252" name="Rectangle 4"/>
          <p:cNvSpPr>
            <a:spLocks noGrp="1" noChangeArrowheads="1"/>
          </p:cNvSpPr>
          <p:nvPr>
            <p:ph type="body" idx="1"/>
          </p:nvPr>
        </p:nvSpPr>
        <p:spPr/>
        <p:txBody>
          <a:bodyPr/>
          <a:lstStyle/>
          <a:p>
            <a:r>
              <a:rPr lang="fr-FR"/>
              <a:t>Messages empoisonnés (</a:t>
            </a:r>
            <a:r>
              <a:rPr lang="fr-FR" i="1"/>
              <a:t>poison messages</a:t>
            </a:r>
            <a:r>
              <a:rPr lang="fr-FR"/>
              <a:t>)</a:t>
            </a:r>
          </a:p>
          <a:p>
            <a:pPr lvl="1"/>
            <a:r>
              <a:rPr lang="fr-FR"/>
              <a:t>A cause des transactions un message peut ne jamais être consommé</a:t>
            </a:r>
          </a:p>
          <a:p>
            <a:endParaRPr lang="fr-FR"/>
          </a:p>
        </p:txBody>
      </p:sp>
      <p:sp>
        <p:nvSpPr>
          <p:cNvPr id="1461253" name="Rectangle 5"/>
          <p:cNvSpPr>
            <a:spLocks noChangeArrowheads="1"/>
          </p:cNvSpPr>
          <p:nvPr/>
        </p:nvSpPr>
        <p:spPr bwMode="auto">
          <a:xfrm>
            <a:off x="1604963" y="1785938"/>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2274" name="Rectangle 2"/>
          <p:cNvSpPr>
            <a:spLocks noGrp="1" noChangeArrowheads="1"/>
          </p:cNvSpPr>
          <p:nvPr>
            <p:ph type="title"/>
          </p:nvPr>
        </p:nvSpPr>
        <p:spPr/>
        <p:txBody>
          <a:bodyPr/>
          <a:lstStyle/>
          <a:p>
            <a:r>
              <a:rPr lang="fr-FR"/>
              <a:t>MDB empoisonné !</a:t>
            </a:r>
          </a:p>
        </p:txBody>
      </p:sp>
      <p:sp>
        <p:nvSpPr>
          <p:cNvPr id="1462275" name="Rectangle 3"/>
          <p:cNvSpPr>
            <a:spLocks noGrp="1" noChangeArrowheads="1"/>
          </p:cNvSpPr>
          <p:nvPr>
            <p:ph type="body" idx="1"/>
          </p:nvPr>
        </p:nvSpPr>
        <p:spPr>
          <a:xfrm>
            <a:off x="685800" y="1371600"/>
            <a:ext cx="8458200" cy="4724400"/>
          </a:xfrm>
        </p:spPr>
        <p:txBody>
          <a:bodyPr/>
          <a:lstStyle/>
          <a:p>
            <a:pPr>
              <a:buFont typeface="Wingdings" pitchFamily="2" charset="2"/>
              <a:buNone/>
            </a:pPr>
            <a:r>
              <a:rPr lang="en-US" sz="1200" b="1">
                <a:latin typeface="Courier New" pitchFamily="49" charset="0"/>
                <a:cs typeface="Times New Roman" charset="0"/>
              </a:rPr>
              <a:t>package examples;</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import javax.ejb.*;</a:t>
            </a:r>
          </a:p>
          <a:p>
            <a:pPr>
              <a:buFont typeface="Wingdings" pitchFamily="2" charset="2"/>
              <a:buNone/>
            </a:pPr>
            <a:r>
              <a:rPr lang="en-US" sz="1200" b="1">
                <a:latin typeface="Courier New" pitchFamily="49" charset="0"/>
                <a:cs typeface="Times New Roman" charset="0"/>
              </a:rPr>
              <a:t>import javax.jms.*;</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public class PoisonBean</a:t>
            </a:r>
          </a:p>
          <a:p>
            <a:pPr>
              <a:buFont typeface="Wingdings" pitchFamily="2" charset="2"/>
              <a:buNone/>
            </a:pPr>
            <a:r>
              <a:rPr lang="en-US" sz="1200" b="1">
                <a:latin typeface="Courier New" pitchFamily="49" charset="0"/>
                <a:cs typeface="Times New Roman" charset="0"/>
              </a:rPr>
              <a:t> implements MessageDrivenBean, MessageListener {</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private MessageDrivenContext ctx;</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public void setMessageDrivenContext(MessageDrivenContext ctx) {</a:t>
            </a:r>
          </a:p>
          <a:p>
            <a:pPr>
              <a:buFont typeface="Wingdings" pitchFamily="2" charset="2"/>
              <a:buNone/>
            </a:pPr>
            <a:r>
              <a:rPr lang="en-US" sz="1200" b="1">
                <a:latin typeface="Courier New" pitchFamily="49" charset="0"/>
                <a:cs typeface="Times New Roman" charset="0"/>
              </a:rPr>
              <a:t>  this.ctx = ctx;</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public void ejbCreate() {}</a:t>
            </a:r>
          </a:p>
          <a:p>
            <a:pPr>
              <a:buFont typeface="Wingdings" pitchFamily="2" charset="2"/>
              <a:buNone/>
            </a:pPr>
            <a:r>
              <a:rPr lang="en-US" sz="1200" b="1">
                <a:latin typeface="Courier New" pitchFamily="49" charset="0"/>
                <a:cs typeface="Times New Roman" charset="0"/>
              </a:rPr>
              <a:t> public void ejbRemove() {}</a:t>
            </a:r>
          </a:p>
          <a:p>
            <a:pPr>
              <a:buFont typeface="Wingdings" pitchFamily="2" charset="2"/>
              <a:buNone/>
            </a:pPr>
            <a:r>
              <a:rPr lang="en-US" sz="1200" b="1">
                <a:latin typeface="Courier New" pitchFamily="49" charset="0"/>
                <a:cs typeface="Times New Roman" charset="0"/>
              </a:rPr>
              <a:t> ...</a:t>
            </a:r>
            <a:endParaRPr lang="fr-FR" sz="1200" b="1">
              <a:latin typeface="Courier New" pitchFamily="49"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0" name="Rectangle 2"/>
          <p:cNvSpPr>
            <a:spLocks noGrp="1" noChangeArrowheads="1"/>
          </p:cNvSpPr>
          <p:nvPr>
            <p:ph type="title"/>
          </p:nvPr>
        </p:nvSpPr>
        <p:spPr/>
        <p:txBody>
          <a:bodyPr/>
          <a:lstStyle/>
          <a:p>
            <a:r>
              <a:rPr lang="fr-FR"/>
              <a:t>Architectures de composants</a:t>
            </a:r>
          </a:p>
        </p:txBody>
      </p:sp>
      <p:sp>
        <p:nvSpPr>
          <p:cNvPr id="1087491" name="Rectangle 3"/>
          <p:cNvSpPr>
            <a:spLocks noGrp="1" noChangeArrowheads="1"/>
          </p:cNvSpPr>
          <p:nvPr>
            <p:ph type="body" idx="1"/>
          </p:nvPr>
        </p:nvSpPr>
        <p:spPr/>
        <p:txBody>
          <a:bodyPr/>
          <a:lstStyle/>
          <a:p>
            <a:r>
              <a:rPr lang="fr-FR"/>
              <a:t>Nécessité de standardiser la notion de composants</a:t>
            </a:r>
          </a:p>
          <a:p>
            <a:pPr lvl="1"/>
            <a:r>
              <a:rPr lang="fr-FR"/>
              <a:t>Ensemble de définitions d'interfaces entre le serveur d'application et les composants</a:t>
            </a:r>
          </a:p>
          <a:p>
            <a:pPr lvl="1"/>
            <a:r>
              <a:rPr lang="fr-FR"/>
              <a:t>Ainsi n'importe quel composant peut tourner ou être recompilé sur n'importe quel serveur</a:t>
            </a:r>
          </a:p>
          <a:p>
            <a:r>
              <a:rPr lang="fr-FR"/>
              <a:t>Un tel standard s'appelle </a:t>
            </a:r>
            <a:r>
              <a:rPr lang="fr-FR" i="1"/>
              <a:t>une architecture de composants</a:t>
            </a:r>
          </a:p>
          <a:p>
            <a:pPr lvl="1"/>
            <a:r>
              <a:rPr lang="fr-FR"/>
              <a:t>Penser aux CDs audio, à la télé, au VHS, etc…</a:t>
            </a:r>
          </a:p>
        </p:txBody>
      </p:sp>
    </p:spTree>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3298" name="Rectangle 2"/>
          <p:cNvSpPr>
            <a:spLocks noGrp="1" noChangeArrowheads="1"/>
          </p:cNvSpPr>
          <p:nvPr>
            <p:ph type="title"/>
          </p:nvPr>
        </p:nvSpPr>
        <p:spPr/>
        <p:txBody>
          <a:bodyPr/>
          <a:lstStyle/>
          <a:p>
            <a:r>
              <a:rPr lang="fr-FR"/>
              <a:t>MDB empoisonné !</a:t>
            </a:r>
          </a:p>
        </p:txBody>
      </p:sp>
      <p:sp>
        <p:nvSpPr>
          <p:cNvPr id="1463299" name="Rectangle 3"/>
          <p:cNvSpPr>
            <a:spLocks noGrp="1" noChangeArrowheads="1"/>
          </p:cNvSpPr>
          <p:nvPr>
            <p:ph type="body" idx="1"/>
          </p:nvPr>
        </p:nvSpPr>
        <p:spPr>
          <a:xfrm>
            <a:off x="685800" y="1447800"/>
            <a:ext cx="8305800" cy="4724400"/>
          </a:xfrm>
        </p:spPr>
        <p:txBody>
          <a:bodyPr/>
          <a:lstStyle/>
          <a:p>
            <a:pPr>
              <a:buFont typeface="Wingdings" pitchFamily="2" charset="2"/>
              <a:buNone/>
            </a:pPr>
            <a:r>
              <a:rPr lang="en-US" sz="1200" b="1">
                <a:latin typeface="Courier New" pitchFamily="49" charset="0"/>
                <a:cs typeface="Times New Roman" charset="0"/>
              </a:rPr>
              <a:t>...</a:t>
            </a:r>
          </a:p>
          <a:p>
            <a:pPr>
              <a:buFont typeface="Wingdings" pitchFamily="2" charset="2"/>
              <a:buNone/>
            </a:pPr>
            <a:r>
              <a:rPr lang="en-US" sz="1200" b="1">
                <a:latin typeface="Courier New" pitchFamily="49" charset="0"/>
                <a:cs typeface="Times New Roman" charset="0"/>
              </a:rPr>
              <a:t>public void onMessage(Message msg)  {</a:t>
            </a:r>
          </a:p>
          <a:p>
            <a:pPr>
              <a:buFont typeface="Wingdings" pitchFamily="2" charset="2"/>
              <a:buNone/>
            </a:pPr>
            <a:r>
              <a:rPr lang="en-US" sz="1200" b="1">
                <a:latin typeface="Courier New" pitchFamily="49" charset="0"/>
                <a:cs typeface="Times New Roman" charset="0"/>
              </a:rPr>
              <a:t>  try {</a:t>
            </a:r>
          </a:p>
          <a:p>
            <a:pPr>
              <a:buFont typeface="Wingdings" pitchFamily="2" charset="2"/>
              <a:buNone/>
            </a:pPr>
            <a:r>
              <a:rPr lang="en-US" sz="1200" b="1">
                <a:latin typeface="Courier New" pitchFamily="49" charset="0"/>
                <a:cs typeface="Times New Roman" charset="0"/>
              </a:rPr>
              <a:t>   System.out.println("Received msg " + msg.getJMSMessageID());</a:t>
            </a:r>
          </a:p>
          <a:p>
            <a:pPr>
              <a:buFont typeface="Wingdings" pitchFamily="2" charset="2"/>
              <a:buNone/>
            </a:pPr>
            <a:r>
              <a:rPr lang="en-US" sz="1200">
                <a:latin typeface="Courier New" pitchFamily="49" charset="0"/>
                <a:cs typeface="Times New Roman" charset="0"/>
              </a:rPr>
              <a:t>   // Let's sleep a little bit so that we don't see rapid fire re-sends of the message.</a:t>
            </a:r>
          </a:p>
          <a:p>
            <a:pPr>
              <a:buFont typeface="Wingdings" pitchFamily="2" charset="2"/>
              <a:buNone/>
            </a:pPr>
            <a:r>
              <a:rPr lang="en-US" sz="1200" b="1">
                <a:latin typeface="Courier New" pitchFamily="49" charset="0"/>
                <a:cs typeface="Times New Roman" charset="0"/>
              </a:rPr>
              <a:t>   Thread.sleep(3000);</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a:t>
            </a:r>
            <a:r>
              <a:rPr lang="en-US" sz="1200">
                <a:solidFill>
                  <a:srgbClr val="CC0000"/>
                </a:solidFill>
                <a:latin typeface="Courier New" pitchFamily="49" charset="0"/>
                <a:cs typeface="Times New Roman" charset="0"/>
              </a:rPr>
              <a:t>// We could either throw a system exception here or</a:t>
            </a:r>
          </a:p>
          <a:p>
            <a:pPr>
              <a:buFont typeface="Wingdings" pitchFamily="2" charset="2"/>
              <a:buNone/>
            </a:pPr>
            <a:r>
              <a:rPr lang="en-US" sz="1200">
                <a:solidFill>
                  <a:srgbClr val="CC0000"/>
                </a:solidFill>
                <a:latin typeface="Courier New" pitchFamily="49" charset="0"/>
                <a:cs typeface="Times New Roman" charset="0"/>
              </a:rPr>
              <a:t>   // manually force a rollback of the transaction.</a:t>
            </a:r>
          </a:p>
          <a:p>
            <a:pPr>
              <a:buFont typeface="Wingdings" pitchFamily="2" charset="2"/>
              <a:buNone/>
            </a:pPr>
            <a:r>
              <a:rPr lang="en-US" sz="1200" b="1">
                <a:solidFill>
                  <a:srgbClr val="CC0000"/>
                </a:solidFill>
                <a:latin typeface="Courier New" pitchFamily="49" charset="0"/>
                <a:cs typeface="Times New Roman" charset="0"/>
              </a:rPr>
              <a:t>   ctx.setRollbackOnly();</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catch (Exception e) {</a:t>
            </a:r>
          </a:p>
          <a:p>
            <a:pPr>
              <a:buFont typeface="Wingdings" pitchFamily="2" charset="2"/>
              <a:buNone/>
            </a:pPr>
            <a:r>
              <a:rPr lang="en-US" sz="1200" b="1">
                <a:latin typeface="Courier New" pitchFamily="49" charset="0"/>
                <a:cs typeface="Times New Roman" charset="0"/>
              </a:rPr>
              <a:t>   e.printStackTrace();</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  </a:t>
            </a:r>
          </a:p>
          <a:p>
            <a:pPr>
              <a:buFont typeface="Wingdings" pitchFamily="2" charset="2"/>
              <a:buNone/>
            </a:pPr>
            <a:r>
              <a:rPr lang="en-US" sz="1200" b="1">
                <a:latin typeface="Courier New" pitchFamily="49" charset="0"/>
                <a:cs typeface="Times New Roman" charset="0"/>
              </a:rPr>
              <a:t>}</a:t>
            </a:r>
          </a:p>
          <a:p>
            <a:pPr>
              <a:buFont typeface="Wingdings" pitchFamily="2" charset="2"/>
              <a:buNone/>
            </a:pPr>
            <a:endParaRPr lang="fr-FR" sz="1200" b="1">
              <a:latin typeface="Courier New" pitchFamily="49" charset="0"/>
            </a:endParaRPr>
          </a:p>
          <a:p>
            <a:endParaRPr lang="fr-FR" sz="2400"/>
          </a:p>
        </p:txBody>
      </p:sp>
    </p:spTree>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22" name="Rectangle 2"/>
          <p:cNvSpPr>
            <a:spLocks noGrp="1" noChangeArrowheads="1"/>
          </p:cNvSpPr>
          <p:nvPr>
            <p:ph type="title"/>
          </p:nvPr>
        </p:nvSpPr>
        <p:spPr/>
        <p:txBody>
          <a:bodyPr/>
          <a:lstStyle/>
          <a:p>
            <a:r>
              <a:rPr lang="fr-FR"/>
              <a:t>MDB empoisonné !</a:t>
            </a:r>
          </a:p>
        </p:txBody>
      </p:sp>
      <p:sp>
        <p:nvSpPr>
          <p:cNvPr id="1464323" name="Rectangle 3"/>
          <p:cNvSpPr>
            <a:spLocks noGrp="1" noChangeArrowheads="1"/>
          </p:cNvSpPr>
          <p:nvPr>
            <p:ph type="body" idx="1"/>
          </p:nvPr>
        </p:nvSpPr>
        <p:spPr/>
        <p:txBody>
          <a:bodyPr/>
          <a:lstStyle/>
          <a:p>
            <a:r>
              <a:rPr lang="fr-FR"/>
              <a:t>Solutions</a:t>
            </a:r>
          </a:p>
          <a:p>
            <a:pPr lvl="1"/>
            <a:r>
              <a:rPr lang="fr-FR"/>
              <a:t>Ne pas lever d'exception,</a:t>
            </a:r>
          </a:p>
          <a:p>
            <a:pPr lvl="1"/>
            <a:r>
              <a:rPr lang="fr-FR"/>
              <a:t>Utiliser des transactions gérées par le bean, non par le container,</a:t>
            </a:r>
          </a:p>
          <a:p>
            <a:pPr lvl="1"/>
            <a:r>
              <a:rPr lang="fr-FR"/>
              <a:t>Certains serveurs peuvent configurer une "poison message queue" ou posséder un paramètre "nb max retries"</a:t>
            </a:r>
          </a:p>
          <a:p>
            <a:pPr lvl="1"/>
            <a:r>
              <a:rPr lang="fr-FR"/>
              <a:t>…</a:t>
            </a:r>
          </a:p>
        </p:txBody>
      </p:sp>
    </p:spTree>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5346" name="Rectangle 2"/>
          <p:cNvSpPr>
            <a:spLocks noGrp="1" noChangeArrowheads="1"/>
          </p:cNvSpPr>
          <p:nvPr>
            <p:ph type="title"/>
          </p:nvPr>
        </p:nvSpPr>
        <p:spPr/>
        <p:txBody>
          <a:bodyPr/>
          <a:lstStyle/>
          <a:p>
            <a:r>
              <a:rPr lang="fr-FR"/>
              <a:t>Comment renvoyer des résultats à l'expéditeur du message ?</a:t>
            </a:r>
          </a:p>
        </p:txBody>
      </p:sp>
      <p:pic>
        <p:nvPicPr>
          <p:cNvPr id="1465347" name="Picture 3" descr="ch08-08"/>
          <p:cNvPicPr>
            <a:picLocks noChangeAspect="1" noChangeArrowheads="1"/>
          </p:cNvPicPr>
          <p:nvPr/>
        </p:nvPicPr>
        <p:blipFill>
          <a:blip r:embed="rId2" cstate="print"/>
          <a:srcRect/>
          <a:stretch>
            <a:fillRect/>
          </a:stretch>
        </p:blipFill>
        <p:spPr bwMode="auto">
          <a:xfrm>
            <a:off x="1143000" y="1066800"/>
            <a:ext cx="7467600" cy="5705475"/>
          </a:xfrm>
          <a:prstGeom prst="rect">
            <a:avLst/>
          </a:prstGeom>
          <a:noFill/>
        </p:spPr>
      </p:pic>
      <p:sp>
        <p:nvSpPr>
          <p:cNvPr id="1465348" name="Rectangle 4"/>
          <p:cNvSpPr>
            <a:spLocks noGrp="1" noChangeArrowheads="1"/>
          </p:cNvSpPr>
          <p:nvPr>
            <p:ph type="body" idx="1"/>
          </p:nvPr>
        </p:nvSpPr>
        <p:spPr/>
        <p:txBody>
          <a:bodyPr/>
          <a:lstStyle/>
          <a:p>
            <a:r>
              <a:rPr lang="fr-FR"/>
              <a:t>A faire à la main ! Rien n'est prévu !</a:t>
            </a:r>
          </a:p>
        </p:txBody>
      </p:sp>
      <p:sp>
        <p:nvSpPr>
          <p:cNvPr id="1465349" name="Rectangle 5"/>
          <p:cNvSpPr>
            <a:spLocks noChangeArrowheads="1"/>
          </p:cNvSpPr>
          <p:nvPr/>
        </p:nvSpPr>
        <p:spPr bwMode="auto">
          <a:xfrm>
            <a:off x="1604963" y="1162050"/>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6370" name="Rectangle 2"/>
          <p:cNvSpPr>
            <a:spLocks noGrp="1" noChangeArrowheads="1"/>
          </p:cNvSpPr>
          <p:nvPr>
            <p:ph type="title"/>
          </p:nvPr>
        </p:nvSpPr>
        <p:spPr/>
        <p:txBody>
          <a:bodyPr/>
          <a:lstStyle/>
          <a:p>
            <a:r>
              <a:rPr lang="fr-FR"/>
              <a:t>Comment renvoyer des résultats à l'expéditeur du message ?</a:t>
            </a:r>
          </a:p>
        </p:txBody>
      </p:sp>
      <p:sp>
        <p:nvSpPr>
          <p:cNvPr id="1466371" name="Rectangle 3"/>
          <p:cNvSpPr>
            <a:spLocks noGrp="1" noChangeArrowheads="1"/>
          </p:cNvSpPr>
          <p:nvPr>
            <p:ph type="body" idx="1"/>
          </p:nvPr>
        </p:nvSpPr>
        <p:spPr/>
        <p:txBody>
          <a:bodyPr/>
          <a:lstStyle/>
          <a:p>
            <a:r>
              <a:rPr lang="fr-FR"/>
              <a:t>Néanmoins, des problèmes se posent si le client est lui-même un EJB de type stateful session bean</a:t>
            </a:r>
          </a:p>
          <a:p>
            <a:pPr lvl="1"/>
            <a:r>
              <a:rPr lang="fr-FR"/>
              <a:t>Que se passe-t-il en cas de </a:t>
            </a:r>
            <a:r>
              <a:rPr lang="fr-FR" i="1"/>
              <a:t>passivation</a:t>
            </a:r>
            <a:r>
              <a:rPr lang="fr-FR"/>
              <a:t> ?</a:t>
            </a:r>
          </a:p>
          <a:p>
            <a:pPr lvl="1"/>
            <a:r>
              <a:rPr lang="fr-FR"/>
              <a:t>Perte de la connexion à la destination temporaire!</a:t>
            </a:r>
          </a:p>
          <a:p>
            <a:r>
              <a:rPr lang="fr-FR"/>
              <a:t>Solution : ne pas utiliser d'EJB SSB comme client! Utiliser une Servlet ou un JSP</a:t>
            </a:r>
          </a:p>
          <a:p>
            <a:r>
              <a:rPr lang="fr-FR"/>
              <a:t>Autre solution : configurer un topic permanent pour les réponses, au niveau du serveur JMS.</a:t>
            </a:r>
          </a:p>
        </p:txBody>
      </p:sp>
    </p:spTree>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7394" name="Rectangle 2"/>
          <p:cNvSpPr>
            <a:spLocks noGrp="1" noChangeArrowheads="1"/>
          </p:cNvSpPr>
          <p:nvPr>
            <p:ph type="title"/>
          </p:nvPr>
        </p:nvSpPr>
        <p:spPr/>
        <p:txBody>
          <a:bodyPr/>
          <a:lstStyle/>
          <a:p>
            <a:r>
              <a:rPr lang="fr-FR"/>
              <a:t>Comment renvoyer des résultats à l'expéditeur du message ?</a:t>
            </a:r>
          </a:p>
        </p:txBody>
      </p:sp>
      <p:sp>
        <p:nvSpPr>
          <p:cNvPr id="1467395" name="Rectangle 3"/>
          <p:cNvSpPr>
            <a:spLocks noGrp="1" noChangeArrowheads="1"/>
          </p:cNvSpPr>
          <p:nvPr>
            <p:ph type="body" idx="1"/>
          </p:nvPr>
        </p:nvSpPr>
        <p:spPr/>
        <p:txBody>
          <a:bodyPr/>
          <a:lstStyle/>
          <a:p>
            <a:endParaRPr lang="fr-FR"/>
          </a:p>
        </p:txBody>
      </p:sp>
      <p:sp>
        <p:nvSpPr>
          <p:cNvPr id="1467396" name="Rectangle 4"/>
          <p:cNvSpPr>
            <a:spLocks noChangeArrowheads="1"/>
          </p:cNvSpPr>
          <p:nvPr/>
        </p:nvSpPr>
        <p:spPr bwMode="auto">
          <a:xfrm>
            <a:off x="1604963" y="952500"/>
            <a:ext cx="9144000" cy="0"/>
          </a:xfrm>
          <a:prstGeom prst="rect">
            <a:avLst/>
          </a:prstGeom>
          <a:noFill/>
          <a:ln w="9525">
            <a:noFill/>
            <a:miter lim="800000"/>
            <a:headEnd/>
            <a:tailEnd/>
          </a:ln>
          <a:effectLst/>
        </p:spPr>
        <p:txBody>
          <a:bodyPr>
            <a:spAutoFit/>
          </a:bodyPr>
          <a:lstStyle/>
          <a:p>
            <a:endParaRPr lang="fr-FR"/>
          </a:p>
        </p:txBody>
      </p:sp>
      <p:pic>
        <p:nvPicPr>
          <p:cNvPr id="1467397" name="Picture 5" descr="ch08-09"/>
          <p:cNvPicPr>
            <a:picLocks noChangeAspect="1" noChangeArrowheads="1"/>
          </p:cNvPicPr>
          <p:nvPr/>
        </p:nvPicPr>
        <p:blipFill>
          <a:blip r:embed="rId2" cstate="print"/>
          <a:srcRect/>
          <a:stretch>
            <a:fillRect/>
          </a:stretch>
        </p:blipFill>
        <p:spPr bwMode="auto">
          <a:xfrm>
            <a:off x="1524000" y="1066800"/>
            <a:ext cx="6858000" cy="5724525"/>
          </a:xfrm>
          <a:prstGeom prst="rect">
            <a:avLst/>
          </a:prstGeom>
          <a:noFill/>
        </p:spPr>
      </p:pic>
    </p:spTree>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8418" name="Rectangle 2"/>
          <p:cNvSpPr>
            <a:spLocks noGrp="1" noChangeArrowheads="1"/>
          </p:cNvSpPr>
          <p:nvPr>
            <p:ph type="title"/>
          </p:nvPr>
        </p:nvSpPr>
        <p:spPr/>
        <p:txBody>
          <a:bodyPr/>
          <a:lstStyle/>
          <a:p>
            <a:r>
              <a:rPr lang="fr-FR"/>
              <a:t>Comment renvoyer des résultats à l'expéditeur du message ?</a:t>
            </a:r>
          </a:p>
        </p:txBody>
      </p:sp>
      <p:sp>
        <p:nvSpPr>
          <p:cNvPr id="1468419" name="Rectangle 3"/>
          <p:cNvSpPr>
            <a:spLocks noGrp="1" noChangeArrowheads="1"/>
          </p:cNvSpPr>
          <p:nvPr>
            <p:ph type="body" idx="1"/>
          </p:nvPr>
        </p:nvSpPr>
        <p:spPr/>
        <p:txBody>
          <a:bodyPr/>
          <a:lstStyle/>
          <a:p>
            <a:r>
              <a:rPr lang="fr-FR"/>
              <a:t>D'autres solutions existent…</a:t>
            </a:r>
          </a:p>
          <a:p>
            <a:r>
              <a:rPr lang="fr-FR"/>
              <a:t>JMS propose deux classes </a:t>
            </a:r>
            <a:r>
              <a:rPr lang="fr-FR" b="1">
                <a:latin typeface="Courier New" pitchFamily="49" charset="0"/>
              </a:rPr>
              <a:t>javax.jms.QueueRequestor</a:t>
            </a:r>
            <a:r>
              <a:rPr lang="fr-FR"/>
              <a:t> et </a:t>
            </a:r>
            <a:r>
              <a:rPr lang="fr-FR" b="1">
                <a:latin typeface="Courier New" pitchFamily="49" charset="0"/>
              </a:rPr>
              <a:t>javax.jms.TopicRequestor</a:t>
            </a:r>
            <a:r>
              <a:rPr lang="fr-FR"/>
              <a:t> qui implémentent une pattern simple question/réponse</a:t>
            </a:r>
          </a:p>
          <a:p>
            <a:r>
              <a:rPr lang="fr-FR"/>
              <a:t>Solution bloquante, pas de gestion de transactions…</a:t>
            </a:r>
          </a:p>
          <a:p>
            <a:r>
              <a:rPr lang="fr-FR">
                <a:solidFill>
                  <a:srgbClr val="CC0000"/>
                </a:solidFill>
              </a:rPr>
              <a:t>Le futur : invocation de méthode asynchrone</a:t>
            </a:r>
          </a:p>
        </p:txBody>
      </p:sp>
    </p:spTree>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469442" name="Rectangle 2"/>
          <p:cNvSpPr>
            <a:spLocks noGrp="1" noChangeArrowheads="1"/>
          </p:cNvSpPr>
          <p:nvPr>
            <p:ph type="ctrTitle"/>
          </p:nvPr>
        </p:nvSpPr>
        <p:spPr/>
        <p:txBody>
          <a:bodyPr/>
          <a:lstStyle/>
          <a:p>
            <a:r>
              <a:rPr lang="fr-FR"/>
              <a:t>Ajouter de la fonctionnalité aux beans</a:t>
            </a:r>
          </a:p>
        </p:txBody>
      </p:sp>
    </p:spTree>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0466" name="Rectangle 2"/>
          <p:cNvSpPr>
            <a:spLocks noGrp="1" noChangeArrowheads="1"/>
          </p:cNvSpPr>
          <p:nvPr>
            <p:ph type="title"/>
          </p:nvPr>
        </p:nvSpPr>
        <p:spPr/>
        <p:txBody>
          <a:bodyPr/>
          <a:lstStyle/>
          <a:p>
            <a:r>
              <a:rPr lang="fr-FR"/>
              <a:t>Dans ce chapitre, nous allons voir</a:t>
            </a:r>
          </a:p>
        </p:txBody>
      </p:sp>
      <p:sp>
        <p:nvSpPr>
          <p:cNvPr id="1470467" name="Rectangle 3"/>
          <p:cNvSpPr>
            <a:spLocks noGrp="1" noChangeArrowheads="1"/>
          </p:cNvSpPr>
          <p:nvPr>
            <p:ph type="body" idx="1"/>
          </p:nvPr>
        </p:nvSpPr>
        <p:spPr/>
        <p:txBody>
          <a:bodyPr/>
          <a:lstStyle/>
          <a:p>
            <a:pPr>
              <a:lnSpc>
                <a:spcPct val="90000"/>
              </a:lnSpc>
            </a:pPr>
            <a:r>
              <a:rPr lang="fr-FR"/>
              <a:t>Comment appeler un bean depuis un autre bean,</a:t>
            </a:r>
          </a:p>
          <a:p>
            <a:pPr>
              <a:lnSpc>
                <a:spcPct val="90000"/>
              </a:lnSpc>
            </a:pPr>
            <a:r>
              <a:rPr lang="fr-FR"/>
              <a:t>Utiliser les propriétés d'environnement du bean au runtime,</a:t>
            </a:r>
          </a:p>
          <a:p>
            <a:pPr>
              <a:lnSpc>
                <a:spcPct val="90000"/>
              </a:lnSpc>
            </a:pPr>
            <a:r>
              <a:rPr lang="fr-FR"/>
              <a:t>Comment utiliser les </a:t>
            </a:r>
            <a:r>
              <a:rPr lang="fr-FR" i="1"/>
              <a:t>resources factories</a:t>
            </a:r>
            <a:r>
              <a:rPr lang="fr-FR"/>
              <a:t> (JDBC, JMS),</a:t>
            </a:r>
          </a:p>
          <a:p>
            <a:pPr>
              <a:lnSpc>
                <a:spcPct val="90000"/>
              </a:lnSpc>
            </a:pPr>
            <a:r>
              <a:rPr lang="fr-FR"/>
              <a:t>Utiliser le modèle de sécurité EJB,</a:t>
            </a:r>
          </a:p>
          <a:p>
            <a:pPr>
              <a:lnSpc>
                <a:spcPct val="90000"/>
              </a:lnSpc>
            </a:pPr>
            <a:r>
              <a:rPr lang="fr-FR"/>
              <a:t>Comment utiliser les </a:t>
            </a:r>
            <a:r>
              <a:rPr lang="fr-FR" i="1"/>
              <a:t>EJB object handles</a:t>
            </a:r>
            <a:r>
              <a:rPr lang="fr-FR"/>
              <a:t> et </a:t>
            </a:r>
            <a:r>
              <a:rPr lang="fr-FR" i="1"/>
              <a:t>EJB home handles.</a:t>
            </a:r>
          </a:p>
        </p:txBody>
      </p:sp>
    </p:spTree>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1490" name="Rectangle 2"/>
          <p:cNvSpPr>
            <a:spLocks noGrp="1" noChangeArrowheads="1"/>
          </p:cNvSpPr>
          <p:nvPr>
            <p:ph type="title"/>
          </p:nvPr>
        </p:nvSpPr>
        <p:spPr/>
        <p:txBody>
          <a:bodyPr/>
          <a:lstStyle/>
          <a:p>
            <a:r>
              <a:rPr lang="fr-FR"/>
              <a:t>Appeler un bean depuis un autre bean</a:t>
            </a:r>
          </a:p>
        </p:txBody>
      </p:sp>
      <p:sp>
        <p:nvSpPr>
          <p:cNvPr id="1471491" name="Rectangle 3"/>
          <p:cNvSpPr>
            <a:spLocks noGrp="1" noChangeArrowheads="1"/>
          </p:cNvSpPr>
          <p:nvPr>
            <p:ph type="body" idx="1"/>
          </p:nvPr>
        </p:nvSpPr>
        <p:spPr/>
        <p:txBody>
          <a:bodyPr/>
          <a:lstStyle/>
          <a:p>
            <a:pPr marL="533400" indent="-533400">
              <a:lnSpc>
                <a:spcPct val="90000"/>
              </a:lnSpc>
            </a:pPr>
            <a:r>
              <a:rPr lang="fr-FR"/>
              <a:t>La conception de la moindre application implique des beans qui sont clients d'autres beans…</a:t>
            </a:r>
          </a:p>
          <a:p>
            <a:pPr marL="914400" lvl="1" indent="-457200">
              <a:lnSpc>
                <a:spcPct val="90000"/>
              </a:lnSpc>
            </a:pPr>
            <a:r>
              <a:rPr lang="fr-FR"/>
              <a:t>Un bean gestionnaire de compte (session) utilise des beans compte bancaires (entity), etc…</a:t>
            </a:r>
          </a:p>
          <a:p>
            <a:pPr marL="533400" indent="-533400">
              <a:lnSpc>
                <a:spcPct val="90000"/>
              </a:lnSpc>
            </a:pPr>
            <a:r>
              <a:rPr lang="fr-FR"/>
              <a:t>On utilise JNDI comme pour n'importe quel client</a:t>
            </a:r>
          </a:p>
          <a:p>
            <a:pPr marL="914400" lvl="1" indent="-457200">
              <a:lnSpc>
                <a:spcPct val="90000"/>
              </a:lnSpc>
              <a:buFont typeface="Wingdings" pitchFamily="2" charset="2"/>
              <a:buAutoNum type="arabicPeriod"/>
            </a:pPr>
            <a:r>
              <a:rPr lang="fr-FR" i="1"/>
              <a:t>Lookup</a:t>
            </a:r>
            <a:r>
              <a:rPr lang="fr-FR"/>
              <a:t> du </a:t>
            </a:r>
            <a:r>
              <a:rPr lang="fr-FR" i="1"/>
              <a:t>home object</a:t>
            </a:r>
            <a:r>
              <a:rPr lang="fr-FR"/>
              <a:t> de l'EJB cible via JNDI,</a:t>
            </a:r>
          </a:p>
          <a:p>
            <a:pPr marL="914400" lvl="1" indent="-457200">
              <a:lnSpc>
                <a:spcPct val="90000"/>
              </a:lnSpc>
              <a:buFont typeface="Wingdings" pitchFamily="2" charset="2"/>
              <a:buAutoNum type="arabicPeriod"/>
            </a:pPr>
            <a:r>
              <a:rPr lang="fr-FR"/>
              <a:t>Appel de </a:t>
            </a:r>
            <a:r>
              <a:rPr lang="fr-FR" b="1">
                <a:latin typeface="Courier New" pitchFamily="49" charset="0"/>
              </a:rPr>
              <a:t>create()</a:t>
            </a:r>
            <a:r>
              <a:rPr lang="fr-FR"/>
              <a:t> sur le </a:t>
            </a:r>
            <a:r>
              <a:rPr lang="fr-FR" i="1"/>
              <a:t>home object</a:t>
            </a:r>
            <a:r>
              <a:rPr lang="fr-FR"/>
              <a:t>,</a:t>
            </a:r>
          </a:p>
          <a:p>
            <a:pPr marL="914400" lvl="1" indent="-457200">
              <a:lnSpc>
                <a:spcPct val="90000"/>
              </a:lnSpc>
              <a:buFont typeface="Wingdings" pitchFamily="2" charset="2"/>
              <a:buAutoNum type="arabicPeriod"/>
            </a:pPr>
            <a:r>
              <a:rPr lang="fr-FR"/>
              <a:t>Appel de méthodes business,</a:t>
            </a:r>
          </a:p>
          <a:p>
            <a:pPr marL="914400" lvl="1" indent="-457200">
              <a:lnSpc>
                <a:spcPct val="90000"/>
              </a:lnSpc>
              <a:buFont typeface="Wingdings" pitchFamily="2" charset="2"/>
              <a:buAutoNum type="arabicPeriod"/>
            </a:pPr>
            <a:r>
              <a:rPr lang="fr-FR"/>
              <a:t>Appel de </a:t>
            </a:r>
            <a:r>
              <a:rPr lang="fr-FR" b="1">
                <a:latin typeface="Courier New" pitchFamily="49" charset="0"/>
              </a:rPr>
              <a:t>remove</a:t>
            </a:r>
            <a:r>
              <a:rPr lang="fr-FR"/>
              <a:t> sur le </a:t>
            </a:r>
            <a:r>
              <a:rPr lang="fr-FR" i="1"/>
              <a:t>ejb object</a:t>
            </a:r>
            <a:r>
              <a:rPr lang="fr-FR"/>
              <a:t>.</a:t>
            </a:r>
          </a:p>
        </p:txBody>
      </p:sp>
    </p:spTree>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2514" name="Rectangle 2"/>
          <p:cNvSpPr>
            <a:spLocks noGrp="1" noChangeArrowheads="1"/>
          </p:cNvSpPr>
          <p:nvPr>
            <p:ph type="title"/>
          </p:nvPr>
        </p:nvSpPr>
        <p:spPr/>
        <p:txBody>
          <a:bodyPr/>
          <a:lstStyle/>
          <a:p>
            <a:r>
              <a:rPr lang="fr-FR"/>
              <a:t>Appeler un bean depuis un autre bean</a:t>
            </a:r>
          </a:p>
        </p:txBody>
      </p:sp>
      <p:sp>
        <p:nvSpPr>
          <p:cNvPr id="1472515" name="Rectangle 3"/>
          <p:cNvSpPr>
            <a:spLocks noGrp="1" noChangeArrowheads="1"/>
          </p:cNvSpPr>
          <p:nvPr>
            <p:ph type="body" idx="1"/>
          </p:nvPr>
        </p:nvSpPr>
        <p:spPr/>
        <p:txBody>
          <a:bodyPr/>
          <a:lstStyle/>
          <a:p>
            <a:pPr>
              <a:lnSpc>
                <a:spcPct val="90000"/>
              </a:lnSpc>
            </a:pPr>
            <a:r>
              <a:rPr lang="fr-FR"/>
              <a:t>Comment indiquer les paramètres d'initialisation JNDI (driver, etc…) ?</a:t>
            </a:r>
          </a:p>
          <a:p>
            <a:pPr>
              <a:lnSpc>
                <a:spcPct val="90000"/>
              </a:lnSpc>
            </a:pPr>
            <a:r>
              <a:rPr lang="fr-FR"/>
              <a:t>Pas besoin, le container les a déjà initialisés</a:t>
            </a:r>
          </a:p>
          <a:p>
            <a:pPr lvl="1">
              <a:lnSpc>
                <a:spcPct val="90000"/>
              </a:lnSpc>
            </a:pPr>
            <a:r>
              <a:rPr lang="fr-FR"/>
              <a:t>On les récupères via un InitialContext</a:t>
            </a:r>
            <a:br>
              <a:rPr lang="fr-FR"/>
            </a:br>
            <a:endParaRPr lang="fr-FR"/>
          </a:p>
          <a:p>
            <a:pPr lvl="1">
              <a:lnSpc>
                <a:spcPct val="90000"/>
              </a:lnSpc>
              <a:buFont typeface="Wingdings" pitchFamily="2" charset="2"/>
              <a:buNone/>
            </a:pPr>
            <a:r>
              <a:rPr lang="fr-FR" sz="1200">
                <a:latin typeface="Courier New" pitchFamily="49" charset="0"/>
              </a:rPr>
              <a:t>//Obtain the DEFAULT JNDI initial context by calling the</a:t>
            </a:r>
          </a:p>
          <a:p>
            <a:pPr lvl="1">
              <a:lnSpc>
                <a:spcPct val="90000"/>
              </a:lnSpc>
              <a:buFont typeface="Wingdings" pitchFamily="2" charset="2"/>
              <a:buNone/>
            </a:pPr>
            <a:r>
              <a:rPr lang="fr-FR" sz="1200">
                <a:latin typeface="Courier New" pitchFamily="49" charset="0"/>
              </a:rPr>
              <a:t>//no-argument constructor</a:t>
            </a:r>
          </a:p>
          <a:p>
            <a:pPr lvl="1">
              <a:lnSpc>
                <a:spcPct val="90000"/>
              </a:lnSpc>
              <a:buFont typeface="Wingdings" pitchFamily="2" charset="2"/>
              <a:buNone/>
            </a:pPr>
            <a:r>
              <a:rPr lang="fr-FR" sz="1200" b="1">
                <a:latin typeface="Courier New" pitchFamily="49" charset="0"/>
              </a:rPr>
              <a:t>Context ctx =new InitialContext();</a:t>
            </a:r>
          </a:p>
          <a:p>
            <a:pPr lvl="1">
              <a:lnSpc>
                <a:spcPct val="90000"/>
              </a:lnSpc>
              <a:buFont typeface="Wingdings" pitchFamily="2" charset="2"/>
              <a:buNone/>
            </a:pPr>
            <a:r>
              <a:rPr lang="fr-FR" sz="1200">
                <a:latin typeface="Courier New" pitchFamily="49" charset="0"/>
              </a:rPr>
              <a:t>//Look up the home interface</a:t>
            </a:r>
          </a:p>
          <a:p>
            <a:pPr lvl="1">
              <a:lnSpc>
                <a:spcPct val="90000"/>
              </a:lnSpc>
              <a:buFont typeface="Wingdings" pitchFamily="2" charset="2"/>
              <a:buNone/>
            </a:pPr>
            <a:r>
              <a:rPr lang="fr-FR" sz="1200" b="1">
                <a:latin typeface="Courier New" pitchFamily="49" charset="0"/>
              </a:rPr>
              <a:t>Object result =ctx.lookup("java:comp/env/ejb/CatalogHome");</a:t>
            </a:r>
          </a:p>
          <a:p>
            <a:pPr lvl="1">
              <a:lnSpc>
                <a:spcPct val="90000"/>
              </a:lnSpc>
              <a:buFont typeface="Wingdings" pitchFamily="2" charset="2"/>
              <a:buNone/>
            </a:pPr>
            <a:r>
              <a:rPr lang="fr-FR" sz="1200">
                <a:latin typeface="Courier New" pitchFamily="49" charset="0"/>
              </a:rPr>
              <a:t>//Convert the result to the proper type,RMI-IIOP style</a:t>
            </a:r>
          </a:p>
          <a:p>
            <a:pPr lvl="1">
              <a:lnSpc>
                <a:spcPct val="90000"/>
              </a:lnSpc>
              <a:buFont typeface="Wingdings" pitchFamily="2" charset="2"/>
              <a:buNone/>
            </a:pPr>
            <a:r>
              <a:rPr lang="fr-FR" sz="1200" b="1">
                <a:latin typeface="Courier New" pitchFamily="49" charset="0"/>
              </a:rPr>
              <a:t>CatalogHome home =(CatalogHome)</a:t>
            </a:r>
          </a:p>
          <a:p>
            <a:pPr lvl="1">
              <a:lnSpc>
                <a:spcPct val="90000"/>
              </a:lnSpc>
              <a:buFont typeface="Wingdings" pitchFamily="2" charset="2"/>
              <a:buNone/>
            </a:pPr>
            <a:r>
              <a:rPr lang="fr-FR" sz="1200" b="1">
                <a:latin typeface="Courier New" pitchFamily="49" charset="0"/>
              </a:rPr>
              <a:t>javax.rmi.PortableRemoteObject.narrow(</a:t>
            </a:r>
          </a:p>
          <a:p>
            <a:pPr lvl="1">
              <a:lnSpc>
                <a:spcPct val="90000"/>
              </a:lnSpc>
              <a:buFont typeface="Wingdings" pitchFamily="2" charset="2"/>
              <a:buNone/>
            </a:pPr>
            <a:r>
              <a:rPr lang="fr-FR" sz="1200" b="1">
                <a:latin typeface="Courier New" pitchFamily="49" charset="0"/>
              </a:rPr>
              <a:t>result,CatalogHome.class);</a:t>
            </a:r>
          </a:p>
          <a:p>
            <a:pPr lvl="1">
              <a:lnSpc>
                <a:spcPct val="90000"/>
              </a:lnSpc>
              <a:buFont typeface="Wingdings" pitchFamily="2" charset="2"/>
              <a:buNone/>
            </a:pPr>
            <a:r>
              <a:rPr lang="fr-FR" sz="1200">
                <a:latin typeface="Courier New" pitchFamily="49" charset="0"/>
              </a:rPr>
              <a:t>//Create a bean</a:t>
            </a:r>
          </a:p>
          <a:p>
            <a:pPr lvl="1">
              <a:lnSpc>
                <a:spcPct val="90000"/>
              </a:lnSpc>
              <a:buFont typeface="Wingdings" pitchFamily="2" charset="2"/>
              <a:buNone/>
            </a:pPr>
            <a:r>
              <a:rPr lang="fr-FR" sz="1200" b="1">
                <a:latin typeface="Courier New" pitchFamily="49" charset="0"/>
              </a:rPr>
              <a:t>Catalog c =home.create(...);</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8514" name="Rectangle 2"/>
          <p:cNvSpPr>
            <a:spLocks noGrp="1" noChangeArrowheads="1"/>
          </p:cNvSpPr>
          <p:nvPr>
            <p:ph type="title"/>
          </p:nvPr>
        </p:nvSpPr>
        <p:spPr/>
        <p:txBody>
          <a:bodyPr/>
          <a:lstStyle/>
          <a:p>
            <a:r>
              <a:rPr lang="fr-FR"/>
              <a:t>Architectures de composants</a:t>
            </a:r>
          </a:p>
        </p:txBody>
      </p:sp>
      <p:sp>
        <p:nvSpPr>
          <p:cNvPr id="1088515" name="Rectangle 3"/>
          <p:cNvSpPr>
            <a:spLocks noGrp="1" noChangeArrowheads="1"/>
          </p:cNvSpPr>
          <p:nvPr>
            <p:ph type="body" idx="1"/>
          </p:nvPr>
        </p:nvSpPr>
        <p:spPr/>
        <p:txBody>
          <a:bodyPr/>
          <a:lstStyle/>
          <a:p>
            <a:endParaRPr lang="fr-FR"/>
          </a:p>
        </p:txBody>
      </p:sp>
      <p:sp>
        <p:nvSpPr>
          <p:cNvPr id="1088517" name="Rectangle 5"/>
          <p:cNvSpPr>
            <a:spLocks noChangeArrowheads="1"/>
          </p:cNvSpPr>
          <p:nvPr/>
        </p:nvSpPr>
        <p:spPr bwMode="auto">
          <a:xfrm>
            <a:off x="1600200" y="1900238"/>
            <a:ext cx="9144000" cy="0"/>
          </a:xfrm>
          <a:prstGeom prst="rect">
            <a:avLst/>
          </a:prstGeom>
          <a:noFill/>
          <a:ln w="9525">
            <a:noFill/>
            <a:miter lim="800000"/>
            <a:headEnd/>
            <a:tailEnd/>
          </a:ln>
          <a:effectLst/>
        </p:spPr>
        <p:txBody>
          <a:bodyPr>
            <a:spAutoFit/>
          </a:bodyPr>
          <a:lstStyle/>
          <a:p>
            <a:endParaRPr lang="fr-FR"/>
          </a:p>
        </p:txBody>
      </p:sp>
      <p:pic>
        <p:nvPicPr>
          <p:cNvPr id="1088516" name="Picture 4" descr="agreement"/>
          <p:cNvPicPr>
            <a:picLocks noChangeAspect="1" noChangeArrowheads="1"/>
          </p:cNvPicPr>
          <p:nvPr/>
        </p:nvPicPr>
        <p:blipFill>
          <a:blip r:embed="rId2" cstate="print"/>
          <a:srcRect/>
          <a:stretch>
            <a:fillRect/>
          </a:stretch>
        </p:blipFill>
        <p:spPr bwMode="auto">
          <a:xfrm>
            <a:off x="1066800" y="838200"/>
            <a:ext cx="8991600" cy="4625975"/>
          </a:xfrm>
          <a:prstGeom prst="rect">
            <a:avLst/>
          </a:prstGeom>
          <a:noFill/>
        </p:spPr>
      </p:pic>
    </p:spTree>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3538" name="Rectangle 2"/>
          <p:cNvSpPr>
            <a:spLocks noGrp="1" noChangeArrowheads="1"/>
          </p:cNvSpPr>
          <p:nvPr>
            <p:ph type="title"/>
          </p:nvPr>
        </p:nvSpPr>
        <p:spPr/>
        <p:txBody>
          <a:bodyPr/>
          <a:lstStyle/>
          <a:p>
            <a:r>
              <a:rPr lang="fr-FR"/>
              <a:t>Comprendre les références EJB</a:t>
            </a:r>
          </a:p>
        </p:txBody>
      </p:sp>
      <p:sp>
        <p:nvSpPr>
          <p:cNvPr id="1473539" name="Rectangle 3"/>
          <p:cNvSpPr>
            <a:spLocks noGrp="1" noChangeArrowheads="1"/>
          </p:cNvSpPr>
          <p:nvPr>
            <p:ph type="body" idx="1"/>
          </p:nvPr>
        </p:nvSpPr>
        <p:spPr/>
        <p:txBody>
          <a:bodyPr/>
          <a:lstStyle/>
          <a:p>
            <a:pPr>
              <a:lnSpc>
                <a:spcPct val="90000"/>
              </a:lnSpc>
            </a:pPr>
            <a:r>
              <a:rPr lang="fr-FR"/>
              <a:t>Dans le code précédent, la localisation JNDI du bean recherché est java:comp/env/ejb.</a:t>
            </a:r>
          </a:p>
          <a:p>
            <a:pPr lvl="1">
              <a:lnSpc>
                <a:spcPct val="90000"/>
              </a:lnSpc>
            </a:pPr>
            <a:r>
              <a:rPr lang="fr-FR"/>
              <a:t>Recommandé par la spécification EJB.</a:t>
            </a:r>
          </a:p>
          <a:p>
            <a:pPr lvl="1">
              <a:lnSpc>
                <a:spcPct val="90000"/>
              </a:lnSpc>
            </a:pPr>
            <a:r>
              <a:rPr lang="fr-FR"/>
              <a:t>Peut néanmoins changer si le serveur JNDI a une configuration bizarre.</a:t>
            </a:r>
          </a:p>
          <a:p>
            <a:pPr lvl="1">
              <a:lnSpc>
                <a:spcPct val="90000"/>
              </a:lnSpc>
            </a:pPr>
            <a:r>
              <a:rPr lang="fr-FR"/>
              <a:t>Le déployeur ne peut pourtant pas changer votre code !</a:t>
            </a:r>
          </a:p>
          <a:p>
            <a:pPr>
              <a:lnSpc>
                <a:spcPct val="90000"/>
              </a:lnSpc>
            </a:pPr>
            <a:r>
              <a:rPr lang="fr-FR"/>
              <a:t>EJB références = dans le descripteur</a:t>
            </a:r>
          </a:p>
          <a:p>
            <a:pPr lvl="1">
              <a:lnSpc>
                <a:spcPct val="90000"/>
              </a:lnSpc>
            </a:pPr>
            <a:r>
              <a:rPr lang="fr-FR"/>
              <a:t>Permet au déployeur de vérifier que tous les beans références par un autre bean sont bien déployés et enregistrés avec les noms JNDI corrects.</a:t>
            </a:r>
          </a:p>
        </p:txBody>
      </p:sp>
    </p:spTree>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Rectangle 2"/>
          <p:cNvSpPr>
            <a:spLocks noGrp="1" noChangeArrowheads="1"/>
          </p:cNvSpPr>
          <p:nvPr>
            <p:ph type="title"/>
          </p:nvPr>
        </p:nvSpPr>
        <p:spPr/>
        <p:txBody>
          <a:bodyPr/>
          <a:lstStyle/>
          <a:p>
            <a:r>
              <a:rPr lang="fr-FR"/>
              <a:t>Comprendre les références EJB</a:t>
            </a:r>
          </a:p>
        </p:txBody>
      </p:sp>
      <p:sp>
        <p:nvSpPr>
          <p:cNvPr id="1474563" name="Rectangle 3"/>
          <p:cNvSpPr>
            <a:spLocks noGrp="1" noChangeArrowheads="1"/>
          </p:cNvSpPr>
          <p:nvPr>
            <p:ph type="body" idx="1"/>
          </p:nvPr>
        </p:nvSpPr>
        <p:spPr>
          <a:xfrm>
            <a:off x="685800" y="1066800"/>
            <a:ext cx="8458200" cy="5486400"/>
          </a:xfrm>
        </p:spPr>
        <p:txBody>
          <a:bodyPr/>
          <a:lstStyle/>
          <a:p>
            <a:pPr>
              <a:lnSpc>
                <a:spcPct val="90000"/>
              </a:lnSpc>
              <a:buFont typeface="Wingdings" pitchFamily="2" charset="2"/>
              <a:buNone/>
            </a:pPr>
            <a:r>
              <a:rPr lang="fr-FR" sz="1200" b="1">
                <a:solidFill>
                  <a:srgbClr val="000000"/>
                </a:solidFill>
                <a:latin typeface="Courier New" pitchFamily="49" charset="0"/>
              </a:rPr>
              <a:t>...</a:t>
            </a:r>
          </a:p>
          <a:p>
            <a:pPr>
              <a:lnSpc>
                <a:spcPct val="90000"/>
              </a:lnSpc>
              <a:buFont typeface="Wingdings" pitchFamily="2" charset="2"/>
              <a:buNone/>
            </a:pPr>
            <a:r>
              <a:rPr lang="fr-FR" sz="1200" b="1">
                <a:solidFill>
                  <a:srgbClr val="000000"/>
                </a:solidFill>
                <a:latin typeface="Courier New" pitchFamily="49" charset="0"/>
              </a:rPr>
              <a:t>&lt;enterprise-beans&gt;</a:t>
            </a:r>
          </a:p>
          <a:p>
            <a:pPr>
              <a:lnSpc>
                <a:spcPct val="90000"/>
              </a:lnSpc>
              <a:buFont typeface="Wingdings" pitchFamily="2" charset="2"/>
              <a:buNone/>
            </a:pPr>
            <a:r>
              <a:rPr lang="fr-FR" sz="1200" b="1">
                <a:solidFill>
                  <a:srgbClr val="000000"/>
                </a:solidFill>
                <a:latin typeface="Courier New" pitchFamily="49" charset="0"/>
              </a:rPr>
              <a:t>&lt;!--</a:t>
            </a:r>
          </a:p>
          <a:p>
            <a:pPr>
              <a:lnSpc>
                <a:spcPct val="90000"/>
              </a:lnSpc>
              <a:buFont typeface="Wingdings" pitchFamily="2" charset="2"/>
              <a:buNone/>
            </a:pPr>
            <a:r>
              <a:rPr lang="fr-FR" sz="1200" b="1">
                <a:solidFill>
                  <a:srgbClr val="000000"/>
                </a:solidFill>
                <a:latin typeface="Courier New" pitchFamily="49" charset="0"/>
              </a:rPr>
              <a:t>Here,we define our Catalog bean. We use the "Catalog"ejb-name.We will use </a:t>
            </a:r>
          </a:p>
          <a:p>
            <a:pPr>
              <a:lnSpc>
                <a:spcPct val="90000"/>
              </a:lnSpc>
              <a:buFont typeface="Wingdings" pitchFamily="2" charset="2"/>
              <a:buNone/>
            </a:pPr>
            <a:r>
              <a:rPr lang="fr-FR" sz="1200" b="1">
                <a:solidFill>
                  <a:srgbClr val="000000"/>
                </a:solidFill>
                <a:latin typeface="Courier New" pitchFamily="49" charset="0"/>
              </a:rPr>
              <a:t>this below.</a:t>
            </a:r>
          </a:p>
          <a:p>
            <a:pPr>
              <a:lnSpc>
                <a:spcPct val="90000"/>
              </a:lnSpc>
              <a:buFont typeface="Wingdings" pitchFamily="2" charset="2"/>
              <a:buNone/>
            </a:pPr>
            <a:r>
              <a:rPr lang="fr-FR" sz="1200" b="1">
                <a:solidFill>
                  <a:srgbClr val="000000"/>
                </a:solidFill>
                <a:latin typeface="Courier New" pitchFamily="49" charset="0"/>
              </a:rPr>
              <a:t>--&gt;</a:t>
            </a:r>
          </a:p>
          <a:p>
            <a:pPr>
              <a:lnSpc>
                <a:spcPct val="90000"/>
              </a:lnSpc>
              <a:buFont typeface="Wingdings" pitchFamily="2" charset="2"/>
              <a:buNone/>
            </a:pPr>
            <a:r>
              <a:rPr lang="fr-FR" sz="1200" b="1">
                <a:solidFill>
                  <a:srgbClr val="000000"/>
                </a:solidFill>
                <a:latin typeface="Courier New" pitchFamily="49" charset="0"/>
              </a:rPr>
              <a:t>&lt;session&gt;</a:t>
            </a:r>
          </a:p>
          <a:p>
            <a:pPr>
              <a:lnSpc>
                <a:spcPct val="90000"/>
              </a:lnSpc>
              <a:buFont typeface="Wingdings" pitchFamily="2" charset="2"/>
              <a:buNone/>
            </a:pPr>
            <a:r>
              <a:rPr lang="fr-FR" sz="1200" b="1">
                <a:solidFill>
                  <a:srgbClr val="000000"/>
                </a:solidFill>
                <a:latin typeface="Courier New" pitchFamily="49" charset="0"/>
              </a:rPr>
              <a:t>&lt;ejb-name&gt;Catalog&lt;/ejb-name&gt;</a:t>
            </a:r>
          </a:p>
          <a:p>
            <a:pPr>
              <a:lnSpc>
                <a:spcPct val="90000"/>
              </a:lnSpc>
              <a:buFont typeface="Wingdings" pitchFamily="2" charset="2"/>
              <a:buNone/>
            </a:pPr>
            <a:r>
              <a:rPr lang="fr-FR" sz="1200" b="1">
                <a:solidFill>
                  <a:srgbClr val="000000"/>
                </a:solidFill>
                <a:latin typeface="Courier New" pitchFamily="49" charset="0"/>
              </a:rPr>
              <a:t>&lt;home&gt;examples.CatalogHome&lt;/home&gt;</a:t>
            </a:r>
          </a:p>
          <a:p>
            <a:pPr>
              <a:lnSpc>
                <a:spcPct val="90000"/>
              </a:lnSpc>
              <a:buFont typeface="Wingdings" pitchFamily="2" charset="2"/>
              <a:buNone/>
            </a:pPr>
            <a:r>
              <a:rPr lang="fr-FR" sz="1200" b="1">
                <a:solidFill>
                  <a:srgbClr val="000000"/>
                </a:solidFill>
                <a:latin typeface="Courier New" pitchFamily="49" charset="0"/>
              </a:rPr>
              <a:t>...</a:t>
            </a:r>
          </a:p>
          <a:p>
            <a:pPr>
              <a:lnSpc>
                <a:spcPct val="90000"/>
              </a:lnSpc>
              <a:buFont typeface="Wingdings" pitchFamily="2" charset="2"/>
              <a:buNone/>
            </a:pPr>
            <a:r>
              <a:rPr lang="fr-FR" sz="1200" b="1">
                <a:solidFill>
                  <a:srgbClr val="000000"/>
                </a:solidFill>
                <a:latin typeface="Courier New" pitchFamily="49" charset="0"/>
              </a:rPr>
              <a:t>&lt;/session&gt;</a:t>
            </a:r>
          </a:p>
          <a:p>
            <a:pPr>
              <a:lnSpc>
                <a:spcPct val="90000"/>
              </a:lnSpc>
              <a:buFont typeface="Wingdings" pitchFamily="2" charset="2"/>
              <a:buNone/>
            </a:pPr>
            <a:endParaRPr lang="fr-FR" sz="1200" b="1">
              <a:solidFill>
                <a:srgbClr val="000000"/>
              </a:solidFill>
              <a:latin typeface="Courier New" pitchFamily="49" charset="0"/>
            </a:endParaRPr>
          </a:p>
          <a:p>
            <a:pPr>
              <a:lnSpc>
                <a:spcPct val="90000"/>
              </a:lnSpc>
              <a:buFont typeface="Wingdings" pitchFamily="2" charset="2"/>
              <a:buNone/>
            </a:pPr>
            <a:r>
              <a:rPr lang="fr-FR" sz="1200" b="1">
                <a:solidFill>
                  <a:srgbClr val="000000"/>
                </a:solidFill>
                <a:latin typeface="Courier New" pitchFamily="49" charset="0"/>
              </a:rPr>
              <a:t>&lt;session&gt;</a:t>
            </a:r>
          </a:p>
          <a:p>
            <a:pPr>
              <a:lnSpc>
                <a:spcPct val="90000"/>
              </a:lnSpc>
              <a:buFont typeface="Wingdings" pitchFamily="2" charset="2"/>
              <a:buNone/>
            </a:pPr>
            <a:r>
              <a:rPr lang="fr-FR" sz="1200" b="1">
                <a:solidFill>
                  <a:srgbClr val="000000"/>
                </a:solidFill>
                <a:latin typeface="Courier New" pitchFamily="49" charset="0"/>
              </a:rPr>
              <a:t>&lt;ejb-name&gt;Pricer&lt;/ejb-name&gt;</a:t>
            </a:r>
          </a:p>
          <a:p>
            <a:pPr>
              <a:lnSpc>
                <a:spcPct val="90000"/>
              </a:lnSpc>
              <a:buFont typeface="Wingdings" pitchFamily="2" charset="2"/>
              <a:buNone/>
            </a:pPr>
            <a:r>
              <a:rPr lang="fr-FR" sz="1200" b="1">
                <a:solidFill>
                  <a:srgbClr val="000000"/>
                </a:solidFill>
                <a:latin typeface="Courier New" pitchFamily="49" charset="0"/>
              </a:rPr>
              <a:t>&lt;home&gt;examples.PricerHome&lt;/home&gt;</a:t>
            </a:r>
          </a:p>
          <a:p>
            <a:pPr>
              <a:lnSpc>
                <a:spcPct val="90000"/>
              </a:lnSpc>
              <a:buFont typeface="Wingdings" pitchFamily="2" charset="2"/>
              <a:buNone/>
            </a:pPr>
            <a:r>
              <a:rPr lang="fr-FR" sz="1200" b="1">
                <a:solidFill>
                  <a:srgbClr val="292526"/>
                </a:solidFill>
                <a:latin typeface="Courier New" pitchFamily="49" charset="0"/>
              </a:rPr>
              <a:t>&lt;ejb-ref&gt;</a:t>
            </a:r>
          </a:p>
          <a:p>
            <a:pPr>
              <a:lnSpc>
                <a:spcPct val="90000"/>
              </a:lnSpc>
              <a:buFont typeface="Wingdings" pitchFamily="2" charset="2"/>
              <a:buNone/>
            </a:pPr>
            <a:r>
              <a:rPr lang="fr-FR" sz="1200" b="1">
                <a:solidFill>
                  <a:srgbClr val="292526"/>
                </a:solidFill>
                <a:latin typeface="Courier New" pitchFamily="49" charset="0"/>
              </a:rPr>
              <a:t>  &lt;description&gt;</a:t>
            </a:r>
          </a:p>
          <a:p>
            <a:pPr>
              <a:lnSpc>
                <a:spcPct val="90000"/>
              </a:lnSpc>
              <a:buFont typeface="Wingdings" pitchFamily="2" charset="2"/>
              <a:buNone/>
            </a:pPr>
            <a:r>
              <a:rPr lang="fr-FR" sz="1200" b="1">
                <a:solidFill>
                  <a:srgbClr val="292526"/>
                </a:solidFill>
                <a:latin typeface="Courier New" pitchFamily="49" charset="0"/>
              </a:rPr>
              <a:t>    This EJB reference says that the Pricing Engine session bean (Pricer)uses the Catalog </a:t>
            </a:r>
          </a:p>
          <a:p>
            <a:pPr>
              <a:lnSpc>
                <a:spcPct val="90000"/>
              </a:lnSpc>
              <a:buFont typeface="Wingdings" pitchFamily="2" charset="2"/>
              <a:buNone/>
            </a:pPr>
            <a:r>
              <a:rPr lang="fr-FR" sz="1200" b="1">
                <a:solidFill>
                  <a:srgbClr val="292526"/>
                </a:solidFill>
                <a:latin typeface="Courier New" pitchFamily="49" charset="0"/>
              </a:rPr>
              <a:t>    Engine session bean (Catalog)</a:t>
            </a:r>
          </a:p>
          <a:p>
            <a:pPr>
              <a:lnSpc>
                <a:spcPct val="90000"/>
              </a:lnSpc>
              <a:buFont typeface="Wingdings" pitchFamily="2" charset="2"/>
              <a:buNone/>
            </a:pPr>
            <a:r>
              <a:rPr lang="fr-FR" sz="1200" b="1">
                <a:solidFill>
                  <a:srgbClr val="292526"/>
                </a:solidFill>
                <a:latin typeface="Courier New" pitchFamily="49" charset="0"/>
              </a:rPr>
              <a:t>  &lt;/description&gt;</a:t>
            </a: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5586" name="Rectangle 2"/>
          <p:cNvSpPr>
            <a:spLocks noGrp="1" noChangeArrowheads="1"/>
          </p:cNvSpPr>
          <p:nvPr>
            <p:ph type="title"/>
          </p:nvPr>
        </p:nvSpPr>
        <p:spPr/>
        <p:txBody>
          <a:bodyPr/>
          <a:lstStyle/>
          <a:p>
            <a:r>
              <a:rPr lang="fr-FR"/>
              <a:t>Comprendre les références EJB</a:t>
            </a:r>
          </a:p>
        </p:txBody>
      </p:sp>
      <p:sp>
        <p:nvSpPr>
          <p:cNvPr id="1475587" name="Rectangle 3"/>
          <p:cNvSpPr>
            <a:spLocks noGrp="1" noChangeArrowheads="1"/>
          </p:cNvSpPr>
          <p:nvPr>
            <p:ph type="body" idx="1"/>
          </p:nvPr>
        </p:nvSpPr>
        <p:spPr/>
        <p:txBody>
          <a:bodyPr/>
          <a:lstStyle/>
          <a:p>
            <a:pPr>
              <a:lnSpc>
                <a:spcPct val="90000"/>
              </a:lnSpc>
              <a:buFont typeface="Wingdings" pitchFamily="2" charset="2"/>
              <a:buNone/>
            </a:pPr>
            <a:r>
              <a:rPr lang="fr-FR" sz="1200" b="1">
                <a:solidFill>
                  <a:srgbClr val="292526"/>
                </a:solidFill>
                <a:latin typeface="Courier New" pitchFamily="49" charset="0"/>
              </a:rPr>
              <a:t>  &lt;!--</a:t>
            </a:r>
          </a:p>
          <a:p>
            <a:pPr>
              <a:lnSpc>
                <a:spcPct val="90000"/>
              </a:lnSpc>
              <a:buFont typeface="Wingdings" pitchFamily="2" charset="2"/>
              <a:buNone/>
            </a:pPr>
            <a:r>
              <a:rPr lang="fr-FR" sz="1200" b="1">
                <a:solidFill>
                  <a:srgbClr val="292526"/>
                </a:solidFill>
                <a:latin typeface="Courier New" pitchFamily="49" charset="0"/>
              </a:rPr>
              <a:t>  The nickname that Pricer uses to look up Catalog.We declare it so the deployer</a:t>
            </a:r>
          </a:p>
          <a:p>
            <a:pPr>
              <a:lnSpc>
                <a:spcPct val="90000"/>
              </a:lnSpc>
              <a:buFont typeface="Wingdings" pitchFamily="2" charset="2"/>
              <a:buNone/>
            </a:pPr>
            <a:r>
              <a:rPr lang="fr-FR" sz="1200" b="1">
                <a:solidFill>
                  <a:srgbClr val="292526"/>
                </a:solidFill>
                <a:latin typeface="Courier New" pitchFamily="49" charset="0"/>
              </a:rPr>
              <a:t>  knows to bind the Catalog home in java:comp/env/ejb/CatalogHome.This may not</a:t>
            </a:r>
          </a:p>
          <a:p>
            <a:pPr>
              <a:lnSpc>
                <a:spcPct val="90000"/>
              </a:lnSpc>
              <a:buFont typeface="Wingdings" pitchFamily="2" charset="2"/>
              <a:buNone/>
            </a:pPr>
            <a:r>
              <a:rPr lang="fr-FR" sz="1200" b="1">
                <a:solidFill>
                  <a:srgbClr val="292526"/>
                </a:solidFill>
                <a:latin typeface="Courier New" pitchFamily="49" charset="0"/>
              </a:rPr>
              <a:t>  correspond to the actual location to which the deployer binds the object via the</a:t>
            </a:r>
          </a:p>
          <a:p>
            <a:pPr>
              <a:lnSpc>
                <a:spcPct val="90000"/>
              </a:lnSpc>
              <a:buFont typeface="Wingdings" pitchFamily="2" charset="2"/>
              <a:buNone/>
            </a:pPr>
            <a:r>
              <a:rPr lang="fr-FR" sz="1200" b="1">
                <a:solidFill>
                  <a:srgbClr val="292526"/>
                </a:solidFill>
                <a:latin typeface="Courier New" pitchFamily="49" charset="0"/>
              </a:rPr>
              <a:t>  container tools.The deployer may set up some kind of symbolic link to have the </a:t>
            </a:r>
          </a:p>
          <a:p>
            <a:pPr>
              <a:lnSpc>
                <a:spcPct val="90000"/>
              </a:lnSpc>
              <a:buFont typeface="Wingdings" pitchFamily="2" charset="2"/>
              <a:buNone/>
            </a:pPr>
            <a:r>
              <a:rPr lang="fr-FR" sz="1200" b="1">
                <a:solidFill>
                  <a:srgbClr val="292526"/>
                </a:solidFill>
                <a:latin typeface="Courier New" pitchFamily="49" charset="0"/>
              </a:rPr>
              <a:t>  nickname point to the real JNDI location.</a:t>
            </a:r>
          </a:p>
          <a:p>
            <a:pPr>
              <a:lnSpc>
                <a:spcPct val="90000"/>
              </a:lnSpc>
              <a:buFont typeface="Wingdings" pitchFamily="2" charset="2"/>
              <a:buNone/>
            </a:pPr>
            <a:r>
              <a:rPr lang="fr-FR" sz="1200" b="1">
                <a:solidFill>
                  <a:srgbClr val="292526"/>
                </a:solidFill>
                <a:latin typeface="Courier New" pitchFamily="49" charset="0"/>
              </a:rPr>
              <a:t>  --&gt;</a:t>
            </a:r>
          </a:p>
          <a:p>
            <a:pPr>
              <a:lnSpc>
                <a:spcPct val="90000"/>
              </a:lnSpc>
              <a:buFont typeface="Wingdings" pitchFamily="2" charset="2"/>
              <a:buNone/>
            </a:pPr>
            <a:r>
              <a:rPr lang="fr-FR" sz="1200" b="1">
                <a:solidFill>
                  <a:srgbClr val="CC0000"/>
                </a:solidFill>
                <a:latin typeface="Courier New" pitchFamily="49" charset="0"/>
              </a:rPr>
              <a:t>  &lt;ejb-ref-name&gt;ejb/CatalogHome&lt;/ejb-ref-name&gt;</a:t>
            </a:r>
          </a:p>
          <a:p>
            <a:pPr>
              <a:lnSpc>
                <a:spcPct val="90000"/>
              </a:lnSpc>
              <a:buFont typeface="Wingdings" pitchFamily="2" charset="2"/>
              <a:buNone/>
            </a:pPr>
            <a:r>
              <a:rPr lang="fr-FR" sz="1200" b="1">
                <a:solidFill>
                  <a:srgbClr val="292526"/>
                </a:solidFill>
                <a:latin typeface="Courier New" pitchFamily="49" charset="0"/>
              </a:rPr>
              <a:t>  &lt;!--Catalog is a Session bean --&gt;</a:t>
            </a:r>
          </a:p>
          <a:p>
            <a:pPr>
              <a:lnSpc>
                <a:spcPct val="90000"/>
              </a:lnSpc>
              <a:buFont typeface="Wingdings" pitchFamily="2" charset="2"/>
              <a:buNone/>
            </a:pPr>
            <a:r>
              <a:rPr lang="fr-FR" sz="1200" b="1">
                <a:solidFill>
                  <a:srgbClr val="CC0000"/>
                </a:solidFill>
                <a:latin typeface="Courier New" pitchFamily="49" charset="0"/>
              </a:rPr>
              <a:t>  &lt;ejb-ref-type&gt;Session&lt;/ejb-ref-type&gt;</a:t>
            </a:r>
          </a:p>
          <a:p>
            <a:pPr>
              <a:lnSpc>
                <a:spcPct val="90000"/>
              </a:lnSpc>
              <a:buFont typeface="Wingdings" pitchFamily="2" charset="2"/>
              <a:buNone/>
            </a:pPr>
            <a:r>
              <a:rPr lang="fr-FR" sz="1200" b="1">
                <a:solidFill>
                  <a:srgbClr val="292526"/>
                </a:solidFill>
                <a:latin typeface="Courier New" pitchFamily="49" charset="0"/>
              </a:rPr>
              <a:t>  &lt;!--The Catalog home interface class --&gt;</a:t>
            </a:r>
          </a:p>
          <a:p>
            <a:pPr>
              <a:lnSpc>
                <a:spcPct val="90000"/>
              </a:lnSpc>
              <a:buFont typeface="Wingdings" pitchFamily="2" charset="2"/>
              <a:buNone/>
            </a:pPr>
            <a:r>
              <a:rPr lang="fr-FR" sz="1200" b="1">
                <a:solidFill>
                  <a:srgbClr val="CC0000"/>
                </a:solidFill>
                <a:latin typeface="Courier New" pitchFamily="49" charset="0"/>
              </a:rPr>
              <a:t>  &lt;home&gt;examples.CatalogHome&lt;/home&gt;</a:t>
            </a:r>
          </a:p>
          <a:p>
            <a:pPr>
              <a:lnSpc>
                <a:spcPct val="90000"/>
              </a:lnSpc>
              <a:buFont typeface="Wingdings" pitchFamily="2" charset="2"/>
              <a:buNone/>
            </a:pPr>
            <a:r>
              <a:rPr lang="fr-FR" sz="1200" b="1">
                <a:solidFill>
                  <a:srgbClr val="292526"/>
                </a:solidFill>
                <a:latin typeface="Courier New" pitchFamily="49" charset="0"/>
              </a:rPr>
              <a:t>  &lt;!--The Catalog remote interface class --&gt;</a:t>
            </a:r>
          </a:p>
          <a:p>
            <a:pPr>
              <a:lnSpc>
                <a:spcPct val="90000"/>
              </a:lnSpc>
              <a:buFont typeface="Wingdings" pitchFamily="2" charset="2"/>
              <a:buNone/>
            </a:pPr>
            <a:r>
              <a:rPr lang="fr-FR" sz="1200" b="1">
                <a:solidFill>
                  <a:srgbClr val="CC0000"/>
                </a:solidFill>
                <a:latin typeface="Courier New" pitchFamily="49" charset="0"/>
              </a:rPr>
              <a:t>  &lt;remote&gt;examples.Catalog&lt;/remote&gt;</a:t>
            </a:r>
          </a:p>
          <a:p>
            <a:pPr>
              <a:lnSpc>
                <a:spcPct val="90000"/>
              </a:lnSpc>
              <a:buFont typeface="Wingdings" pitchFamily="2" charset="2"/>
              <a:buNone/>
            </a:pPr>
            <a:r>
              <a:rPr lang="fr-FR" sz="1200" b="1">
                <a:solidFill>
                  <a:srgbClr val="292526"/>
                </a:solidFill>
                <a:latin typeface="Courier New" pitchFamily="49" charset="0"/>
              </a:rPr>
              <a:t>  &lt;!--(Optional)the Catalog ejb-name --&gt;</a:t>
            </a:r>
          </a:p>
          <a:p>
            <a:pPr>
              <a:lnSpc>
                <a:spcPct val="90000"/>
              </a:lnSpc>
              <a:buFont typeface="Wingdings" pitchFamily="2" charset="2"/>
              <a:buNone/>
            </a:pPr>
            <a:r>
              <a:rPr lang="fr-FR" sz="1200" b="1">
                <a:solidFill>
                  <a:srgbClr val="CC0000"/>
                </a:solidFill>
                <a:latin typeface="Courier New" pitchFamily="49" charset="0"/>
              </a:rPr>
              <a:t>  &lt;ejb-link&gt;Catalog&lt;/ejb-link&gt;</a:t>
            </a:r>
          </a:p>
          <a:p>
            <a:pPr>
              <a:lnSpc>
                <a:spcPct val="90000"/>
              </a:lnSpc>
              <a:buFont typeface="Wingdings" pitchFamily="2" charset="2"/>
              <a:buNone/>
            </a:pPr>
            <a:r>
              <a:rPr lang="fr-FR" sz="1200" b="1">
                <a:solidFill>
                  <a:srgbClr val="292526"/>
                </a:solidFill>
                <a:latin typeface="Courier New" pitchFamily="49" charset="0"/>
              </a:rPr>
              <a:t>  &lt;/ejb-ref&gt;</a:t>
            </a:r>
          </a:p>
          <a:p>
            <a:pPr>
              <a:lnSpc>
                <a:spcPct val="90000"/>
              </a:lnSpc>
              <a:buFont typeface="Wingdings" pitchFamily="2" charset="2"/>
              <a:buNone/>
            </a:pPr>
            <a:r>
              <a:rPr lang="fr-FR" sz="1200" b="1">
                <a:solidFill>
                  <a:srgbClr val="292526"/>
                </a:solidFill>
                <a:latin typeface="Courier New" pitchFamily="49" charset="0"/>
              </a:rPr>
              <a:t>  &lt;/session&gt;</a:t>
            </a:r>
          </a:p>
          <a:p>
            <a:pPr>
              <a:lnSpc>
                <a:spcPct val="90000"/>
              </a:lnSpc>
              <a:buFont typeface="Wingdings" pitchFamily="2" charset="2"/>
              <a:buNone/>
            </a:pPr>
            <a:r>
              <a:rPr lang="fr-FR" sz="1200" b="1">
                <a:solidFill>
                  <a:srgbClr val="292526"/>
                </a:solidFill>
                <a:latin typeface="Courier New" pitchFamily="49" charset="0"/>
              </a:rPr>
              <a:t>  &lt;/enterprise-beans&gt;</a:t>
            </a:r>
          </a:p>
          <a:p>
            <a:pPr>
              <a:lnSpc>
                <a:spcPct val="90000"/>
              </a:lnSpc>
            </a:pPr>
            <a:endParaRPr lang="fr-FR" sz="2400" b="1">
              <a:latin typeface="Courier New" pitchFamily="49" charset="0"/>
            </a:endParaRPr>
          </a:p>
        </p:txBody>
      </p:sp>
    </p:spTree>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6610" name="Rectangle 2"/>
          <p:cNvSpPr>
            <a:spLocks noGrp="1" noChangeArrowheads="1"/>
          </p:cNvSpPr>
          <p:nvPr>
            <p:ph type="title"/>
          </p:nvPr>
        </p:nvSpPr>
        <p:spPr/>
        <p:txBody>
          <a:bodyPr/>
          <a:lstStyle/>
          <a:p>
            <a:r>
              <a:rPr lang="fr-FR" i="1"/>
              <a:t>Resources factories</a:t>
            </a:r>
            <a:r>
              <a:rPr lang="fr-FR"/>
              <a:t> (JDBC, JMS…)</a:t>
            </a:r>
          </a:p>
        </p:txBody>
      </p:sp>
      <p:sp>
        <p:nvSpPr>
          <p:cNvPr id="1476611" name="Rectangle 3"/>
          <p:cNvSpPr>
            <a:spLocks noGrp="1" noChangeArrowheads="1"/>
          </p:cNvSpPr>
          <p:nvPr>
            <p:ph type="body" idx="1"/>
          </p:nvPr>
        </p:nvSpPr>
        <p:spPr/>
        <p:txBody>
          <a:bodyPr/>
          <a:lstStyle/>
          <a:p>
            <a:r>
              <a:rPr lang="fr-FR"/>
              <a:t>Comment accéder à des ressources extérieures à l'EJB ?</a:t>
            </a:r>
          </a:p>
          <a:p>
            <a:pPr lvl="1"/>
            <a:r>
              <a:rPr lang="fr-FR"/>
              <a:t>Sources de données ?</a:t>
            </a:r>
          </a:p>
          <a:p>
            <a:pPr lvl="1"/>
            <a:r>
              <a:rPr lang="fr-FR"/>
              <a:t>JMS driver ?</a:t>
            </a:r>
          </a:p>
          <a:p>
            <a:r>
              <a:rPr lang="fr-FR"/>
              <a:t>Pour utiliser une resource factory, il faut d'abord la localiser</a:t>
            </a:r>
          </a:p>
          <a:p>
            <a:pPr lvl="1">
              <a:buFont typeface="Wingdings" pitchFamily="2" charset="2"/>
              <a:buNone/>
            </a:pPr>
            <a:r>
              <a:rPr lang="fr-FR" sz="1800">
                <a:latin typeface="Courier New" pitchFamily="49" charset="0"/>
              </a:rPr>
              <a:t>//Obtain the initial JNDI context</a:t>
            </a:r>
          </a:p>
          <a:p>
            <a:pPr lvl="1">
              <a:buFont typeface="Wingdings" pitchFamily="2" charset="2"/>
              <a:buNone/>
            </a:pPr>
            <a:r>
              <a:rPr lang="fr-FR" sz="1800" b="1">
                <a:latin typeface="Courier New" pitchFamily="49" charset="0"/>
              </a:rPr>
              <a:t>Context initCtx =new InitialContext();</a:t>
            </a:r>
          </a:p>
          <a:p>
            <a:pPr lvl="1">
              <a:buFont typeface="Wingdings" pitchFamily="2" charset="2"/>
              <a:buNone/>
            </a:pPr>
            <a:r>
              <a:rPr lang="fr-FR" sz="1800">
                <a:latin typeface="Courier New" pitchFamily="49" charset="0"/>
              </a:rPr>
              <a:t>//Perform JNDI lookup to obtain resource factory</a:t>
            </a:r>
          </a:p>
          <a:p>
            <a:pPr lvl="1">
              <a:buFont typeface="Wingdings" pitchFamily="2" charset="2"/>
              <a:buNone/>
            </a:pPr>
            <a:r>
              <a:rPr lang="fr-FR" sz="1800" b="1">
                <a:latin typeface="Courier New" pitchFamily="49" charset="0"/>
              </a:rPr>
              <a:t>javax.sql.DataSource ds =(javax.sql.DataSource)</a:t>
            </a:r>
          </a:p>
          <a:p>
            <a:pPr lvl="1">
              <a:buFont typeface="Wingdings" pitchFamily="2" charset="2"/>
              <a:buNone/>
            </a:pPr>
            <a:r>
              <a:rPr lang="fr-FR" sz="1800" b="1">
                <a:latin typeface="Courier New" pitchFamily="49" charset="0"/>
              </a:rPr>
              <a:t>initCtx.lookup("java:comp/env/jdbc/ejbPool");</a:t>
            </a:r>
          </a:p>
        </p:txBody>
      </p:sp>
    </p:spTree>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634" name="Rectangle 2"/>
          <p:cNvSpPr>
            <a:spLocks noGrp="1" noChangeArrowheads="1"/>
          </p:cNvSpPr>
          <p:nvPr>
            <p:ph type="title"/>
          </p:nvPr>
        </p:nvSpPr>
        <p:spPr/>
        <p:txBody>
          <a:bodyPr/>
          <a:lstStyle/>
          <a:p>
            <a:r>
              <a:rPr lang="fr-FR" i="1"/>
              <a:t>Resources factories</a:t>
            </a:r>
            <a:r>
              <a:rPr lang="fr-FR"/>
              <a:t> (JDBC, JMS…)</a:t>
            </a:r>
          </a:p>
        </p:txBody>
      </p:sp>
      <p:sp>
        <p:nvSpPr>
          <p:cNvPr id="1477635" name="Rectangle 3"/>
          <p:cNvSpPr>
            <a:spLocks noGrp="1" noChangeArrowheads="1"/>
          </p:cNvSpPr>
          <p:nvPr>
            <p:ph type="body" idx="1"/>
          </p:nvPr>
        </p:nvSpPr>
        <p:spPr/>
        <p:txBody>
          <a:bodyPr/>
          <a:lstStyle/>
          <a:p>
            <a:r>
              <a:rPr lang="fr-FR"/>
              <a:t>La localisation java:comp/env/jdbc/ejbPool</a:t>
            </a:r>
          </a:p>
          <a:p>
            <a:pPr lvl="1"/>
            <a:r>
              <a:rPr lang="fr-FR"/>
              <a:t>Les informations </a:t>
            </a:r>
            <a:r>
              <a:rPr lang="fr-FR" i="1"/>
              <a:t>réelles</a:t>
            </a:r>
            <a:r>
              <a:rPr lang="fr-FR"/>
              <a:t> doivent se trouver dans le descripteur (driver JDBC, URL de la </a:t>
            </a:r>
            <a:r>
              <a:rPr lang="fr-FR" i="1"/>
              <a:t>datasource</a:t>
            </a:r>
            <a:r>
              <a:rPr lang="fr-FR"/>
              <a:t>, etc…) </a:t>
            </a:r>
          </a:p>
        </p:txBody>
      </p:sp>
    </p:spTree>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8658" name="Rectangle 2"/>
          <p:cNvSpPr>
            <a:spLocks noGrp="1" noChangeArrowheads="1"/>
          </p:cNvSpPr>
          <p:nvPr>
            <p:ph type="title"/>
          </p:nvPr>
        </p:nvSpPr>
        <p:spPr/>
        <p:txBody>
          <a:bodyPr/>
          <a:lstStyle/>
          <a:p>
            <a:r>
              <a:rPr lang="fr-FR" i="1"/>
              <a:t>Resources factories</a:t>
            </a:r>
            <a:r>
              <a:rPr lang="fr-FR"/>
              <a:t> (JDBC, JMS…)</a:t>
            </a:r>
          </a:p>
        </p:txBody>
      </p:sp>
      <p:sp>
        <p:nvSpPr>
          <p:cNvPr id="1478659" name="Rectangle 3"/>
          <p:cNvSpPr>
            <a:spLocks noGrp="1" noChangeArrowheads="1"/>
          </p:cNvSpPr>
          <p:nvPr>
            <p:ph type="body" idx="1"/>
          </p:nvPr>
        </p:nvSpPr>
        <p:spPr>
          <a:xfrm>
            <a:off x="685800" y="1066800"/>
            <a:ext cx="8458200" cy="4724400"/>
          </a:xfrm>
        </p:spPr>
        <p:txBody>
          <a:bodyPr/>
          <a:lstStyle/>
          <a:p>
            <a:pPr>
              <a:lnSpc>
                <a:spcPct val="90000"/>
              </a:lnSpc>
              <a:buFont typeface="Wingdings" pitchFamily="2" charset="2"/>
              <a:buNone/>
            </a:pPr>
            <a:r>
              <a:rPr lang="fr-FR" sz="1200" b="1">
                <a:latin typeface="Courier New" pitchFamily="49" charset="0"/>
              </a:rPr>
              <a:t>&lt;enterprise-beans&gt;</a:t>
            </a:r>
          </a:p>
          <a:p>
            <a:pPr>
              <a:lnSpc>
                <a:spcPct val="90000"/>
              </a:lnSpc>
              <a:buFont typeface="Wingdings" pitchFamily="2" charset="2"/>
              <a:buNone/>
            </a:pPr>
            <a:r>
              <a:rPr lang="fr-FR" sz="1200" b="1">
                <a:latin typeface="Courier New" pitchFamily="49" charset="0"/>
              </a:rPr>
              <a:t>&lt;session&gt;</a:t>
            </a:r>
          </a:p>
          <a:p>
            <a:pPr>
              <a:lnSpc>
                <a:spcPct val="90000"/>
              </a:lnSpc>
              <a:buFont typeface="Wingdings" pitchFamily="2" charset="2"/>
              <a:buNone/>
            </a:pPr>
            <a:r>
              <a:rPr lang="fr-FR" sz="1200" b="1">
                <a:latin typeface="Courier New" pitchFamily="49" charset="0"/>
              </a:rPr>
              <a:t>&lt;ejb-name&gt;Catalog&lt;/ejb-name&gt;</a:t>
            </a:r>
          </a:p>
          <a:p>
            <a:pPr>
              <a:lnSpc>
                <a:spcPct val="90000"/>
              </a:lnSpc>
              <a:buFont typeface="Wingdings" pitchFamily="2" charset="2"/>
              <a:buNone/>
            </a:pPr>
            <a:r>
              <a:rPr lang="fr-FR" sz="1200" b="1">
                <a:latin typeface="Courier New" pitchFamily="49" charset="0"/>
              </a:rPr>
              <a:t>&lt;home&gt;examples.CatalogHome&lt;/home&gt;</a:t>
            </a:r>
          </a:p>
          <a:p>
            <a:pPr>
              <a:lnSpc>
                <a:spcPct val="90000"/>
              </a:lnSpc>
              <a:buFont typeface="Wingdings" pitchFamily="2" charset="2"/>
              <a:buNone/>
            </a:pPr>
            <a:r>
              <a:rPr lang="fr-FR" sz="1200">
                <a:latin typeface="Courier New" pitchFamily="49" charset="0"/>
              </a:rPr>
              <a:t>&lt;!-- This element indicates a resource factory reference --&gt;</a:t>
            </a:r>
          </a:p>
          <a:p>
            <a:pPr>
              <a:lnSpc>
                <a:spcPct val="90000"/>
              </a:lnSpc>
              <a:buFont typeface="Wingdings" pitchFamily="2" charset="2"/>
              <a:buNone/>
            </a:pPr>
            <a:r>
              <a:rPr lang="fr-FR" sz="1200" b="1">
                <a:latin typeface="Courier New" pitchFamily="49" charset="0"/>
              </a:rPr>
              <a:t>&lt;resource-ref&gt;</a:t>
            </a:r>
          </a:p>
          <a:p>
            <a:pPr>
              <a:lnSpc>
                <a:spcPct val="90000"/>
              </a:lnSpc>
              <a:buFont typeface="Wingdings" pitchFamily="2" charset="2"/>
              <a:buNone/>
            </a:pPr>
            <a:r>
              <a:rPr lang="fr-FR" sz="1200" b="1">
                <a:latin typeface="Courier New" pitchFamily="49" charset="0"/>
              </a:rPr>
              <a:t>  &lt;description&gt;</a:t>
            </a:r>
          </a:p>
          <a:p>
            <a:pPr>
              <a:lnSpc>
                <a:spcPct val="90000"/>
              </a:lnSpc>
              <a:buFont typeface="Wingdings" pitchFamily="2" charset="2"/>
              <a:buNone/>
            </a:pPr>
            <a:r>
              <a:rPr lang="fr-FR" sz="1200" b="1">
                <a:latin typeface="Courier New" pitchFamily="49" charset="0"/>
              </a:rPr>
              <a:t>    This is a reference to a JDBC driver used within the Catalog bean.</a:t>
            </a:r>
          </a:p>
          <a:p>
            <a:pPr>
              <a:lnSpc>
                <a:spcPct val="90000"/>
              </a:lnSpc>
              <a:buFont typeface="Wingdings" pitchFamily="2" charset="2"/>
              <a:buNone/>
            </a:pPr>
            <a:r>
              <a:rPr lang="fr-FR" sz="1200" b="1">
                <a:latin typeface="Courier New" pitchFamily="49" charset="0"/>
              </a:rPr>
              <a:t>  &lt;/description&gt;</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&lt;!-- The JNDI location that Catalog uses to look up the JDBC driver. We declare it </a:t>
            </a:r>
          </a:p>
          <a:p>
            <a:pPr>
              <a:lnSpc>
                <a:spcPct val="90000"/>
              </a:lnSpc>
              <a:buFont typeface="Wingdings" pitchFamily="2" charset="2"/>
              <a:buNone/>
            </a:pPr>
            <a:r>
              <a:rPr lang="fr-FR" sz="1200">
                <a:latin typeface="Courier New" pitchFamily="49" charset="0"/>
              </a:rPr>
              <a:t>	 so the deployer knows to bind the JDBC driver in java:comp/env/jdbc/ejbPool.--&gt;</a:t>
            </a:r>
          </a:p>
          <a:p>
            <a:pPr>
              <a:lnSpc>
                <a:spcPct val="90000"/>
              </a:lnSpc>
              <a:buFont typeface="Wingdings" pitchFamily="2" charset="2"/>
              <a:buNone/>
            </a:pPr>
            <a:r>
              <a:rPr lang="fr-FR" sz="1200" b="1">
                <a:latin typeface="Courier New" pitchFamily="49" charset="0"/>
              </a:rPr>
              <a:t>  &lt;res-ref-name&gt;jdbc/ejbPool&lt;/res-ref-name&gt;</a:t>
            </a:r>
          </a:p>
          <a:p>
            <a:pPr>
              <a:lnSpc>
                <a:spcPct val="90000"/>
              </a:lnSpc>
              <a:buFont typeface="Wingdings" pitchFamily="2" charset="2"/>
              <a:buNone/>
            </a:pPr>
            <a:r>
              <a:rPr lang="fr-FR" sz="1200">
                <a:latin typeface="Courier New" pitchFamily="49" charset="0"/>
              </a:rPr>
              <a:t>  &lt;!-- The resource factory class --&gt;</a:t>
            </a:r>
          </a:p>
          <a:p>
            <a:pPr>
              <a:lnSpc>
                <a:spcPct val="90000"/>
              </a:lnSpc>
              <a:buFont typeface="Wingdings" pitchFamily="2" charset="2"/>
              <a:buNone/>
            </a:pPr>
            <a:r>
              <a:rPr lang="fr-FR" sz="1200" b="1">
                <a:latin typeface="Courier New" pitchFamily="49" charset="0"/>
              </a:rPr>
              <a:t>  &lt;res-type&gt;javax.sql.DataSource&lt;/res-type&gt;</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&lt;!-- Security for accessing the resource factory. Can either be "Container" or </a:t>
            </a:r>
          </a:p>
          <a:p>
            <a:pPr>
              <a:lnSpc>
                <a:spcPct val="90000"/>
              </a:lnSpc>
              <a:buFont typeface="Wingdings" pitchFamily="2" charset="2"/>
              <a:buNone/>
            </a:pPr>
            <a:r>
              <a:rPr lang="fr-FR" sz="1200">
                <a:latin typeface="Courier New" pitchFamily="49" charset="0"/>
              </a:rPr>
              <a:t>       Application". --&gt;</a:t>
            </a:r>
          </a:p>
          <a:p>
            <a:pPr>
              <a:lnSpc>
                <a:spcPct val="90000"/>
              </a:lnSpc>
              <a:buFont typeface="Wingdings" pitchFamily="2" charset="2"/>
              <a:buNone/>
            </a:pPr>
            <a:r>
              <a:rPr lang="fr-FR" sz="1200" b="1">
                <a:latin typeface="Courier New" pitchFamily="49" charset="0"/>
              </a:rPr>
              <a:t>  &lt;res-auth&gt;Container&lt;/res-auth&gt;</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&lt;!-- Whether connections should be shared with other clients in the different </a:t>
            </a:r>
          </a:p>
          <a:p>
            <a:pPr>
              <a:lnSpc>
                <a:spcPct val="90000"/>
              </a:lnSpc>
              <a:buFont typeface="Wingdings" pitchFamily="2" charset="2"/>
              <a:buNone/>
            </a:pPr>
            <a:r>
              <a:rPr lang="fr-FR" sz="1200">
                <a:latin typeface="Courier New" pitchFamily="49" charset="0"/>
              </a:rPr>
              <a:t>	   transactions --&gt;</a:t>
            </a:r>
          </a:p>
          <a:p>
            <a:pPr>
              <a:lnSpc>
                <a:spcPct val="90000"/>
              </a:lnSpc>
              <a:buFont typeface="Wingdings" pitchFamily="2" charset="2"/>
              <a:buNone/>
            </a:pPr>
            <a:r>
              <a:rPr lang="fr-FR" sz="1200" b="1">
                <a:latin typeface="Courier New" pitchFamily="49" charset="0"/>
              </a:rPr>
              <a:t>  &lt;res-sharing-scope&gt;Sharable&lt;/res-sharing-scope&gt;</a:t>
            </a:r>
          </a:p>
          <a:p>
            <a:pPr>
              <a:lnSpc>
                <a:spcPct val="90000"/>
              </a:lnSpc>
              <a:buFont typeface="Wingdings" pitchFamily="2" charset="2"/>
              <a:buNone/>
            </a:pPr>
            <a:r>
              <a:rPr lang="fr-FR" sz="1200" b="1">
                <a:latin typeface="Courier New" pitchFamily="49" charset="0"/>
              </a:rPr>
              <a:t>&lt;/resource-ref&gt;</a:t>
            </a:r>
          </a:p>
          <a:p>
            <a:pPr>
              <a:lnSpc>
                <a:spcPct val="90000"/>
              </a:lnSpc>
              <a:buFont typeface="Wingdings" pitchFamily="2" charset="2"/>
              <a:buNone/>
            </a:pPr>
            <a:r>
              <a:rPr lang="fr-FR" sz="1200" b="1">
                <a:latin typeface="Courier New" pitchFamily="49" charset="0"/>
              </a:rPr>
              <a:t>&lt;/session&gt;</a:t>
            </a:r>
          </a:p>
          <a:p>
            <a:pPr>
              <a:lnSpc>
                <a:spcPct val="90000"/>
              </a:lnSpc>
              <a:buFont typeface="Wingdings" pitchFamily="2" charset="2"/>
              <a:buNone/>
            </a:pPr>
            <a:r>
              <a:rPr lang="fr-FR" sz="1200" b="1">
                <a:latin typeface="Courier New" pitchFamily="49" charset="0"/>
              </a:rPr>
              <a:t>&lt;/enterprise-beans&gt;</a:t>
            </a: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9682" name="Rectangle 2"/>
          <p:cNvSpPr>
            <a:spLocks noGrp="1" noChangeArrowheads="1"/>
          </p:cNvSpPr>
          <p:nvPr>
            <p:ph type="title"/>
          </p:nvPr>
        </p:nvSpPr>
        <p:spPr/>
        <p:txBody>
          <a:bodyPr/>
          <a:lstStyle/>
          <a:p>
            <a:r>
              <a:rPr lang="fr-FR" i="1"/>
              <a:t>Resources factories</a:t>
            </a:r>
            <a:r>
              <a:rPr lang="fr-FR"/>
              <a:t> (JDBC, JMS…)</a:t>
            </a:r>
          </a:p>
        </p:txBody>
      </p:sp>
      <p:sp>
        <p:nvSpPr>
          <p:cNvPr id="1479683" name="Rectangle 3"/>
          <p:cNvSpPr>
            <a:spLocks noGrp="1" noChangeArrowheads="1"/>
          </p:cNvSpPr>
          <p:nvPr>
            <p:ph type="body" idx="1"/>
          </p:nvPr>
        </p:nvSpPr>
        <p:spPr/>
        <p:txBody>
          <a:bodyPr/>
          <a:lstStyle/>
          <a:p>
            <a:r>
              <a:rPr lang="fr-FR"/>
              <a:t>Remarque sur &lt;res-auth&gt;..&lt;/res-auth&gt;</a:t>
            </a:r>
          </a:p>
          <a:p>
            <a:r>
              <a:rPr lang="fr-FR"/>
              <a:t>L'accès à la </a:t>
            </a:r>
            <a:r>
              <a:rPr lang="fr-FR" i="1"/>
              <a:t>datasource</a:t>
            </a:r>
            <a:r>
              <a:rPr lang="fr-FR"/>
              <a:t> peut nécessiter des autorisations (login, password),</a:t>
            </a:r>
          </a:p>
          <a:p>
            <a:pPr lvl="1"/>
            <a:r>
              <a:rPr lang="fr-FR"/>
              <a:t>On peut passer ces paramètres dans </a:t>
            </a:r>
            <a:r>
              <a:rPr lang="fr-FR" u="sng"/>
              <a:t>l'application</a:t>
            </a:r>
            <a:r>
              <a:rPr lang="fr-FR"/>
              <a:t>,</a:t>
            </a:r>
          </a:p>
          <a:p>
            <a:pPr lvl="1"/>
            <a:r>
              <a:rPr lang="fr-FR"/>
              <a:t>Ou dans le descripteur (c'est donc le </a:t>
            </a:r>
            <a:r>
              <a:rPr lang="fr-FR" u="sng"/>
              <a:t>container</a:t>
            </a:r>
            <a:r>
              <a:rPr lang="fr-FR"/>
              <a:t> qui va gérer l'authentification)</a:t>
            </a:r>
          </a:p>
          <a:p>
            <a:pPr lvl="2"/>
            <a:r>
              <a:rPr lang="fr-FR"/>
              <a:t>Cas le plus courant !</a:t>
            </a:r>
          </a:p>
        </p:txBody>
      </p:sp>
    </p:spTree>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706" name="Rectangle 2"/>
          <p:cNvSpPr>
            <a:spLocks noGrp="1" noChangeArrowheads="1"/>
          </p:cNvSpPr>
          <p:nvPr>
            <p:ph type="title"/>
          </p:nvPr>
        </p:nvSpPr>
        <p:spPr/>
        <p:txBody>
          <a:bodyPr/>
          <a:lstStyle/>
          <a:p>
            <a:r>
              <a:rPr lang="fr-FR"/>
              <a:t>Le modèle de sécurité EJB</a:t>
            </a:r>
          </a:p>
        </p:txBody>
      </p:sp>
      <p:sp>
        <p:nvSpPr>
          <p:cNvPr id="1480707" name="Rectangle 3"/>
          <p:cNvSpPr>
            <a:spLocks noGrp="1" noChangeArrowheads="1"/>
          </p:cNvSpPr>
          <p:nvPr>
            <p:ph type="body" idx="1"/>
          </p:nvPr>
        </p:nvSpPr>
        <p:spPr/>
        <p:txBody>
          <a:bodyPr/>
          <a:lstStyle/>
          <a:p>
            <a:pPr marL="533400" indent="-533400"/>
            <a:r>
              <a:rPr lang="fr-FR"/>
              <a:t>Deux mesures de sécurité que les clients doivent satisfaire lorsqu'on ajoute la sécurité à un système EJB</a:t>
            </a:r>
          </a:p>
          <a:p>
            <a:pPr marL="533400" indent="-533400">
              <a:buFont typeface="Wingdings" pitchFamily="2" charset="2"/>
              <a:buAutoNum type="arabicPeriod"/>
            </a:pPr>
            <a:r>
              <a:rPr lang="fr-FR"/>
              <a:t>Le client doit </a:t>
            </a:r>
            <a:r>
              <a:rPr lang="fr-FR" i="1"/>
              <a:t>s'authentifier</a:t>
            </a:r>
          </a:p>
          <a:p>
            <a:pPr marL="533400" indent="-533400">
              <a:buFont typeface="Wingdings" pitchFamily="2" charset="2"/>
              <a:buAutoNum type="arabicPeriod"/>
            </a:pPr>
            <a:r>
              <a:rPr lang="fr-FR"/>
              <a:t>Le client doit être </a:t>
            </a:r>
            <a:r>
              <a:rPr lang="fr-FR" i="1"/>
              <a:t>autorisé</a:t>
            </a:r>
          </a:p>
        </p:txBody>
      </p:sp>
    </p:spTree>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1730" name="Rectangle 2"/>
          <p:cNvSpPr>
            <a:spLocks noGrp="1" noChangeArrowheads="1"/>
          </p:cNvSpPr>
          <p:nvPr>
            <p:ph type="title"/>
          </p:nvPr>
        </p:nvSpPr>
        <p:spPr/>
        <p:txBody>
          <a:bodyPr/>
          <a:lstStyle/>
          <a:p>
            <a:r>
              <a:rPr lang="fr-FR"/>
              <a:t>Le modèle de sécurité EJB</a:t>
            </a:r>
          </a:p>
        </p:txBody>
      </p:sp>
      <p:sp>
        <p:nvSpPr>
          <p:cNvPr id="1481731" name="Rectangle 3"/>
          <p:cNvSpPr>
            <a:spLocks noGrp="1" noChangeArrowheads="1"/>
          </p:cNvSpPr>
          <p:nvPr>
            <p:ph type="body" idx="1"/>
          </p:nvPr>
        </p:nvSpPr>
        <p:spPr/>
        <p:txBody>
          <a:bodyPr/>
          <a:lstStyle/>
          <a:p>
            <a:pPr marL="533400" indent="-533400">
              <a:buFont typeface="Wingdings" pitchFamily="2" charset="2"/>
              <a:buAutoNum type="arabicPeriod"/>
            </a:pPr>
            <a:r>
              <a:rPr lang="fr-FR" sz="2400"/>
              <a:t>Le client doit </a:t>
            </a:r>
            <a:r>
              <a:rPr lang="fr-FR" sz="2400" i="1"/>
              <a:t>s'authentifier</a:t>
            </a:r>
          </a:p>
          <a:p>
            <a:pPr marL="914400" lvl="1" indent="-457200"/>
            <a:r>
              <a:rPr lang="fr-FR" sz="2000"/>
              <a:t>Le mécanisme d'authentification vérifie que le client est bien celui qu'il prétend être,</a:t>
            </a:r>
          </a:p>
          <a:p>
            <a:pPr marL="914400" lvl="1" indent="-457200"/>
            <a:r>
              <a:rPr lang="fr-FR" sz="2000"/>
              <a:t>A l'aide de login/password validés auprès d'une base de données, de LDAP, etc…</a:t>
            </a:r>
          </a:p>
          <a:p>
            <a:pPr marL="914400" lvl="1" indent="-457200"/>
            <a:r>
              <a:rPr lang="fr-FR" sz="2000"/>
              <a:t>Une fois authentifié, on lui associe une </a:t>
            </a:r>
            <a:r>
              <a:rPr lang="fr-FR" sz="2000" i="1"/>
              <a:t>security identity</a:t>
            </a:r>
            <a:r>
              <a:rPr lang="fr-FR" sz="2000"/>
              <a:t> pour le reste de la session.</a:t>
            </a:r>
          </a:p>
          <a:p>
            <a:pPr marL="533400" indent="-533400">
              <a:buFont typeface="Wingdings" pitchFamily="2" charset="2"/>
              <a:buAutoNum type="arabicPeriod"/>
            </a:pPr>
            <a:r>
              <a:rPr lang="fr-FR" sz="2400"/>
              <a:t>Le client doit être </a:t>
            </a:r>
            <a:r>
              <a:rPr lang="fr-FR" sz="2400" i="1"/>
              <a:t>autorisé</a:t>
            </a:r>
          </a:p>
          <a:p>
            <a:pPr marL="914400" lvl="1" indent="-457200"/>
            <a:r>
              <a:rPr lang="fr-FR" sz="2000"/>
              <a:t>Une fois authentifié, il doit avoir la permission d'effectuer les opérations désirées.</a:t>
            </a:r>
          </a:p>
          <a:p>
            <a:pPr marL="914400" lvl="1" indent="-457200"/>
            <a:r>
              <a:rPr lang="fr-FR" sz="2000"/>
              <a:t>Par exemple tout le monde peut faire des offres de prêts, seul le banquier peut les accepter.</a:t>
            </a:r>
          </a:p>
          <a:p>
            <a:pPr marL="533400" indent="-533400"/>
            <a:endParaRPr lang="fr-FR" sz="2400"/>
          </a:p>
        </p:txBody>
      </p:sp>
    </p:spTree>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r>
              <a:rPr lang="fr-FR"/>
              <a:t>Etape 1 : l'authentification</a:t>
            </a:r>
          </a:p>
        </p:txBody>
      </p:sp>
      <p:sp>
        <p:nvSpPr>
          <p:cNvPr id="1482755" name="Rectangle 3"/>
          <p:cNvSpPr>
            <a:spLocks noGrp="1" noChangeArrowheads="1"/>
          </p:cNvSpPr>
          <p:nvPr>
            <p:ph type="body" idx="1"/>
          </p:nvPr>
        </p:nvSpPr>
        <p:spPr/>
        <p:txBody>
          <a:bodyPr/>
          <a:lstStyle/>
          <a:p>
            <a:r>
              <a:rPr lang="fr-FR"/>
              <a:t>Avec EJB 1.0 et 1.1, pas de mécanisme d'authentification portable</a:t>
            </a:r>
          </a:p>
          <a:p>
            <a:r>
              <a:rPr lang="fr-FR"/>
              <a:t>EJB 2.0 propose un modèle portable et robuste</a:t>
            </a:r>
          </a:p>
          <a:p>
            <a:pPr lvl="1"/>
            <a:r>
              <a:rPr lang="fr-FR"/>
              <a:t>A l'aide de Java Authentification and Authorization Service (JAAS) : une API J2EE standard.</a:t>
            </a:r>
          </a:p>
          <a:p>
            <a:endParaRPr lang="fr-F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538" name="Rectangle 2"/>
          <p:cNvSpPr>
            <a:spLocks noGrp="1" noChangeArrowheads="1"/>
          </p:cNvSpPr>
          <p:nvPr>
            <p:ph type="title"/>
          </p:nvPr>
        </p:nvSpPr>
        <p:spPr/>
        <p:txBody>
          <a:bodyPr/>
          <a:lstStyle/>
          <a:p>
            <a:r>
              <a:rPr lang="fr-FR"/>
              <a:t>Enterprise JavaBeans (EJB)</a:t>
            </a:r>
          </a:p>
        </p:txBody>
      </p:sp>
      <p:sp>
        <p:nvSpPr>
          <p:cNvPr id="1089539" name="Rectangle 3"/>
          <p:cNvSpPr>
            <a:spLocks noGrp="1" noChangeArrowheads="1"/>
          </p:cNvSpPr>
          <p:nvPr>
            <p:ph type="body" idx="1"/>
          </p:nvPr>
        </p:nvSpPr>
        <p:spPr/>
        <p:txBody>
          <a:bodyPr/>
          <a:lstStyle/>
          <a:p>
            <a:pPr marL="533400" indent="-533400"/>
            <a:r>
              <a:rPr lang="fr-FR"/>
              <a:t>Le standard EJB est une architecture de composants pour des composants serveur écrits en java.</a:t>
            </a:r>
          </a:p>
          <a:p>
            <a:pPr marL="914400" lvl="1" indent="-457200">
              <a:buFont typeface="Wingdings" pitchFamily="2" charset="2"/>
              <a:buAutoNum type="arabicPeriod"/>
            </a:pPr>
            <a:r>
              <a:rPr lang="fr-FR"/>
              <a:t>Adopté par l'industrie. </a:t>
            </a:r>
            <a:r>
              <a:rPr lang="fr-FR" i="1"/>
              <a:t>"Train once, code anywhere"</a:t>
            </a:r>
          </a:p>
          <a:p>
            <a:pPr marL="914400" lvl="1" indent="-457200">
              <a:buFont typeface="Wingdings" pitchFamily="2" charset="2"/>
              <a:buAutoNum type="arabicPeriod"/>
            </a:pPr>
            <a:r>
              <a:rPr lang="fr-FR"/>
              <a:t>Portable facilement</a:t>
            </a:r>
          </a:p>
          <a:p>
            <a:pPr marL="914400" lvl="1" indent="-457200">
              <a:buFont typeface="Wingdings" pitchFamily="2" charset="2"/>
              <a:buAutoNum type="arabicPeriod"/>
            </a:pPr>
            <a:r>
              <a:rPr lang="fr-FR"/>
              <a:t>Rapid Application Development (RAD)</a:t>
            </a:r>
          </a:p>
          <a:p>
            <a:pPr marL="533400" indent="-533400"/>
            <a:r>
              <a:rPr lang="fr-FR"/>
              <a:t>EJB signifie deux choses :</a:t>
            </a:r>
          </a:p>
          <a:p>
            <a:pPr marL="914400" lvl="1" indent="-457200">
              <a:buFont typeface="Wingdings" pitchFamily="2" charset="2"/>
              <a:buAutoNum type="arabicPeriod"/>
            </a:pPr>
            <a:r>
              <a:rPr lang="fr-FR"/>
              <a:t>Une spécification</a:t>
            </a:r>
          </a:p>
          <a:p>
            <a:pPr marL="914400" lvl="1" indent="-457200">
              <a:buFont typeface="Wingdings" pitchFamily="2" charset="2"/>
              <a:buAutoNum type="arabicPeriod"/>
            </a:pPr>
            <a:r>
              <a:rPr lang="fr-FR"/>
              <a:t>Un ensemble d'interfaces</a:t>
            </a:r>
          </a:p>
        </p:txBody>
      </p:sp>
    </p:spTree>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r>
              <a:rPr lang="fr-FR"/>
              <a:t>Présentation de JAAS</a:t>
            </a:r>
          </a:p>
        </p:txBody>
      </p:sp>
      <p:sp>
        <p:nvSpPr>
          <p:cNvPr id="1483779" name="Rectangle 3"/>
          <p:cNvSpPr>
            <a:spLocks noGrp="1" noChangeArrowheads="1"/>
          </p:cNvSpPr>
          <p:nvPr>
            <p:ph type="body" idx="1"/>
          </p:nvPr>
        </p:nvSpPr>
        <p:spPr/>
        <p:txBody>
          <a:bodyPr/>
          <a:lstStyle/>
          <a:p>
            <a:r>
              <a:rPr lang="fr-FR"/>
              <a:t>JAAS est implémentée par le serveur d'application</a:t>
            </a:r>
          </a:p>
          <a:p>
            <a:r>
              <a:rPr lang="fr-FR"/>
              <a:t>JAAS permet d'utiliser de manière transparente pour le développeur de bean n'importe quel système d'authentification sous-jacent.</a:t>
            </a:r>
          </a:p>
          <a:p>
            <a:pPr lvl="1"/>
            <a:r>
              <a:rPr lang="fr-FR"/>
              <a:t>Login/password, LDAP, certificats, simple lookup dans une BD, etc…</a:t>
            </a:r>
          </a:p>
        </p:txBody>
      </p:sp>
    </p:spTree>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02" name="Rectangle 2"/>
          <p:cNvSpPr>
            <a:spLocks noGrp="1" noChangeArrowheads="1"/>
          </p:cNvSpPr>
          <p:nvPr>
            <p:ph type="title"/>
          </p:nvPr>
        </p:nvSpPr>
        <p:spPr/>
        <p:txBody>
          <a:bodyPr/>
          <a:lstStyle/>
          <a:p>
            <a:r>
              <a:rPr lang="fr-FR"/>
              <a:t>Présentation de JAAS</a:t>
            </a:r>
          </a:p>
        </p:txBody>
      </p:sp>
      <p:sp>
        <p:nvSpPr>
          <p:cNvPr id="1484803" name="Rectangle 3"/>
          <p:cNvSpPr>
            <a:spLocks noGrp="1" noChangeArrowheads="1"/>
          </p:cNvSpPr>
          <p:nvPr>
            <p:ph type="body" idx="1"/>
          </p:nvPr>
        </p:nvSpPr>
        <p:spPr/>
        <p:txBody>
          <a:bodyPr/>
          <a:lstStyle/>
          <a:p>
            <a:endParaRPr lang="fr-FR"/>
          </a:p>
        </p:txBody>
      </p:sp>
      <p:pic>
        <p:nvPicPr>
          <p:cNvPr id="1484804" name="Picture 4"/>
          <p:cNvPicPr>
            <a:picLocks noChangeAspect="1" noChangeArrowheads="1"/>
          </p:cNvPicPr>
          <p:nvPr/>
        </p:nvPicPr>
        <p:blipFill>
          <a:blip r:embed="rId2" cstate="print"/>
          <a:srcRect/>
          <a:stretch>
            <a:fillRect/>
          </a:stretch>
        </p:blipFill>
        <p:spPr bwMode="auto">
          <a:xfrm>
            <a:off x="2819400" y="1066800"/>
            <a:ext cx="4105275" cy="58340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826" name="Rectangle 2"/>
          <p:cNvSpPr>
            <a:spLocks noGrp="1" noChangeArrowheads="1"/>
          </p:cNvSpPr>
          <p:nvPr>
            <p:ph type="title"/>
          </p:nvPr>
        </p:nvSpPr>
        <p:spPr/>
        <p:txBody>
          <a:bodyPr/>
          <a:lstStyle/>
          <a:p>
            <a:r>
              <a:rPr lang="fr-FR"/>
              <a:t>Quelques commentaires</a:t>
            </a:r>
          </a:p>
        </p:txBody>
      </p:sp>
      <p:sp>
        <p:nvSpPr>
          <p:cNvPr id="1485827" name="Rectangle 3"/>
          <p:cNvSpPr>
            <a:spLocks noGrp="1" noChangeArrowheads="1"/>
          </p:cNvSpPr>
          <p:nvPr>
            <p:ph type="body" idx="1"/>
          </p:nvPr>
        </p:nvSpPr>
        <p:spPr/>
        <p:txBody>
          <a:bodyPr/>
          <a:lstStyle/>
          <a:p>
            <a:pPr marL="533400" indent="-533400"/>
            <a:r>
              <a:rPr lang="fr-FR" sz="2400"/>
              <a:t>Les informations fournies par le client, dans le cas d'un client web peuvent être de 4 types</a:t>
            </a:r>
          </a:p>
          <a:p>
            <a:pPr marL="914400" lvl="1" indent="-457200">
              <a:buFont typeface="Wingdings" pitchFamily="2" charset="2"/>
              <a:buAutoNum type="arabicPeriod"/>
            </a:pPr>
            <a:r>
              <a:rPr lang="fr-FR" sz="2000" b="1"/>
              <a:t>Basic authentification</a:t>
            </a:r>
            <a:r>
              <a:rPr lang="fr-FR" sz="2000"/>
              <a:t> : login password en texte (idem .htaccess), certains serveurs permettent SSL</a:t>
            </a:r>
          </a:p>
          <a:p>
            <a:pPr marL="914400" lvl="1" indent="-457200">
              <a:buFont typeface="Wingdings" pitchFamily="2" charset="2"/>
              <a:buAutoNum type="arabicPeriod"/>
            </a:pPr>
            <a:r>
              <a:rPr lang="fr-FR" sz="2000" b="1"/>
              <a:t>Form-based authentification</a:t>
            </a:r>
            <a:r>
              <a:rPr lang="fr-FR" sz="2000"/>
              <a:t> : idem sauf que login et password sont saisis dans un formulaire web</a:t>
            </a:r>
          </a:p>
          <a:p>
            <a:pPr marL="914400" lvl="1" indent="-457200">
              <a:buFont typeface="Wingdings" pitchFamily="2" charset="2"/>
              <a:buAutoNum type="arabicPeriod"/>
            </a:pPr>
            <a:r>
              <a:rPr lang="fr-FR" sz="2000" b="1"/>
              <a:t>Digest authentification</a:t>
            </a:r>
            <a:r>
              <a:rPr lang="fr-FR" sz="2000"/>
              <a:t> : hascode calculé à partir de login+password+message HTTP lui-même. Le serveur web fait la vérif à partir d'un password qu'il à lui-même de son côté.</a:t>
            </a:r>
          </a:p>
          <a:p>
            <a:pPr marL="914400" lvl="1" indent="-457200">
              <a:buFont typeface="Wingdings" pitchFamily="2" charset="2"/>
              <a:buAutoNum type="arabicPeriod"/>
            </a:pPr>
            <a:r>
              <a:rPr lang="fr-FR" sz="2000" b="1"/>
              <a:t>Certificate authentification</a:t>
            </a:r>
            <a:r>
              <a:rPr lang="fr-FR" sz="2000"/>
              <a:t> : protocole X509…</a:t>
            </a:r>
          </a:p>
        </p:txBody>
      </p:sp>
    </p:spTree>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6850" name="Rectangle 2"/>
          <p:cNvSpPr>
            <a:spLocks noGrp="1" noChangeArrowheads="1"/>
          </p:cNvSpPr>
          <p:nvPr>
            <p:ph type="title"/>
          </p:nvPr>
        </p:nvSpPr>
        <p:spPr/>
        <p:txBody>
          <a:bodyPr/>
          <a:lstStyle/>
          <a:p>
            <a:r>
              <a:rPr lang="fr-FR"/>
              <a:t>Architecture JAAS</a:t>
            </a:r>
          </a:p>
        </p:txBody>
      </p:sp>
      <p:sp>
        <p:nvSpPr>
          <p:cNvPr id="1486851" name="Rectangle 3"/>
          <p:cNvSpPr>
            <a:spLocks noGrp="1" noChangeArrowheads="1"/>
          </p:cNvSpPr>
          <p:nvPr>
            <p:ph type="body" idx="1"/>
          </p:nvPr>
        </p:nvSpPr>
        <p:spPr/>
        <p:txBody>
          <a:bodyPr/>
          <a:lstStyle/>
          <a:p>
            <a:endParaRPr lang="fr-FR"/>
          </a:p>
        </p:txBody>
      </p:sp>
      <p:pic>
        <p:nvPicPr>
          <p:cNvPr id="1486852" name="Picture 4"/>
          <p:cNvPicPr>
            <a:picLocks noChangeAspect="1" noChangeArrowheads="1"/>
          </p:cNvPicPr>
          <p:nvPr/>
        </p:nvPicPr>
        <p:blipFill>
          <a:blip r:embed="rId2" cstate="print"/>
          <a:srcRect/>
          <a:stretch>
            <a:fillRect/>
          </a:stretch>
        </p:blipFill>
        <p:spPr bwMode="auto">
          <a:xfrm>
            <a:off x="609600" y="1143000"/>
            <a:ext cx="8382000" cy="51085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Rectangle 2"/>
          <p:cNvSpPr>
            <a:spLocks noGrp="1" noChangeArrowheads="1"/>
          </p:cNvSpPr>
          <p:nvPr>
            <p:ph type="title"/>
          </p:nvPr>
        </p:nvSpPr>
        <p:spPr/>
        <p:txBody>
          <a:bodyPr/>
          <a:lstStyle/>
          <a:p>
            <a:r>
              <a:rPr lang="fr-FR"/>
              <a:t>Exemple de code JAAS</a:t>
            </a:r>
          </a:p>
        </p:txBody>
      </p:sp>
      <p:sp>
        <p:nvSpPr>
          <p:cNvPr id="1487875" name="Rectangle 3"/>
          <p:cNvSpPr>
            <a:spLocks noGrp="1" noChangeArrowheads="1"/>
          </p:cNvSpPr>
          <p:nvPr>
            <p:ph type="body" idx="1"/>
          </p:nvPr>
        </p:nvSpPr>
        <p:spPr/>
        <p:txBody>
          <a:bodyPr/>
          <a:lstStyle/>
          <a:p>
            <a:r>
              <a:rPr lang="fr-FR"/>
              <a:t>Cet exemple montre un client qui s'authentifie avant d'appeler la méthode "hello world" d'un bean.</a:t>
            </a:r>
          </a:p>
          <a:p>
            <a:r>
              <a:rPr lang="fr-FR"/>
              <a:t>Si le password n'est pas correct, une exception est levée </a:t>
            </a:r>
          </a:p>
        </p:txBody>
      </p:sp>
    </p:spTree>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898" name="Rectangle 2"/>
          <p:cNvSpPr>
            <a:spLocks noGrp="1" noChangeArrowheads="1"/>
          </p:cNvSpPr>
          <p:nvPr>
            <p:ph type="title"/>
          </p:nvPr>
        </p:nvSpPr>
        <p:spPr/>
        <p:txBody>
          <a:bodyPr/>
          <a:lstStyle/>
          <a:p>
            <a:r>
              <a:rPr lang="fr-FR"/>
              <a:t>HelloClient.java</a:t>
            </a:r>
          </a:p>
        </p:txBody>
      </p:sp>
      <p:sp>
        <p:nvSpPr>
          <p:cNvPr id="1488899" name="Rectangle 3"/>
          <p:cNvSpPr>
            <a:spLocks noGrp="1" noChangeArrowheads="1"/>
          </p:cNvSpPr>
          <p:nvPr>
            <p:ph type="body" idx="1"/>
          </p:nvPr>
        </p:nvSpPr>
        <p:spPr>
          <a:xfrm>
            <a:off x="685800" y="1219200"/>
            <a:ext cx="8001000" cy="4724400"/>
          </a:xfrm>
        </p:spPr>
        <p:txBody>
          <a:bodyPr/>
          <a:lstStyle/>
          <a:p>
            <a:pPr>
              <a:lnSpc>
                <a:spcPct val="90000"/>
              </a:lnSpc>
              <a:buFont typeface="Wingdings" pitchFamily="2" charset="2"/>
              <a:buNone/>
            </a:pPr>
            <a:r>
              <a:rPr lang="fr-FR" sz="1200" b="1">
                <a:latin typeface="Courier New" pitchFamily="49" charset="0"/>
              </a:rPr>
              <a:t>package examples;</a:t>
            </a:r>
          </a:p>
          <a:p>
            <a:pPr>
              <a:lnSpc>
                <a:spcPct val="90000"/>
              </a:lnSpc>
              <a:buFont typeface="Wingdings" pitchFamily="2" charset="2"/>
              <a:buNone/>
            </a:pPr>
            <a:r>
              <a:rPr lang="fr-FR" sz="1200" b="1">
                <a:latin typeface="Courier New" pitchFamily="49" charset="0"/>
              </a:rPr>
              <a:t>import javax.naming.*;</a:t>
            </a:r>
          </a:p>
          <a:p>
            <a:pPr>
              <a:lnSpc>
                <a:spcPct val="90000"/>
              </a:lnSpc>
              <a:buFont typeface="Wingdings" pitchFamily="2" charset="2"/>
              <a:buNone/>
            </a:pPr>
            <a:r>
              <a:rPr lang="fr-FR" sz="1200" b="1">
                <a:latin typeface="Courier New" pitchFamily="49" charset="0"/>
              </a:rPr>
              <a:t>import javax.security.auth.*;</a:t>
            </a:r>
          </a:p>
          <a:p>
            <a:pPr>
              <a:lnSpc>
                <a:spcPct val="90000"/>
              </a:lnSpc>
              <a:buFont typeface="Wingdings" pitchFamily="2" charset="2"/>
              <a:buNone/>
            </a:pPr>
            <a:r>
              <a:rPr lang="fr-FR" sz="1200" b="1">
                <a:latin typeface="Courier New" pitchFamily="49" charset="0"/>
              </a:rPr>
              <a:t>import javax.security.auth.callback.*;</a:t>
            </a:r>
          </a:p>
          <a:p>
            <a:pPr>
              <a:lnSpc>
                <a:spcPct val="90000"/>
              </a:lnSpc>
              <a:buFont typeface="Wingdings" pitchFamily="2" charset="2"/>
              <a:buNone/>
            </a:pPr>
            <a:r>
              <a:rPr lang="fr-FR" sz="1200" b="1">
                <a:latin typeface="Courier New" pitchFamily="49" charset="0"/>
              </a:rPr>
              <a:t>import javax.security.auth.login.*;</a:t>
            </a:r>
          </a:p>
          <a:p>
            <a:pPr>
              <a:lnSpc>
                <a:spcPct val="90000"/>
              </a:lnSpc>
              <a:buFont typeface="Wingdings" pitchFamily="2" charset="2"/>
              <a:buNone/>
            </a:pPr>
            <a:r>
              <a:rPr lang="fr-FR" sz="1200" b="1">
                <a:latin typeface="Courier New" pitchFamily="49" charset="0"/>
              </a:rPr>
              <a:t>import javax.rmi.PortableRemoteObject;</a:t>
            </a:r>
          </a:p>
          <a:p>
            <a:pPr>
              <a:lnSpc>
                <a:spcPct val="90000"/>
              </a:lnSpc>
              <a:buFont typeface="Wingdings" pitchFamily="2" charset="2"/>
              <a:buNone/>
            </a:pPr>
            <a:r>
              <a:rPr lang="fr-FR" sz="1200" b="1">
                <a:latin typeface="Courier New" pitchFamily="49" charset="0"/>
              </a:rPr>
              <a:t>public class HelloClient {</a:t>
            </a:r>
          </a:p>
          <a:p>
            <a:pPr>
              <a:lnSpc>
                <a:spcPct val="90000"/>
              </a:lnSpc>
              <a:buFont typeface="Wingdings" pitchFamily="2" charset="2"/>
              <a:buNone/>
            </a:pPr>
            <a:r>
              <a:rPr lang="fr-FR" sz="1200" b="1">
                <a:latin typeface="Courier New" pitchFamily="49" charset="0"/>
              </a:rPr>
              <a:t>  public static void main(String [] args))throws Exception {</a:t>
            </a:r>
          </a:p>
          <a:p>
            <a:pPr>
              <a:lnSpc>
                <a:spcPct val="90000"/>
              </a:lnSpc>
              <a:buFont typeface="Wingdings" pitchFamily="2" charset="2"/>
              <a:buNone/>
            </a:pPr>
            <a:r>
              <a:rPr lang="fr-FR" sz="1200">
                <a:latin typeface="Courier New" pitchFamily="49" charset="0"/>
              </a:rPr>
              <a:t>	  /* Authenticate via JAAS */</a:t>
            </a:r>
          </a:p>
          <a:p>
            <a:pPr>
              <a:lnSpc>
                <a:spcPct val="90000"/>
              </a:lnSpc>
              <a:buFont typeface="Wingdings" pitchFamily="2" charset="2"/>
              <a:buNone/>
            </a:pPr>
            <a:r>
              <a:rPr lang="fr-FR" sz="1200" b="1">
                <a:latin typeface="Courier New" pitchFamily="49" charset="0"/>
              </a:rPr>
              <a:t>	  LoginContext loginContext =new LoginContext("Hello Client");</a:t>
            </a:r>
          </a:p>
          <a:p>
            <a:pPr>
              <a:lnSpc>
                <a:spcPct val="90000"/>
              </a:lnSpc>
              <a:buFont typeface="Wingdings" pitchFamily="2" charset="2"/>
              <a:buNone/>
            </a:pPr>
            <a:r>
              <a:rPr lang="fr-FR" sz="1200" b="1">
                <a:latin typeface="Courier New" pitchFamily="49" charset="0"/>
              </a:rPr>
              <a:t>	  loginContext.login();</a:t>
            </a:r>
          </a:p>
          <a:p>
            <a:pPr>
              <a:lnSpc>
                <a:spcPct val="90000"/>
              </a:lnSpc>
              <a:buFont typeface="Wingdings" pitchFamily="2" charset="2"/>
              <a:buNone/>
            </a:pPr>
            <a:r>
              <a:rPr lang="fr-FR" sz="1200">
                <a:latin typeface="Courier New" pitchFamily="49" charset="0"/>
              </a:rPr>
              <a:t>	  /* Retrieve the logged-in subject */</a:t>
            </a:r>
          </a:p>
          <a:p>
            <a:pPr>
              <a:lnSpc>
                <a:spcPct val="90000"/>
              </a:lnSpc>
              <a:buFont typeface="Wingdings" pitchFamily="2" charset="2"/>
              <a:buNone/>
            </a:pPr>
            <a:r>
              <a:rPr lang="fr-FR" sz="1200" b="1">
                <a:latin typeface="Courier New" pitchFamily="49" charset="0"/>
              </a:rPr>
              <a:t>	  Subject subject =loginContext.getSubject();</a:t>
            </a:r>
          </a:p>
          <a:p>
            <a:pPr>
              <a:lnSpc>
                <a:spcPct val="90000"/>
              </a:lnSpc>
              <a:buFont typeface="Wingdings" pitchFamily="2" charset="2"/>
              <a:buNone/>
            </a:pPr>
            <a:r>
              <a:rPr lang="fr-FR" sz="1200">
                <a:latin typeface="Courier New" pitchFamily="49" charset="0"/>
              </a:rPr>
              <a:t>	  /* Perform business logic while impersonating the authenticated subject */</a:t>
            </a:r>
          </a:p>
          <a:p>
            <a:pPr>
              <a:lnSpc>
                <a:spcPct val="90000"/>
              </a:lnSpc>
              <a:buFont typeface="Wingdings" pitchFamily="2" charset="2"/>
              <a:buNone/>
            </a:pPr>
            <a:r>
              <a:rPr lang="fr-FR" sz="1200" b="1">
                <a:latin typeface="Courier New" pitchFamily="49" charset="0"/>
              </a:rPr>
              <a:t>	  CallHelloWorld action =new CallHelloWorld();</a:t>
            </a:r>
          </a:p>
          <a:p>
            <a:pPr>
              <a:lnSpc>
                <a:spcPct val="90000"/>
              </a:lnSpc>
              <a:buFont typeface="Wingdings" pitchFamily="2" charset="2"/>
              <a:buNone/>
            </a:pPr>
            <a:r>
              <a:rPr lang="fr-FR" sz="1200" b="1">
                <a:latin typeface="Courier New" pitchFamily="49" charset="0"/>
              </a:rPr>
              <a:t>	  String result =(String)Subject.doAs(subject,action);</a:t>
            </a:r>
          </a:p>
          <a:p>
            <a:pPr>
              <a:lnSpc>
                <a:spcPct val="90000"/>
              </a:lnSpc>
              <a:buFont typeface="Wingdings" pitchFamily="2" charset="2"/>
              <a:buNone/>
            </a:pPr>
            <a:r>
              <a:rPr lang="fr-FR" sz="1200">
                <a:latin typeface="Courier New" pitchFamily="49" charset="0"/>
              </a:rPr>
              <a:t>	  /* Print the return result from the business logic */</a:t>
            </a:r>
          </a:p>
          <a:p>
            <a:pPr>
              <a:lnSpc>
                <a:spcPct val="90000"/>
              </a:lnSpc>
              <a:buFont typeface="Wingdings" pitchFamily="2" charset="2"/>
              <a:buNone/>
            </a:pPr>
            <a:r>
              <a:rPr lang="fr-FR" sz="1200" b="1">
                <a:latin typeface="Courier New" pitchFamily="49" charset="0"/>
              </a:rPr>
              <a:t>	  System.out.println(result);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a:t>
            </a: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9922" name="Rectangle 2"/>
          <p:cNvSpPr>
            <a:spLocks noGrp="1" noChangeArrowheads="1"/>
          </p:cNvSpPr>
          <p:nvPr>
            <p:ph type="title"/>
          </p:nvPr>
        </p:nvSpPr>
        <p:spPr/>
        <p:txBody>
          <a:bodyPr/>
          <a:lstStyle/>
          <a:p>
            <a:r>
              <a:rPr lang="fr-FR"/>
              <a:t>PasswordConfig.java (1)</a:t>
            </a:r>
            <a:endParaRPr lang="fr-FR" sz="1200">
              <a:latin typeface="Courier New" pitchFamily="49" charset="0"/>
            </a:endParaRPr>
          </a:p>
        </p:txBody>
      </p:sp>
      <p:sp>
        <p:nvSpPr>
          <p:cNvPr id="1489923" name="Rectangle 3"/>
          <p:cNvSpPr>
            <a:spLocks noGrp="1" noChangeArrowheads="1"/>
          </p:cNvSpPr>
          <p:nvPr>
            <p:ph type="body" idx="1"/>
          </p:nvPr>
        </p:nvSpPr>
        <p:spPr>
          <a:xfrm>
            <a:off x="685800" y="1447800"/>
            <a:ext cx="8458200" cy="4724400"/>
          </a:xfrm>
        </p:spPr>
        <p:txBody>
          <a:bodyPr/>
          <a:lstStyle/>
          <a:p>
            <a:pPr>
              <a:buFont typeface="Wingdings" pitchFamily="2" charset="2"/>
              <a:buNone/>
            </a:pPr>
            <a:r>
              <a:rPr lang="fr-FR" sz="1400" b="1">
                <a:latin typeface="Courier New" pitchFamily="49" charset="0"/>
              </a:rPr>
              <a:t>package examples;</a:t>
            </a:r>
          </a:p>
          <a:p>
            <a:pPr>
              <a:buFont typeface="Wingdings" pitchFamily="2" charset="2"/>
              <a:buNone/>
            </a:pPr>
            <a:r>
              <a:rPr lang="fr-FR" sz="1400" b="1">
                <a:latin typeface="Courier New" pitchFamily="49" charset="0"/>
              </a:rPr>
              <a:t>import java.util.Hashtable;</a:t>
            </a:r>
          </a:p>
          <a:p>
            <a:pPr>
              <a:buFont typeface="Wingdings" pitchFamily="2" charset="2"/>
              <a:buNone/>
            </a:pPr>
            <a:r>
              <a:rPr lang="fr-FR" sz="1400" b="1">
                <a:latin typeface="Courier New" pitchFamily="49" charset="0"/>
              </a:rPr>
              <a:t>import javax.security.auth.login.*;</a:t>
            </a:r>
          </a:p>
          <a:p>
            <a:pPr>
              <a:buFont typeface="Wingdings" pitchFamily="2" charset="2"/>
              <a:buNone/>
            </a:pPr>
            <a:r>
              <a:rPr lang="fr-FR" sz="1400">
                <a:latin typeface="Courier New" pitchFamily="49" charset="0"/>
              </a:rPr>
              <a:t>/** Sample configuration class for JAAS user authentication. This class is </a:t>
            </a:r>
          </a:p>
          <a:p>
            <a:pPr>
              <a:buFont typeface="Wingdings" pitchFamily="2" charset="2"/>
              <a:buNone/>
            </a:pPr>
            <a:r>
              <a:rPr lang="fr-FR" sz="1400">
                <a:latin typeface="Courier New" pitchFamily="49" charset="0"/>
              </a:rPr>
              <a:t>    useful because it can be rewritten to use different login modules without </a:t>
            </a:r>
          </a:p>
          <a:p>
            <a:pPr>
              <a:buFont typeface="Wingdings" pitchFamily="2" charset="2"/>
              <a:buNone/>
            </a:pPr>
            <a:r>
              <a:rPr lang="fr-FR" sz="1400">
                <a:latin typeface="Courier New" pitchFamily="49" charset="0"/>
              </a:rPr>
              <a:t>    affecting client code.</a:t>
            </a:r>
          </a:p>
          <a:p>
            <a:pPr>
              <a:buFont typeface="Wingdings" pitchFamily="2" charset="2"/>
              <a:buNone/>
            </a:pPr>
            <a:r>
              <a:rPr lang="fr-FR" sz="1400">
                <a:latin typeface="Courier New" pitchFamily="49" charset="0"/>
              </a:rPr>
              <a:t>    For example,we could have a login module that did username/password </a:t>
            </a:r>
          </a:p>
          <a:p>
            <a:pPr>
              <a:buFont typeface="Wingdings" pitchFamily="2" charset="2"/>
              <a:buNone/>
            </a:pPr>
            <a:r>
              <a:rPr lang="fr-FR" sz="1400">
                <a:latin typeface="Courier New" pitchFamily="49" charset="0"/>
              </a:rPr>
              <a:t>	 authentication,and another that did public/private key certificate </a:t>
            </a:r>
          </a:p>
          <a:p>
            <a:pPr>
              <a:buFont typeface="Wingdings" pitchFamily="2" charset="2"/>
              <a:buNone/>
            </a:pPr>
            <a:r>
              <a:rPr lang="fr-FR" sz="1400">
                <a:latin typeface="Courier New" pitchFamily="49" charset="0"/>
              </a:rPr>
              <a:t>	 authentication.*/</a:t>
            </a:r>
          </a:p>
          <a:p>
            <a:pPr>
              <a:buFont typeface="Wingdings" pitchFamily="2" charset="2"/>
              <a:buNone/>
            </a:pPr>
            <a:r>
              <a:rPr lang="fr-FR" sz="1400" b="1">
                <a:latin typeface="Courier New" pitchFamily="49" charset="0"/>
              </a:rPr>
              <a:t>public class PasswordConfig extends Configuration {</a:t>
            </a:r>
          </a:p>
          <a:p>
            <a:pPr>
              <a:buFont typeface="Wingdings" pitchFamily="2" charset="2"/>
              <a:buNone/>
            </a:pPr>
            <a:r>
              <a:rPr lang="fr-FR" sz="1400">
                <a:latin typeface="Courier New" pitchFamily="49" charset="0"/>
              </a:rPr>
              <a:t>  /** A configuration class must have a no-argument constructor */</a:t>
            </a:r>
          </a:p>
          <a:p>
            <a:pPr>
              <a:buFont typeface="Wingdings" pitchFamily="2" charset="2"/>
              <a:buNone/>
            </a:pPr>
            <a:r>
              <a:rPr lang="fr-FR" sz="1400" b="1">
                <a:latin typeface="Courier New" pitchFamily="49" charset="0"/>
              </a:rPr>
              <a:t>  public PasswordConfig(){}</a:t>
            </a: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Rectangle 2"/>
          <p:cNvSpPr>
            <a:spLocks noGrp="1" noChangeArrowheads="1"/>
          </p:cNvSpPr>
          <p:nvPr>
            <p:ph type="title"/>
          </p:nvPr>
        </p:nvSpPr>
        <p:spPr/>
        <p:txBody>
          <a:bodyPr/>
          <a:lstStyle/>
          <a:p>
            <a:r>
              <a:rPr lang="fr-FR"/>
              <a:t>PasswordConfig.java (2)</a:t>
            </a:r>
          </a:p>
        </p:txBody>
      </p:sp>
      <p:sp>
        <p:nvSpPr>
          <p:cNvPr id="1490947" name="Rectangle 3"/>
          <p:cNvSpPr>
            <a:spLocks noGrp="1" noChangeArrowheads="1"/>
          </p:cNvSpPr>
          <p:nvPr>
            <p:ph type="body" idx="1"/>
          </p:nvPr>
        </p:nvSpPr>
        <p:spPr>
          <a:xfrm>
            <a:off x="685800" y="1143000"/>
            <a:ext cx="8458200" cy="4724400"/>
          </a:xfrm>
        </p:spPr>
        <p:txBody>
          <a:bodyPr/>
          <a:lstStyle/>
          <a:p>
            <a:pPr>
              <a:lnSpc>
                <a:spcPct val="90000"/>
              </a:lnSpc>
              <a:buFont typeface="Wingdings" pitchFamily="2" charset="2"/>
              <a:buNone/>
            </a:pPr>
            <a:r>
              <a:rPr lang="fr-FR" sz="1200">
                <a:latin typeface="Courier New" pitchFamily="49" charset="0"/>
              </a:rPr>
              <a:t>  /** This method chooses the proper login module. */</a:t>
            </a:r>
          </a:p>
          <a:p>
            <a:pPr>
              <a:lnSpc>
                <a:spcPct val="90000"/>
              </a:lnSpc>
              <a:buFont typeface="Wingdings" pitchFamily="2" charset="2"/>
              <a:buNone/>
            </a:pPr>
            <a:r>
              <a:rPr lang="fr-FR" sz="1200" b="1">
                <a:latin typeface="Courier New" pitchFamily="49" charset="0"/>
              </a:rPr>
              <a:t>  public AppConfigurationEntry [] getAppConfigurationEntry(String applicationName) {</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 Return the one login module we ’ve written,which uses username/password </a:t>
            </a:r>
          </a:p>
          <a:p>
            <a:pPr>
              <a:lnSpc>
                <a:spcPct val="90000"/>
              </a:lnSpc>
              <a:buFont typeface="Wingdings" pitchFamily="2" charset="2"/>
              <a:buNone/>
            </a:pPr>
            <a:r>
              <a:rPr lang="fr-FR" sz="1200">
                <a:latin typeface="Courier New" pitchFamily="49" charset="0"/>
              </a:rPr>
              <a:t>       authentication.</a:t>
            </a:r>
          </a:p>
          <a:p>
            <a:pPr>
              <a:lnSpc>
                <a:spcPct val="90000"/>
              </a:lnSpc>
              <a:buFont typeface="Wingdings" pitchFamily="2" charset="2"/>
              <a:buNone/>
            </a:pPr>
            <a:r>
              <a:rPr lang="fr-FR" sz="1200">
                <a:latin typeface="Courier New" pitchFamily="49" charset="0"/>
              </a:rPr>
              <a:t>	   -The "REQUIRED" flag says that we require that this login module succeed for </a:t>
            </a:r>
          </a:p>
          <a:p>
            <a:pPr>
              <a:lnSpc>
                <a:spcPct val="90000"/>
              </a:lnSpc>
              <a:buFont typeface="Wingdings" pitchFamily="2" charset="2"/>
              <a:buNone/>
            </a:pPr>
            <a:r>
              <a:rPr lang="fr-FR" sz="1200">
                <a:latin typeface="Courier New" pitchFamily="49" charset="0"/>
              </a:rPr>
              <a:t>	   authentication.</a:t>
            </a:r>
          </a:p>
          <a:p>
            <a:pPr>
              <a:lnSpc>
                <a:spcPct val="90000"/>
              </a:lnSpc>
              <a:buFont typeface="Wingdings" pitchFamily="2" charset="2"/>
              <a:buNone/>
            </a:pPr>
            <a:r>
              <a:rPr lang="fr-FR" sz="1200">
                <a:latin typeface="Courier New" pitchFamily="49" charset="0"/>
              </a:rPr>
              <a:t>       -The new hashtable is a hashtable of options that our login module will 	</a:t>
            </a:r>
          </a:p>
          <a:p>
            <a:pPr>
              <a:lnSpc>
                <a:spcPct val="90000"/>
              </a:lnSpc>
              <a:buFont typeface="Wingdings" pitchFamily="2" charset="2"/>
              <a:buNone/>
            </a:pPr>
            <a:r>
              <a:rPr lang="fr-FR" sz="1200">
                <a:latin typeface="Courier New" pitchFamily="49" charset="0"/>
              </a:rPr>
              <a:t>	   receive. For example,we might define an option that turns debugging on.Our login</a:t>
            </a:r>
          </a:p>
          <a:p>
            <a:pPr>
              <a:lnSpc>
                <a:spcPct val="90000"/>
              </a:lnSpc>
              <a:buFont typeface="Wingdings" pitchFamily="2" charset="2"/>
              <a:buNone/>
            </a:pPr>
            <a:r>
              <a:rPr lang="fr-FR" sz="1200">
                <a:latin typeface="Courier New" pitchFamily="49" charset="0"/>
              </a:rPr>
              <a:t>	   module would inspect this hashtable and start logging output.*/</a:t>
            </a:r>
          </a:p>
          <a:p>
            <a:pPr>
              <a:lnSpc>
                <a:spcPct val="90000"/>
              </a:lnSpc>
              <a:buFont typeface="Wingdings" pitchFamily="2" charset="2"/>
              <a:buNone/>
            </a:pPr>
            <a:r>
              <a:rPr lang="fr-FR" sz="1200" b="1">
                <a:latin typeface="Courier New" pitchFamily="49" charset="0"/>
              </a:rPr>
              <a:t>	AppConfigurationEntry []loginModules = new AppConfigurationEntry [1];</a:t>
            </a:r>
          </a:p>
          <a:p>
            <a:pPr>
              <a:lnSpc>
                <a:spcPct val="90000"/>
              </a:lnSpc>
              <a:buFont typeface="Wingdings" pitchFamily="2" charset="2"/>
              <a:buNone/>
            </a:pPr>
            <a:r>
              <a:rPr lang="fr-FR" sz="1200" b="1">
                <a:latin typeface="Courier New" pitchFamily="49" charset="0"/>
              </a:rPr>
              <a:t>	loginModules[0] = new AppConfigurationEntry("examples.PasswordLoginModule",</a:t>
            </a:r>
          </a:p>
          <a:p>
            <a:pPr>
              <a:lnSpc>
                <a:spcPct val="90000"/>
              </a:lnSpc>
              <a:buFont typeface="Wingdings" pitchFamily="2" charset="2"/>
              <a:buNone/>
            </a:pPr>
            <a:r>
              <a:rPr lang="fr-FR" sz="1200" b="1">
                <a:latin typeface="Courier New" pitchFamily="49" charset="0"/>
              </a:rPr>
              <a:t>				AppConfigurationEntry.LoginModuleControlFlag.REQUIRED,</a:t>
            </a:r>
          </a:p>
          <a:p>
            <a:pPr>
              <a:lnSpc>
                <a:spcPct val="90000"/>
              </a:lnSpc>
              <a:buFont typeface="Wingdings" pitchFamily="2" charset="2"/>
              <a:buNone/>
            </a:pPr>
            <a:r>
              <a:rPr lang="fr-FR" sz="1200" b="1">
                <a:latin typeface="Courier New" pitchFamily="49" charset="0"/>
              </a:rPr>
              <a:t>				new Hashtable());</a:t>
            </a:r>
          </a:p>
          <a:p>
            <a:pPr>
              <a:lnSpc>
                <a:spcPct val="90000"/>
              </a:lnSpc>
              <a:buFont typeface="Wingdings" pitchFamily="2" charset="2"/>
              <a:buNone/>
            </a:pPr>
            <a:r>
              <a:rPr lang="fr-FR" sz="1200" b="1">
                <a:latin typeface="Courier New" pitchFamily="49" charset="0"/>
              </a:rPr>
              <a:t>	return loginModules;</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a:latin typeface="Courier New" pitchFamily="49" charset="0"/>
              </a:rPr>
              <a:t>  /** Refresh and reload the Configuration object by readingall of the login </a:t>
            </a:r>
          </a:p>
          <a:p>
            <a:pPr>
              <a:lnSpc>
                <a:spcPct val="90000"/>
              </a:lnSpc>
              <a:buFont typeface="Wingdings" pitchFamily="2" charset="2"/>
              <a:buNone/>
            </a:pPr>
            <a:r>
              <a:rPr lang="fr-FR" sz="1200">
                <a:latin typeface="Courier New" pitchFamily="49" charset="0"/>
              </a:rPr>
              <a:t>      configurations again.*/</a:t>
            </a:r>
          </a:p>
          <a:p>
            <a:pPr>
              <a:lnSpc>
                <a:spcPct val="90000"/>
              </a:lnSpc>
              <a:buFont typeface="Wingdings" pitchFamily="2" charset="2"/>
              <a:buNone/>
            </a:pPr>
            <a:r>
              <a:rPr lang="fr-FR" sz="1200" b="1">
                <a:latin typeface="Courier New" pitchFamily="49" charset="0"/>
              </a:rPr>
              <a:t>  public void refresh(){}</a:t>
            </a:r>
          </a:p>
          <a:p>
            <a:pPr>
              <a:lnSpc>
                <a:spcPct val="90000"/>
              </a:lnSpc>
              <a:buFont typeface="Wingdings" pitchFamily="2" charset="2"/>
              <a:buNone/>
            </a:pPr>
            <a:r>
              <a:rPr lang="fr-FR" sz="1200" b="1">
                <a:latin typeface="Courier New" pitchFamily="49" charset="0"/>
              </a:rPr>
              <a:t>}</a:t>
            </a:r>
          </a:p>
          <a:p>
            <a:pPr>
              <a:lnSpc>
                <a:spcPct val="90000"/>
              </a:lnSpc>
            </a:pPr>
            <a:endParaRPr lang="fr-FR" sz="2400"/>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1970" name="Rectangle 2"/>
          <p:cNvSpPr>
            <a:spLocks noGrp="1" noChangeArrowheads="1"/>
          </p:cNvSpPr>
          <p:nvPr>
            <p:ph type="title"/>
          </p:nvPr>
        </p:nvSpPr>
        <p:spPr/>
        <p:txBody>
          <a:bodyPr/>
          <a:lstStyle/>
          <a:p>
            <a:r>
              <a:rPr lang="fr-FR"/>
              <a:t>PasswordLoginModule.java (1)</a:t>
            </a:r>
          </a:p>
        </p:txBody>
      </p:sp>
      <p:sp>
        <p:nvSpPr>
          <p:cNvPr id="1491971" name="Rectangle 3"/>
          <p:cNvSpPr>
            <a:spLocks noGrp="1" noChangeArrowheads="1"/>
          </p:cNvSpPr>
          <p:nvPr>
            <p:ph type="body" idx="1"/>
          </p:nvPr>
        </p:nvSpPr>
        <p:spPr>
          <a:xfrm>
            <a:off x="685800" y="1447800"/>
            <a:ext cx="8305800" cy="4724400"/>
          </a:xfrm>
        </p:spPr>
        <p:txBody>
          <a:bodyPr/>
          <a:lstStyle/>
          <a:p>
            <a:pPr>
              <a:lnSpc>
                <a:spcPct val="90000"/>
              </a:lnSpc>
              <a:buFont typeface="Wingdings" pitchFamily="2" charset="2"/>
              <a:buNone/>
            </a:pPr>
            <a:r>
              <a:rPr lang="fr-FR" sz="1200" b="1">
                <a:latin typeface="Courier New" pitchFamily="49" charset="0"/>
              </a:rPr>
              <a:t>package examples;</a:t>
            </a:r>
          </a:p>
          <a:p>
            <a:pPr>
              <a:lnSpc>
                <a:spcPct val="90000"/>
              </a:lnSpc>
              <a:buFont typeface="Wingdings" pitchFamily="2" charset="2"/>
              <a:buNone/>
            </a:pPr>
            <a:r>
              <a:rPr lang="fr-FR" sz="1200" b="1">
                <a:latin typeface="Courier New" pitchFamily="49" charset="0"/>
              </a:rPr>
              <a:t>import java.util.*;</a:t>
            </a:r>
          </a:p>
          <a:p>
            <a:pPr>
              <a:lnSpc>
                <a:spcPct val="90000"/>
              </a:lnSpc>
              <a:buFont typeface="Wingdings" pitchFamily="2" charset="2"/>
              <a:buNone/>
            </a:pPr>
            <a:r>
              <a:rPr lang="fr-FR" sz="1200" b="1">
                <a:latin typeface="Courier New" pitchFamily="49" charset="0"/>
              </a:rPr>
              <a:t>import javax.naming.Context;</a:t>
            </a:r>
          </a:p>
          <a:p>
            <a:pPr>
              <a:lnSpc>
                <a:spcPct val="90000"/>
              </a:lnSpc>
              <a:buFont typeface="Wingdings" pitchFamily="2" charset="2"/>
              <a:buNone/>
            </a:pPr>
            <a:r>
              <a:rPr lang="fr-FR" sz="1200" b="1">
                <a:latin typeface="Courier New" pitchFamily="49" charset="0"/>
              </a:rPr>
              <a:t>import javax.security.auth.*;</a:t>
            </a:r>
          </a:p>
          <a:p>
            <a:pPr>
              <a:lnSpc>
                <a:spcPct val="90000"/>
              </a:lnSpc>
              <a:buFont typeface="Wingdings" pitchFamily="2" charset="2"/>
              <a:buNone/>
            </a:pPr>
            <a:r>
              <a:rPr lang="fr-FR" sz="1200" b="1">
                <a:latin typeface="Courier New" pitchFamily="49" charset="0"/>
              </a:rPr>
              <a:t>import javax.security.auth.callback.*;</a:t>
            </a:r>
          </a:p>
          <a:p>
            <a:pPr>
              <a:lnSpc>
                <a:spcPct val="90000"/>
              </a:lnSpc>
              <a:buFont typeface="Wingdings" pitchFamily="2" charset="2"/>
              <a:buNone/>
            </a:pPr>
            <a:endParaRPr lang="fr-FR" sz="1200" b="1">
              <a:latin typeface="Courier New" pitchFamily="49" charset="0"/>
            </a:endParaRPr>
          </a:p>
          <a:p>
            <a:pPr>
              <a:lnSpc>
                <a:spcPct val="90000"/>
              </a:lnSpc>
              <a:buFont typeface="Wingdings" pitchFamily="2" charset="2"/>
              <a:buNone/>
            </a:pPr>
            <a:r>
              <a:rPr lang="fr-FR" sz="1200" b="1">
                <a:latin typeface="Courier New" pitchFamily="49" charset="0"/>
              </a:rPr>
              <a:t>import javax.security.auth.login.*;</a:t>
            </a:r>
          </a:p>
          <a:p>
            <a:pPr>
              <a:lnSpc>
                <a:spcPct val="90000"/>
              </a:lnSpc>
              <a:buFont typeface="Wingdings" pitchFamily="2" charset="2"/>
              <a:buNone/>
            </a:pPr>
            <a:r>
              <a:rPr lang="fr-FR" sz="1200" b="1">
                <a:latin typeface="Courier New" pitchFamily="49" charset="0"/>
              </a:rPr>
              <a:t>import javax.security.auth.spi.*;</a:t>
            </a:r>
          </a:p>
          <a:p>
            <a:pPr>
              <a:lnSpc>
                <a:spcPct val="90000"/>
              </a:lnSpc>
              <a:buFont typeface="Wingdings" pitchFamily="2" charset="2"/>
              <a:buNone/>
            </a:pPr>
            <a:r>
              <a:rPr lang="fr-FR" sz="1200">
                <a:latin typeface="Courier New" pitchFamily="49" charset="0"/>
              </a:rPr>
              <a:t>/** Sample login module that performs password authentication. The purpose of this </a:t>
            </a:r>
          </a:p>
          <a:p>
            <a:pPr>
              <a:lnSpc>
                <a:spcPct val="90000"/>
              </a:lnSpc>
              <a:buFont typeface="Wingdings" pitchFamily="2" charset="2"/>
              <a:buNone/>
            </a:pPr>
            <a:r>
              <a:rPr lang="fr-FR" sz="1200">
                <a:latin typeface="Courier New" pitchFamily="49" charset="0"/>
              </a:rPr>
              <a:t>	class is to actually go out and perform the authentication. */</a:t>
            </a:r>
          </a:p>
          <a:p>
            <a:pPr>
              <a:lnSpc>
                <a:spcPct val="90000"/>
              </a:lnSpc>
              <a:buFont typeface="Wingdings" pitchFamily="2" charset="2"/>
              <a:buNone/>
            </a:pPr>
            <a:r>
              <a:rPr lang="fr-FR" sz="1200" b="1">
                <a:latin typeface="Courier New" pitchFamily="49" charset="0"/>
              </a:rPr>
              <a:t>public class PasswordLoginModule implements LoginModule {</a:t>
            </a:r>
          </a:p>
          <a:p>
            <a:pPr>
              <a:lnSpc>
                <a:spcPct val="90000"/>
              </a:lnSpc>
              <a:buFont typeface="Wingdings" pitchFamily="2" charset="2"/>
              <a:buNone/>
            </a:pPr>
            <a:r>
              <a:rPr lang="fr-FR" sz="1200" b="1">
                <a:latin typeface="Courier New" pitchFamily="49" charset="0"/>
              </a:rPr>
              <a:t>  private Subject subject = null;</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 Initializes us.We set ourselves to the particular subject which we will later</a:t>
            </a:r>
          </a:p>
          <a:p>
            <a:pPr>
              <a:lnSpc>
                <a:spcPct val="90000"/>
              </a:lnSpc>
              <a:buFont typeface="Wingdings" pitchFamily="2" charset="2"/>
              <a:buNone/>
            </a:pPr>
            <a:r>
              <a:rPr lang="fr-FR" sz="1200">
                <a:latin typeface="Courier New" pitchFamily="49" charset="0"/>
              </a:rPr>
              <a:t>	  authenticate. */</a:t>
            </a:r>
          </a:p>
          <a:p>
            <a:pPr>
              <a:lnSpc>
                <a:spcPct val="90000"/>
              </a:lnSpc>
              <a:buFont typeface="Wingdings" pitchFamily="2" charset="2"/>
              <a:buNone/>
            </a:pPr>
            <a:r>
              <a:rPr lang="fr-FR" sz="1200" b="1">
                <a:latin typeface="Courier New" pitchFamily="49" charset="0"/>
              </a:rPr>
              <a:t>  public void initialize(Subject subject, CallbackHandler callbackHandler,Map</a:t>
            </a:r>
          </a:p>
          <a:p>
            <a:pPr>
              <a:lnSpc>
                <a:spcPct val="90000"/>
              </a:lnSpc>
              <a:buFont typeface="Wingdings" pitchFamily="2" charset="2"/>
              <a:buNone/>
            </a:pPr>
            <a:r>
              <a:rPr lang="fr-FR" sz="1200" b="1">
                <a:latin typeface="Courier New" pitchFamily="49" charset="0"/>
              </a:rPr>
              <a:t>			     sharedState, Map options) {</a:t>
            </a:r>
          </a:p>
          <a:p>
            <a:pPr>
              <a:lnSpc>
                <a:spcPct val="90000"/>
              </a:lnSpc>
              <a:buFont typeface="Wingdings" pitchFamily="2" charset="2"/>
              <a:buNone/>
            </a:pPr>
            <a:r>
              <a:rPr lang="fr-FR" sz="1200" b="1">
                <a:latin typeface="Courier New" pitchFamily="49" charset="0"/>
              </a:rPr>
              <a:t>	 this.subject =subject;</a:t>
            </a:r>
          </a:p>
          <a:p>
            <a:pPr>
              <a:lnSpc>
                <a:spcPct val="90000"/>
              </a:lnSpc>
              <a:buFont typeface="Wingdings" pitchFamily="2" charset="2"/>
              <a:buNone/>
            </a:pPr>
            <a:r>
              <a:rPr lang="fr-FR" sz="1200" b="1">
                <a:latin typeface="Courier New" pitchFamily="49" charset="0"/>
              </a:rPr>
              <a:t>  }</a:t>
            </a: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2994" name="Rectangle 2"/>
          <p:cNvSpPr>
            <a:spLocks noGrp="1" noChangeArrowheads="1"/>
          </p:cNvSpPr>
          <p:nvPr>
            <p:ph type="title"/>
          </p:nvPr>
        </p:nvSpPr>
        <p:spPr/>
        <p:txBody>
          <a:bodyPr/>
          <a:lstStyle/>
          <a:p>
            <a:r>
              <a:rPr lang="fr-FR"/>
              <a:t>PasswordLoginModule.java (2)</a:t>
            </a:r>
          </a:p>
        </p:txBody>
      </p:sp>
      <p:sp>
        <p:nvSpPr>
          <p:cNvPr id="1492995" name="Rectangle 3"/>
          <p:cNvSpPr>
            <a:spLocks noGrp="1" noChangeArrowheads="1"/>
          </p:cNvSpPr>
          <p:nvPr>
            <p:ph type="body" idx="1"/>
          </p:nvPr>
        </p:nvSpPr>
        <p:spPr>
          <a:xfrm>
            <a:off x="685800" y="1447800"/>
            <a:ext cx="8305800" cy="4724400"/>
          </a:xfrm>
        </p:spPr>
        <p:txBody>
          <a:bodyPr/>
          <a:lstStyle/>
          <a:p>
            <a:pPr>
              <a:lnSpc>
                <a:spcPct val="90000"/>
              </a:lnSpc>
              <a:buFont typeface="Wingdings" pitchFamily="2" charset="2"/>
              <a:buNone/>
            </a:pPr>
            <a:r>
              <a:rPr lang="fr-FR" sz="1200">
                <a:latin typeface="Courier New" pitchFamily="49" charset="0"/>
              </a:rPr>
              <a:t>/** This method authenticates the user.It is called when the client tries to login in.</a:t>
            </a:r>
          </a:p>
          <a:p>
            <a:pPr>
              <a:lnSpc>
                <a:spcPct val="90000"/>
              </a:lnSpc>
              <a:buFont typeface="Wingdings" pitchFamily="2" charset="2"/>
              <a:buNone/>
            </a:pPr>
            <a:r>
              <a:rPr lang="fr-FR" sz="1200">
                <a:latin typeface="Courier New" pitchFamily="49" charset="0"/>
              </a:rPr>
              <a:t>    Our method implementation contains the vendor-specific way to access our permanent </a:t>
            </a:r>
          </a:p>
          <a:p>
            <a:pPr>
              <a:lnSpc>
                <a:spcPct val="90000"/>
              </a:lnSpc>
              <a:buFont typeface="Wingdings" pitchFamily="2" charset="2"/>
              <a:buNone/>
            </a:pPr>
            <a:r>
              <a:rPr lang="fr-FR" sz="1200">
                <a:latin typeface="Courier New" pitchFamily="49" charset="0"/>
              </a:rPr>
              <a:t>	storage of usernames and passwords.</a:t>
            </a:r>
          </a:p>
          <a:p>
            <a:pPr>
              <a:lnSpc>
                <a:spcPct val="90000"/>
              </a:lnSpc>
              <a:buFont typeface="Wingdings" pitchFamily="2" charset="2"/>
              <a:buNone/>
            </a:pPr>
            <a:r>
              <a:rPr lang="fr-FR" sz="1200">
                <a:latin typeface="Courier New" pitchFamily="49" charset="0"/>
              </a:rPr>
              <a:t>	Note that while this code is not portable,it is 100% hidden from your application </a:t>
            </a:r>
          </a:p>
          <a:p>
            <a:pPr>
              <a:lnSpc>
                <a:spcPct val="90000"/>
              </a:lnSpc>
              <a:buFont typeface="Wingdings" pitchFamily="2" charset="2"/>
              <a:buNone/>
            </a:pPr>
            <a:r>
              <a:rPr lang="fr-FR" sz="1200">
                <a:latin typeface="Courier New" pitchFamily="49" charset="0"/>
              </a:rPr>
              <a:t>	code behind the LoginModule.</a:t>
            </a:r>
          </a:p>
          <a:p>
            <a:pPr>
              <a:lnSpc>
                <a:spcPct val="90000"/>
              </a:lnSpc>
              <a:buFont typeface="Wingdings" pitchFamily="2" charset="2"/>
              <a:buNone/>
            </a:pPr>
            <a:r>
              <a:rPr lang="fr-FR" sz="1200">
                <a:latin typeface="Courier New" pitchFamily="49" charset="0"/>
              </a:rPr>
              <a:t>	The intention is that you develop a different LoginModule for each J2EE server.</a:t>
            </a:r>
          </a:p>
          <a:p>
            <a:pPr>
              <a:lnSpc>
                <a:spcPct val="90000"/>
              </a:lnSpc>
              <a:buFont typeface="Wingdings" pitchFamily="2" charset="2"/>
              <a:buNone/>
            </a:pPr>
            <a:r>
              <a:rPr lang="fr-FR" sz="1200">
                <a:latin typeface="Courier New" pitchFamily="49" charset="0"/>
              </a:rPr>
              <a:t>	In this case, BEA has provided us with a helper class that talks JNDI to the </a:t>
            </a:r>
          </a:p>
          <a:p>
            <a:pPr>
              <a:lnSpc>
                <a:spcPct val="90000"/>
              </a:lnSpc>
              <a:buFont typeface="Wingdings" pitchFamily="2" charset="2"/>
              <a:buNone/>
            </a:pPr>
            <a:r>
              <a:rPr lang="fr-FR" sz="1200">
                <a:latin typeface="Courier New" pitchFamily="49" charset="0"/>
              </a:rPr>
              <a:t>	Weblogic server,and the server then goes to whatever the currently configured </a:t>
            </a:r>
          </a:p>
          <a:p>
            <a:pPr>
              <a:lnSpc>
                <a:spcPct val="90000"/>
              </a:lnSpc>
              <a:buFont typeface="Wingdings" pitchFamily="2" charset="2"/>
              <a:buNone/>
            </a:pPr>
            <a:r>
              <a:rPr lang="fr-FR" sz="1200">
                <a:latin typeface="Courier New" pitchFamily="49" charset="0"/>
              </a:rPr>
              <a:t>	security realm is, such as a file,RDBMS,or LDAP server.*/</a:t>
            </a:r>
          </a:p>
          <a:p>
            <a:pPr>
              <a:lnSpc>
                <a:spcPct val="90000"/>
              </a:lnSpc>
              <a:buFont typeface="Wingdings" pitchFamily="2" charset="2"/>
              <a:buNone/>
            </a:pPr>
            <a:r>
              <a:rPr lang="fr-FR" sz="1200" b="1">
                <a:latin typeface="Courier New" pitchFamily="49" charset="0"/>
              </a:rPr>
              <a:t>  public boolean login()throws LoginException {</a:t>
            </a:r>
          </a:p>
          <a:p>
            <a:pPr>
              <a:lnSpc>
                <a:spcPct val="90000"/>
              </a:lnSpc>
              <a:buFont typeface="Wingdings" pitchFamily="2" charset="2"/>
              <a:buNone/>
            </a:pPr>
            <a:r>
              <a:rPr lang="fr-FR" sz="1200" b="1">
                <a:latin typeface="Courier New" pitchFamily="49" charset="0"/>
              </a:rPr>
              <a:t>	try {</a:t>
            </a:r>
          </a:p>
          <a:p>
            <a:pPr>
              <a:lnSpc>
                <a:spcPct val="90000"/>
              </a:lnSpc>
              <a:buFont typeface="Wingdings" pitchFamily="2" charset="2"/>
              <a:buNone/>
            </a:pPr>
            <a:r>
              <a:rPr lang="fr-FR" sz="1200">
                <a:latin typeface="Courier New" pitchFamily="49" charset="0"/>
              </a:rPr>
              <a:t>	/* Authenticate the user ’s credentials,populating Subject</a:t>
            </a:r>
          </a:p>
          <a:p>
            <a:pPr>
              <a:lnSpc>
                <a:spcPct val="90000"/>
              </a:lnSpc>
              <a:buFont typeface="Wingdings" pitchFamily="2" charset="2"/>
              <a:buNone/>
            </a:pPr>
            <a:r>
              <a:rPr lang="fr-FR" sz="1200">
                <a:latin typeface="Courier New" pitchFamily="49" charset="0"/>
              </a:rPr>
              <a:t>	   Note:In a real application,we would not hardcode the username and ^p</a:t>
            </a:r>
          </a:p>
          <a:p>
            <a:pPr>
              <a:lnSpc>
                <a:spcPct val="90000"/>
              </a:lnSpc>
              <a:buFont typeface="Wingdings" pitchFamily="2" charset="2"/>
              <a:buNone/>
            </a:pPr>
            <a:r>
              <a:rPr lang="fr-FR" sz="1200">
                <a:latin typeface="Courier New" pitchFamily="49" charset="0"/>
              </a:rPr>
              <a:t>	   password. Rather,we would write a reusable LoginModule that would work with any </a:t>
            </a:r>
          </a:p>
          <a:p>
            <a:pPr>
              <a:lnSpc>
                <a:spcPct val="90000"/>
              </a:lnSpc>
              <a:buFont typeface="Wingdings" pitchFamily="2" charset="2"/>
              <a:buNone/>
            </a:pPr>
            <a:r>
              <a:rPr lang="fr-FR" sz="1200">
                <a:latin typeface="Courier New" pitchFamily="49" charset="0"/>
              </a:rPr>
              <a:t>	   username and password. We would then write a special callback handler that knows</a:t>
            </a:r>
          </a:p>
          <a:p>
            <a:pPr>
              <a:lnSpc>
                <a:spcPct val="90000"/>
              </a:lnSpc>
              <a:buFont typeface="Wingdings" pitchFamily="2" charset="2"/>
              <a:buNone/>
            </a:pPr>
            <a:r>
              <a:rPr lang="fr-FR" sz="1200">
                <a:latin typeface="Courier New" pitchFamily="49" charset="0"/>
              </a:rPr>
              <a:t>	   how to interact with the user,such as prompting the user for a password. We would </a:t>
            </a:r>
          </a:p>
          <a:p>
            <a:pPr>
              <a:lnSpc>
                <a:spcPct val="90000"/>
              </a:lnSpc>
              <a:buFont typeface="Wingdings" pitchFamily="2" charset="2"/>
              <a:buNone/>
            </a:pPr>
            <a:r>
              <a:rPr lang="fr-FR" sz="1200">
                <a:latin typeface="Courier New" pitchFamily="49" charset="0"/>
              </a:rPr>
              <a:t>	   then call that callback handler here. */</a:t>
            </a:r>
          </a:p>
          <a:p>
            <a:pPr>
              <a:lnSpc>
                <a:spcPct val="90000"/>
              </a:lnSpc>
              <a:buFont typeface="Wingdings" pitchFamily="2" charset="2"/>
              <a:buNone/>
            </a:pPr>
            <a:r>
              <a:rPr lang="fr-FR" sz="1200" b="1">
                <a:latin typeface="Courier New" pitchFamily="49" charset="0"/>
              </a:rPr>
              <a:t>	   weblogic.jndi.Environment env = new </a:t>
            </a:r>
          </a:p>
          <a:p>
            <a:pPr>
              <a:lnSpc>
                <a:spcPct val="90000"/>
              </a:lnSpc>
              <a:buFont typeface="Wingdings" pitchFamily="2" charset="2"/>
              <a:buNone/>
            </a:pPr>
            <a:r>
              <a:rPr lang="fr-FR" sz="1200" b="1">
                <a:latin typeface="Courier New" pitchFamily="49" charset="0"/>
              </a:rPr>
              <a:t>				weblogic.jndi.Environment(System.getProperties());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2" name="Rectangle 2"/>
          <p:cNvSpPr>
            <a:spLocks noGrp="1" noChangeArrowheads="1"/>
          </p:cNvSpPr>
          <p:nvPr>
            <p:ph type="title"/>
          </p:nvPr>
        </p:nvSpPr>
        <p:spPr/>
        <p:txBody>
          <a:bodyPr/>
          <a:lstStyle/>
          <a:p>
            <a:r>
              <a:rPr lang="en-US"/>
              <a:t>Les promesses des EJB</a:t>
            </a:r>
          </a:p>
        </p:txBody>
      </p:sp>
      <p:sp>
        <p:nvSpPr>
          <p:cNvPr id="998403" name="Rectangle 3"/>
          <p:cNvSpPr>
            <a:spLocks noGrp="1" noChangeArrowheads="1"/>
          </p:cNvSpPr>
          <p:nvPr>
            <p:ph type="body" idx="1"/>
          </p:nvPr>
        </p:nvSpPr>
        <p:spPr/>
        <p:txBody>
          <a:bodyPr/>
          <a:lstStyle/>
          <a:p>
            <a:r>
              <a:rPr lang="en-US" sz="2400"/>
              <a:t>Enterprise JavaBeans</a:t>
            </a:r>
          </a:p>
          <a:p>
            <a:pPr lvl="1"/>
            <a:r>
              <a:rPr lang="en-US" sz="2000"/>
              <a:t>Standard industriel pour un modèle de composant logiciel distribué,</a:t>
            </a:r>
          </a:p>
          <a:p>
            <a:pPr lvl="1"/>
            <a:r>
              <a:rPr lang="en-US" sz="2000"/>
              <a:t>Permet d'implémenter des "objets métier" d'une manière propre et réutilisable,</a:t>
            </a:r>
          </a:p>
          <a:p>
            <a:pPr lvl="1"/>
            <a:r>
              <a:rPr lang="en-US" sz="2000"/>
              <a:t>Pour le développement RAD d'applications côté serveur</a:t>
            </a:r>
          </a:p>
          <a:p>
            <a:r>
              <a:rPr lang="en-US" sz="2400"/>
              <a:t>Questions :</a:t>
            </a:r>
          </a:p>
          <a:p>
            <a:pPr lvl="1"/>
            <a:r>
              <a:rPr lang="en-US" sz="2000"/>
              <a:t>De quoi a-t-on besoin lorsqu'on développe une application distribuée orientée objet ?</a:t>
            </a:r>
          </a:p>
          <a:p>
            <a:pPr lvl="1"/>
            <a:r>
              <a:rPr lang="en-US" sz="2000"/>
              <a:t>Qu'est-ce que les EJBs et qu'apportent-elles ?</a:t>
            </a:r>
          </a:p>
          <a:p>
            <a:pPr lvl="1"/>
            <a:r>
              <a:rPr lang="en-US" sz="2000"/>
              <a:t>Quels sont les acteurs dans l'écosystème EJB ?</a:t>
            </a: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0562" name="Rectangle 2"/>
          <p:cNvSpPr>
            <a:spLocks noGrp="1" noChangeArrowheads="1"/>
          </p:cNvSpPr>
          <p:nvPr>
            <p:ph type="title"/>
          </p:nvPr>
        </p:nvSpPr>
        <p:spPr/>
        <p:txBody>
          <a:bodyPr/>
          <a:lstStyle/>
          <a:p>
            <a:r>
              <a:rPr lang="fr-FR"/>
              <a:t>Pourquoi java ?</a:t>
            </a:r>
          </a:p>
        </p:txBody>
      </p:sp>
      <p:sp>
        <p:nvSpPr>
          <p:cNvPr id="1090563" name="Rectangle 3"/>
          <p:cNvSpPr>
            <a:spLocks noGrp="1" noChangeArrowheads="1"/>
          </p:cNvSpPr>
          <p:nvPr>
            <p:ph type="body" idx="1"/>
          </p:nvPr>
        </p:nvSpPr>
        <p:spPr/>
        <p:txBody>
          <a:bodyPr/>
          <a:lstStyle/>
          <a:p>
            <a:r>
              <a:rPr lang="fr-FR"/>
              <a:t>EJB = uniquement en java</a:t>
            </a:r>
          </a:p>
          <a:p>
            <a:pPr lvl="1"/>
            <a:r>
              <a:rPr lang="fr-FR"/>
              <a:t>Séparation entre </a:t>
            </a:r>
            <a:r>
              <a:rPr lang="fr-FR" i="1"/>
              <a:t>l'implémentation</a:t>
            </a:r>
            <a:r>
              <a:rPr lang="fr-FR"/>
              <a:t> et </a:t>
            </a:r>
            <a:r>
              <a:rPr lang="fr-FR" i="1"/>
              <a:t>l'interface</a:t>
            </a:r>
          </a:p>
          <a:p>
            <a:pPr lvl="1"/>
            <a:r>
              <a:rPr lang="fr-FR"/>
              <a:t>Robuste et sûr : mécanismes + riche API + spécificité du langage (reflexivité, introspection, chargement dynamique)</a:t>
            </a:r>
          </a:p>
          <a:p>
            <a:pPr lvl="1"/>
            <a:r>
              <a:rPr lang="fr-FR"/>
              <a:t>Portable</a:t>
            </a:r>
          </a:p>
          <a:p>
            <a:r>
              <a:rPr lang="fr-FR"/>
              <a:t>Autre possibilités</a:t>
            </a:r>
          </a:p>
          <a:p>
            <a:pPr lvl="1"/>
            <a:r>
              <a:rPr lang="fr-FR"/>
              <a:t>Composants Microsoft .NET</a:t>
            </a:r>
          </a:p>
          <a:p>
            <a:pPr lvl="1"/>
            <a:r>
              <a:rPr lang="fr-FR"/>
              <a:t>Ruby on rails, Python turbo gears, frameworks java plus légers comme WebWork, Spring, etc.</a:t>
            </a:r>
          </a:p>
        </p:txBody>
      </p:sp>
    </p:spTree>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018" name="Rectangle 2"/>
          <p:cNvSpPr>
            <a:spLocks noGrp="1" noChangeArrowheads="1"/>
          </p:cNvSpPr>
          <p:nvPr>
            <p:ph type="title"/>
          </p:nvPr>
        </p:nvSpPr>
        <p:spPr/>
        <p:txBody>
          <a:bodyPr/>
          <a:lstStyle/>
          <a:p>
            <a:r>
              <a:rPr lang="fr-FR"/>
              <a:t>PasswordLoginModule.java (3)</a:t>
            </a:r>
          </a:p>
        </p:txBody>
      </p:sp>
      <p:sp>
        <p:nvSpPr>
          <p:cNvPr id="1494019" name="Rectangle 3"/>
          <p:cNvSpPr>
            <a:spLocks noGrp="1" noChangeArrowheads="1"/>
          </p:cNvSpPr>
          <p:nvPr>
            <p:ph type="body" idx="1"/>
          </p:nvPr>
        </p:nvSpPr>
        <p:spPr/>
        <p:txBody>
          <a:bodyPr/>
          <a:lstStyle/>
          <a:p>
            <a:pPr>
              <a:lnSpc>
                <a:spcPct val="90000"/>
              </a:lnSpc>
              <a:buFont typeface="Wingdings" pitchFamily="2" charset="2"/>
              <a:buNone/>
            </a:pPr>
            <a:r>
              <a:rPr lang="fr-FR" sz="1200" b="1">
                <a:latin typeface="Courier New" pitchFamily="49" charset="0"/>
              </a:rPr>
              <a:t>	  env.setSecurityPrincipal("guest");</a:t>
            </a:r>
          </a:p>
          <a:p>
            <a:pPr>
              <a:lnSpc>
                <a:spcPct val="90000"/>
              </a:lnSpc>
              <a:buFont typeface="Wingdings" pitchFamily="2" charset="2"/>
              <a:buNone/>
            </a:pPr>
            <a:r>
              <a:rPr lang="fr-FR" sz="1200" b="1">
                <a:latin typeface="Courier New" pitchFamily="49" charset="0"/>
              </a:rPr>
              <a:t>	  env.setSecurityCredentials("guest");</a:t>
            </a:r>
          </a:p>
          <a:p>
            <a:pPr>
              <a:lnSpc>
                <a:spcPct val="90000"/>
              </a:lnSpc>
              <a:buFont typeface="Wingdings" pitchFamily="2" charset="2"/>
              <a:buNone/>
            </a:pPr>
            <a:r>
              <a:rPr lang="fr-FR" sz="1200" b="1">
                <a:latin typeface="Courier New" pitchFamily="49" charset="0"/>
              </a:rPr>
              <a:t>	  weblogic.security.auth.Authenticate.authenticate(env,subject);</a:t>
            </a:r>
          </a:p>
          <a:p>
            <a:pPr>
              <a:lnSpc>
                <a:spcPct val="90000"/>
              </a:lnSpc>
              <a:buFont typeface="Wingdings" pitchFamily="2" charset="2"/>
              <a:buNone/>
            </a:pPr>
            <a:r>
              <a:rPr lang="fr-FR" sz="1200">
                <a:latin typeface="Courier New" pitchFamily="49" charset="0"/>
              </a:rPr>
              <a:t>	  /* Return that we have successfully authenticated the subject* /</a:t>
            </a:r>
          </a:p>
          <a:p>
            <a:pPr>
              <a:lnSpc>
                <a:spcPct val="90000"/>
              </a:lnSpc>
              <a:buFont typeface="Wingdings" pitchFamily="2" charset="2"/>
              <a:buNone/>
            </a:pPr>
            <a:r>
              <a:rPr lang="fr-FR" sz="1200" b="1">
                <a:latin typeface="Courier New" pitchFamily="49" charset="0"/>
              </a:rPr>
              <a:t>	  return true;</a:t>
            </a:r>
          </a:p>
          <a:p>
            <a:pPr>
              <a:lnSpc>
                <a:spcPct val="90000"/>
              </a:lnSpc>
              <a:buFont typeface="Wingdings" pitchFamily="2" charset="2"/>
              <a:buNone/>
            </a:pPr>
            <a:r>
              <a:rPr lang="fr-FR" sz="1200" b="1">
                <a:latin typeface="Courier New" pitchFamily="49" charset="0"/>
              </a:rPr>
              <a:t>    } catch (Exception e){</a:t>
            </a:r>
          </a:p>
          <a:p>
            <a:pPr>
              <a:lnSpc>
                <a:spcPct val="90000"/>
              </a:lnSpc>
              <a:buFont typeface="Wingdings" pitchFamily="2" charset="2"/>
              <a:buNone/>
            </a:pPr>
            <a:r>
              <a:rPr lang="fr-FR" sz="1200" b="1">
                <a:latin typeface="Courier New" pitchFamily="49" charset="0"/>
              </a:rPr>
              <a:t>	    throw new LoginException(e.toString());</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 This method is called if the overall authentication succeeded (even if this </a:t>
            </a:r>
          </a:p>
          <a:p>
            <a:pPr>
              <a:lnSpc>
                <a:spcPct val="90000"/>
              </a:lnSpc>
              <a:buFont typeface="Wingdings" pitchFamily="2" charset="2"/>
              <a:buNone/>
            </a:pPr>
            <a:r>
              <a:rPr lang="fr-FR" sz="1200">
                <a:latin typeface="Courier New" pitchFamily="49" charset="0"/>
              </a:rPr>
              <a:t>	  particular login module failed). This could happen if there are other login</a:t>
            </a:r>
          </a:p>
          <a:p>
            <a:pPr>
              <a:lnSpc>
                <a:spcPct val="90000"/>
              </a:lnSpc>
              <a:buFont typeface="Wingdings" pitchFamily="2" charset="2"/>
              <a:buNone/>
            </a:pPr>
            <a:r>
              <a:rPr lang="fr-FR" sz="1200">
                <a:latin typeface="Courier New" pitchFamily="49" charset="0"/>
              </a:rPr>
              <a:t>	  modules involved with the authentication process. This is our chance to </a:t>
            </a:r>
          </a:p>
          <a:p>
            <a:pPr>
              <a:lnSpc>
                <a:spcPct val="90000"/>
              </a:lnSpc>
              <a:buFont typeface="Wingdings" pitchFamily="2" charset="2"/>
              <a:buNone/>
            </a:pPr>
            <a:r>
              <a:rPr lang="fr-FR" sz="1200">
                <a:latin typeface="Courier New" pitchFamily="49" charset="0"/>
              </a:rPr>
              <a:t>	  perform additional operations, but since we are so simple,we don ’t do</a:t>
            </a:r>
          </a:p>
          <a:p>
            <a:pPr>
              <a:lnSpc>
                <a:spcPct val="90000"/>
              </a:lnSpc>
              <a:buFont typeface="Wingdings" pitchFamily="2" charset="2"/>
              <a:buNone/>
            </a:pPr>
            <a:r>
              <a:rPr lang="fr-FR" sz="1200">
                <a:latin typeface="Courier New" pitchFamily="49" charset="0"/>
              </a:rPr>
              <a:t>	  anything.</a:t>
            </a:r>
          </a:p>
          <a:p>
            <a:pPr>
              <a:lnSpc>
                <a:spcPct val="90000"/>
              </a:lnSpc>
              <a:buFont typeface="Wingdings" pitchFamily="2" charset="2"/>
              <a:buNone/>
            </a:pPr>
            <a:r>
              <a:rPr lang="fr-FR" sz="1200">
                <a:latin typeface="Courier New" pitchFamily="49" charset="0"/>
              </a:rPr>
              <a:t>	  @return true if this method executes properly */</a:t>
            </a:r>
          </a:p>
          <a:p>
            <a:pPr>
              <a:lnSpc>
                <a:spcPct val="90000"/>
              </a:lnSpc>
              <a:buFont typeface="Wingdings" pitchFamily="2" charset="2"/>
              <a:buNone/>
            </a:pPr>
            <a:r>
              <a:rPr lang="fr-FR" sz="1200" b="1">
                <a:latin typeface="Courier New" pitchFamily="49" charset="0"/>
              </a:rPr>
              <a:t>  public boolean commit()throws LoginException {</a:t>
            </a:r>
          </a:p>
          <a:p>
            <a:pPr>
              <a:lnSpc>
                <a:spcPct val="90000"/>
              </a:lnSpc>
              <a:buFont typeface="Wingdings" pitchFamily="2" charset="2"/>
              <a:buNone/>
            </a:pPr>
            <a:r>
              <a:rPr lang="fr-FR" sz="1200" b="1">
                <a:latin typeface="Courier New" pitchFamily="49" charset="0"/>
              </a:rPr>
              <a:t>    return true;</a:t>
            </a:r>
          </a:p>
          <a:p>
            <a:pPr>
              <a:lnSpc>
                <a:spcPct val="90000"/>
              </a:lnSpc>
              <a:buFont typeface="Wingdings" pitchFamily="2" charset="2"/>
              <a:buNone/>
            </a:pPr>
            <a:r>
              <a:rPr lang="fr-FR" sz="1200" b="1">
                <a:latin typeface="Courier New" pitchFamily="49" charset="0"/>
              </a:rPr>
              <a:t>  }</a:t>
            </a:r>
          </a:p>
        </p:txBody>
      </p:sp>
    </p:spTree>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42" name="Rectangle 2"/>
          <p:cNvSpPr>
            <a:spLocks noGrp="1" noChangeArrowheads="1"/>
          </p:cNvSpPr>
          <p:nvPr>
            <p:ph type="title"/>
          </p:nvPr>
        </p:nvSpPr>
        <p:spPr/>
        <p:txBody>
          <a:bodyPr/>
          <a:lstStyle/>
          <a:p>
            <a:r>
              <a:rPr lang="fr-FR"/>
              <a:t>PasswordLoginModule.java (4)</a:t>
            </a:r>
          </a:p>
        </p:txBody>
      </p:sp>
      <p:sp>
        <p:nvSpPr>
          <p:cNvPr id="1495043" name="Rectangle 3"/>
          <p:cNvSpPr>
            <a:spLocks noGrp="1" noChangeArrowheads="1"/>
          </p:cNvSpPr>
          <p:nvPr>
            <p:ph type="body" idx="1"/>
          </p:nvPr>
        </p:nvSpPr>
        <p:spPr/>
        <p:txBody>
          <a:bodyPr/>
          <a:lstStyle/>
          <a:p>
            <a:pPr>
              <a:buFont typeface="Wingdings" pitchFamily="2" charset="2"/>
              <a:buNone/>
            </a:pPr>
            <a:r>
              <a:rPr lang="fr-FR" sz="1200" b="1">
                <a:latin typeface="Courier New" pitchFamily="49" charset="0"/>
              </a:rPr>
              <a:t>  </a:t>
            </a:r>
            <a:r>
              <a:rPr lang="fr-FR" sz="1200">
                <a:latin typeface="Courier New" pitchFamily="49" charset="0"/>
              </a:rPr>
              <a:t>/** This method is called if the overall authentication failed (even if</a:t>
            </a:r>
          </a:p>
          <a:p>
            <a:pPr>
              <a:buFont typeface="Wingdings" pitchFamily="2" charset="2"/>
              <a:buNone/>
            </a:pPr>
            <a:r>
              <a:rPr lang="fr-FR" sz="1200">
                <a:latin typeface="Courier New" pitchFamily="49" charset="0"/>
              </a:rPr>
              <a:t>	   this particular login module succeeded).This could happen if there </a:t>
            </a:r>
          </a:p>
          <a:p>
            <a:pPr>
              <a:buFont typeface="Wingdings" pitchFamily="2" charset="2"/>
              <a:buNone/>
            </a:pPr>
            <a:r>
              <a:rPr lang="fr-FR" sz="1200">
                <a:latin typeface="Courier New" pitchFamily="49" charset="0"/>
              </a:rPr>
              <a:t>	   are other login modules involved with the authentication</a:t>
            </a:r>
          </a:p>
          <a:p>
            <a:pPr>
              <a:buFont typeface="Wingdings" pitchFamily="2" charset="2"/>
              <a:buNone/>
            </a:pPr>
            <a:r>
              <a:rPr lang="fr-FR" sz="1200">
                <a:latin typeface="Courier New" pitchFamily="49" charset="0"/>
              </a:rPr>
              <a:t>	   process.</a:t>
            </a:r>
          </a:p>
          <a:p>
            <a:pPr>
              <a:buFont typeface="Wingdings" pitchFamily="2" charset="2"/>
              <a:buNone/>
            </a:pPr>
            <a:r>
              <a:rPr lang="fr-FR" sz="1200">
                <a:latin typeface="Courier New" pitchFamily="49" charset="0"/>
              </a:rPr>
              <a:t>	   This is our chance to perform additional operations, but since we are so </a:t>
            </a:r>
          </a:p>
          <a:p>
            <a:pPr>
              <a:buFont typeface="Wingdings" pitchFamily="2" charset="2"/>
              <a:buNone/>
            </a:pPr>
            <a:r>
              <a:rPr lang="fr-FR" sz="1200">
                <a:latin typeface="Courier New" pitchFamily="49" charset="0"/>
              </a:rPr>
              <a:t>	   simple,we don ’t do anything.</a:t>
            </a:r>
          </a:p>
          <a:p>
            <a:pPr>
              <a:buFont typeface="Wingdings" pitchFamily="2" charset="2"/>
              <a:buNone/>
            </a:pPr>
            <a:r>
              <a:rPr lang="fr-FR" sz="1200">
                <a:latin typeface="Courier New" pitchFamily="49" charset="0"/>
              </a:rPr>
              <a:t>	  @return true if this method executes properly */</a:t>
            </a:r>
          </a:p>
          <a:p>
            <a:pPr>
              <a:buFont typeface="Wingdings" pitchFamily="2" charset="2"/>
              <a:buNone/>
            </a:pPr>
            <a:r>
              <a:rPr lang="fr-FR" sz="1200" b="1">
                <a:latin typeface="Courier New" pitchFamily="49" charset="0"/>
              </a:rPr>
              <a:t>  public boolean abort()throws LoginException {</a:t>
            </a:r>
          </a:p>
          <a:p>
            <a:pPr>
              <a:buFont typeface="Wingdings" pitchFamily="2" charset="2"/>
              <a:buNone/>
            </a:pPr>
            <a:r>
              <a:rPr lang="fr-FR" sz="1200" b="1">
                <a:latin typeface="Courier New" pitchFamily="49" charset="0"/>
              </a:rPr>
              <a:t>    return true;</a:t>
            </a:r>
          </a:p>
          <a:p>
            <a:pPr>
              <a:buFont typeface="Wingdings" pitchFamily="2" charset="2"/>
              <a:buNone/>
            </a:pPr>
            <a:r>
              <a:rPr lang="fr-FR" sz="1200" b="1">
                <a:latin typeface="Courier New" pitchFamily="49" charset="0"/>
              </a:rPr>
              <a:t>  }</a:t>
            </a:r>
          </a:p>
          <a:p>
            <a:pPr>
              <a:buFont typeface="Wingdings" pitchFamily="2" charset="2"/>
              <a:buNone/>
            </a:pPr>
            <a:r>
              <a:rPr lang="fr-FR" sz="1200">
                <a:latin typeface="Courier New" pitchFamily="49" charset="0"/>
              </a:rPr>
              <a:t>  /** Logout the user.</a:t>
            </a:r>
          </a:p>
          <a:p>
            <a:pPr>
              <a:buFont typeface="Wingdings" pitchFamily="2" charset="2"/>
              <a:buNone/>
            </a:pPr>
            <a:r>
              <a:rPr lang="fr-FR" sz="1200">
                <a:latin typeface="Courier New" pitchFamily="49" charset="0"/>
              </a:rPr>
              <a:t>    @return true if this method executes properly */</a:t>
            </a:r>
          </a:p>
          <a:p>
            <a:pPr>
              <a:buFont typeface="Wingdings" pitchFamily="2" charset="2"/>
              <a:buNone/>
            </a:pPr>
            <a:r>
              <a:rPr lang="fr-FR" sz="1200" b="1">
                <a:latin typeface="Courier New" pitchFamily="49" charset="0"/>
              </a:rPr>
              <a:t>  public boolean logout()throws LoginException {</a:t>
            </a:r>
          </a:p>
          <a:p>
            <a:pPr>
              <a:buFont typeface="Wingdings" pitchFamily="2" charset="2"/>
              <a:buNone/>
            </a:pPr>
            <a:r>
              <a:rPr lang="fr-FR" sz="1200" b="1">
                <a:latin typeface="Courier New" pitchFamily="49" charset="0"/>
              </a:rPr>
              <a:t>    return true;</a:t>
            </a:r>
          </a:p>
          <a:p>
            <a:pPr>
              <a:buFont typeface="Wingdings" pitchFamily="2" charset="2"/>
              <a:buNone/>
            </a:pPr>
            <a:r>
              <a:rPr lang="fr-FR" sz="1200" b="1">
                <a:latin typeface="Courier New" pitchFamily="49" charset="0"/>
              </a:rPr>
              <a:t>  }</a:t>
            </a:r>
          </a:p>
          <a:p>
            <a:pPr>
              <a:buFont typeface="Wingdings" pitchFamily="2" charset="2"/>
              <a:buNone/>
            </a:pPr>
            <a:r>
              <a:rPr lang="fr-FR" sz="1200" b="1">
                <a:latin typeface="Courier New" pitchFamily="49" charset="0"/>
              </a:rPr>
              <a:t>}</a:t>
            </a:r>
          </a:p>
          <a:p>
            <a:endParaRPr lang="fr-FR" sz="2400">
              <a:latin typeface="Courier New" pitchFamily="49" charset="0"/>
            </a:endParaRPr>
          </a:p>
          <a:p>
            <a:endParaRPr lang="fr-FR" sz="2400"/>
          </a:p>
        </p:txBody>
      </p:sp>
    </p:spTree>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066" name="Rectangle 2"/>
          <p:cNvSpPr>
            <a:spLocks noGrp="1" noChangeArrowheads="1"/>
          </p:cNvSpPr>
          <p:nvPr>
            <p:ph type="title"/>
          </p:nvPr>
        </p:nvSpPr>
        <p:spPr/>
        <p:txBody>
          <a:bodyPr/>
          <a:lstStyle/>
          <a:p>
            <a:r>
              <a:rPr lang="fr-FR"/>
              <a:t>CallHelloWorld.java (1)</a:t>
            </a:r>
          </a:p>
        </p:txBody>
      </p:sp>
      <p:sp>
        <p:nvSpPr>
          <p:cNvPr id="1496067" name="Rectangle 3"/>
          <p:cNvSpPr>
            <a:spLocks noGrp="1" noChangeArrowheads="1"/>
          </p:cNvSpPr>
          <p:nvPr>
            <p:ph type="body" idx="1"/>
          </p:nvPr>
        </p:nvSpPr>
        <p:spPr/>
        <p:txBody>
          <a:bodyPr/>
          <a:lstStyle/>
          <a:p>
            <a:pPr>
              <a:lnSpc>
                <a:spcPct val="90000"/>
              </a:lnSpc>
              <a:buFont typeface="Wingdings" pitchFamily="2" charset="2"/>
              <a:buNone/>
            </a:pPr>
            <a:r>
              <a:rPr lang="fr-FR" sz="1200" b="1">
                <a:latin typeface="Courier New" pitchFamily="49" charset="0"/>
              </a:rPr>
              <a:t>package examples;</a:t>
            </a:r>
          </a:p>
          <a:p>
            <a:pPr>
              <a:lnSpc>
                <a:spcPct val="90000"/>
              </a:lnSpc>
              <a:buFont typeface="Wingdings" pitchFamily="2" charset="2"/>
              <a:buNone/>
            </a:pPr>
            <a:r>
              <a:rPr lang="fr-FR" sz="1200" b="1">
                <a:latin typeface="Courier New" pitchFamily="49" charset="0"/>
              </a:rPr>
              <a:t>import java.security.*;</a:t>
            </a:r>
          </a:p>
          <a:p>
            <a:pPr>
              <a:lnSpc>
                <a:spcPct val="90000"/>
              </a:lnSpc>
              <a:buFont typeface="Wingdings" pitchFamily="2" charset="2"/>
              <a:buNone/>
            </a:pPr>
            <a:r>
              <a:rPr lang="fr-FR" sz="1200" b="1">
                <a:latin typeface="Courier New" pitchFamily="49" charset="0"/>
              </a:rPr>
              <a:t>import javax.naming.*;</a:t>
            </a:r>
          </a:p>
          <a:p>
            <a:pPr>
              <a:lnSpc>
                <a:spcPct val="90000"/>
              </a:lnSpc>
              <a:buFont typeface="Wingdings" pitchFamily="2" charset="2"/>
              <a:buNone/>
            </a:pPr>
            <a:r>
              <a:rPr lang="fr-FR" sz="1200" b="1">
                <a:latin typeface="Courier New" pitchFamily="49" charset="0"/>
              </a:rPr>
              <a:t>import java.util.Hashtable;</a:t>
            </a:r>
          </a:p>
          <a:p>
            <a:pPr>
              <a:lnSpc>
                <a:spcPct val="90000"/>
              </a:lnSpc>
              <a:buFont typeface="Wingdings" pitchFamily="2" charset="2"/>
              <a:buNone/>
            </a:pPr>
            <a:r>
              <a:rPr lang="fr-FR" sz="1200" b="1">
                <a:latin typeface="Courier New" pitchFamily="49" charset="0"/>
              </a:rPr>
              <a:t>import javax.rmi.PortableRemoteObject;</a:t>
            </a:r>
          </a:p>
          <a:p>
            <a:pPr>
              <a:lnSpc>
                <a:spcPct val="90000"/>
              </a:lnSpc>
              <a:buFont typeface="Wingdings" pitchFamily="2" charset="2"/>
              <a:buNone/>
            </a:pPr>
            <a:r>
              <a:rPr lang="fr-FR" sz="1200">
                <a:latin typeface="Courier New" pitchFamily="49" charset="0"/>
              </a:rPr>
              <a:t>/** This is a helper class that knows how to call a "Hello,World!" bean. It does so </a:t>
            </a:r>
          </a:p>
          <a:p>
            <a:pPr>
              <a:lnSpc>
                <a:spcPct val="90000"/>
              </a:lnSpc>
              <a:buFont typeface="Wingdings" pitchFamily="2" charset="2"/>
              <a:buNone/>
            </a:pPr>
            <a:r>
              <a:rPr lang="fr-FR" sz="1200">
                <a:latin typeface="Courier New" pitchFamily="49" charset="0"/>
              </a:rPr>
              <a:t>	in a secure manner, automatically propagating the logged in security context</a:t>
            </a:r>
          </a:p>
          <a:p>
            <a:pPr>
              <a:lnSpc>
                <a:spcPct val="90000"/>
              </a:lnSpc>
              <a:buFont typeface="Wingdings" pitchFamily="2" charset="2"/>
              <a:buNone/>
            </a:pPr>
            <a:r>
              <a:rPr lang="fr-FR" sz="1200">
                <a:latin typeface="Courier New" pitchFamily="49" charset="0"/>
              </a:rPr>
              <a:t>	to the J2EE server. */</a:t>
            </a:r>
          </a:p>
          <a:p>
            <a:pPr>
              <a:lnSpc>
                <a:spcPct val="90000"/>
              </a:lnSpc>
              <a:buFont typeface="Wingdings" pitchFamily="2" charset="2"/>
              <a:buNone/>
            </a:pPr>
            <a:r>
              <a:rPr lang="fr-FR" sz="1200" b="1">
                <a:latin typeface="Courier New" pitchFamily="49" charset="0"/>
              </a:rPr>
              <a:t>public class CallHelloWorld implements PrivilegedAction {</a:t>
            </a:r>
          </a:p>
          <a:p>
            <a:pPr>
              <a:lnSpc>
                <a:spcPct val="90000"/>
              </a:lnSpc>
              <a:buFont typeface="Wingdings" pitchFamily="2" charset="2"/>
              <a:buNone/>
            </a:pPr>
            <a:r>
              <a:rPr lang="fr-FR" sz="1200" b="1">
                <a:latin typeface="Courier New" pitchFamily="49" charset="0"/>
              </a:rPr>
              <a:t>  </a:t>
            </a:r>
            <a:r>
              <a:rPr lang="fr-FR" sz="1200">
                <a:latin typeface="Courier New" pitchFamily="49" charset="0"/>
              </a:rPr>
              <a:t>/* This is our one business method. It performs an action securely, and </a:t>
            </a:r>
          </a:p>
          <a:p>
            <a:pPr>
              <a:lnSpc>
                <a:spcPct val="90000"/>
              </a:lnSpc>
              <a:buFont typeface="Wingdings" pitchFamily="2" charset="2"/>
              <a:buNone/>
            </a:pPr>
            <a:r>
              <a:rPr lang="fr-FR" sz="1200">
                <a:latin typeface="Courier New" pitchFamily="49" charset="0"/>
              </a:rPr>
              <a:t>	  returns application-specific results.*/</a:t>
            </a:r>
          </a:p>
          <a:p>
            <a:pPr>
              <a:lnSpc>
                <a:spcPct val="90000"/>
              </a:lnSpc>
              <a:buFont typeface="Wingdings" pitchFamily="2" charset="2"/>
              <a:buNone/>
            </a:pPr>
            <a:r>
              <a:rPr lang="fr-FR" sz="1200" b="1">
                <a:latin typeface="Courier New" pitchFamily="49" charset="0"/>
              </a:rPr>
              <a:t>  public Object run(){</a:t>
            </a:r>
          </a:p>
          <a:p>
            <a:pPr>
              <a:lnSpc>
                <a:spcPct val="90000"/>
              </a:lnSpc>
              <a:buFont typeface="Wingdings" pitchFamily="2" charset="2"/>
              <a:buNone/>
            </a:pPr>
            <a:r>
              <a:rPr lang="fr-FR" sz="1200" b="1">
                <a:latin typeface="Courier New" pitchFamily="49" charset="0"/>
              </a:rPr>
              <a:t>    String result ="Error";</a:t>
            </a:r>
          </a:p>
          <a:p>
            <a:pPr>
              <a:lnSpc>
                <a:spcPct val="90000"/>
              </a:lnSpc>
              <a:buFont typeface="Wingdings" pitchFamily="2" charset="2"/>
              <a:buNone/>
            </a:pPr>
            <a:r>
              <a:rPr lang="fr-FR" sz="1200" b="1">
                <a:latin typeface="Courier New" pitchFamily="49" charset="0"/>
              </a:rPr>
              <a:t>    try {</a:t>
            </a:r>
          </a:p>
          <a:p>
            <a:pPr>
              <a:lnSpc>
                <a:spcPct val="90000"/>
              </a:lnSpc>
              <a:buFont typeface="Wingdings" pitchFamily="2" charset="2"/>
              <a:buNone/>
            </a:pPr>
            <a:r>
              <a:rPr lang="fr-FR" sz="1200">
                <a:latin typeface="Courier New" pitchFamily="49" charset="0"/>
              </a:rPr>
              <a:t>	  /* Make a bean */</a:t>
            </a:r>
          </a:p>
          <a:p>
            <a:pPr>
              <a:lnSpc>
                <a:spcPct val="90000"/>
              </a:lnSpc>
              <a:buFont typeface="Wingdings" pitchFamily="2" charset="2"/>
              <a:buNone/>
            </a:pPr>
            <a:r>
              <a:rPr lang="fr-FR" sz="1200" b="1">
                <a:latin typeface="Courier New" pitchFamily="49" charset="0"/>
              </a:rPr>
              <a:t>     Context ctx =new InitialContext(System.getProperties());</a:t>
            </a:r>
          </a:p>
          <a:p>
            <a:pPr>
              <a:lnSpc>
                <a:spcPct val="90000"/>
              </a:lnSpc>
              <a:buFont typeface="Wingdings" pitchFamily="2" charset="2"/>
              <a:buNone/>
            </a:pPr>
            <a:r>
              <a:rPr lang="fr-FR" sz="1200" b="1">
                <a:latin typeface="Courier New" pitchFamily="49" charset="0"/>
              </a:rPr>
              <a:t>     Object obj =ctx.lookup("HelloHome");</a:t>
            </a:r>
          </a:p>
          <a:p>
            <a:pPr>
              <a:lnSpc>
                <a:spcPct val="90000"/>
              </a:lnSpc>
              <a:buFont typeface="Wingdings" pitchFamily="2" charset="2"/>
              <a:buNone/>
            </a:pPr>
            <a:r>
              <a:rPr lang="fr-FR" sz="1200" b="1">
                <a:latin typeface="Courier New" pitchFamily="49" charset="0"/>
              </a:rPr>
              <a:t>     </a:t>
            </a:r>
          </a:p>
        </p:txBody>
      </p:sp>
    </p:spTree>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7090" name="Rectangle 2"/>
          <p:cNvSpPr>
            <a:spLocks noGrp="1" noChangeArrowheads="1"/>
          </p:cNvSpPr>
          <p:nvPr>
            <p:ph type="title"/>
          </p:nvPr>
        </p:nvSpPr>
        <p:spPr/>
        <p:txBody>
          <a:bodyPr/>
          <a:lstStyle/>
          <a:p>
            <a:r>
              <a:rPr lang="fr-FR"/>
              <a:t>CallHelloWorld.java (2)</a:t>
            </a:r>
          </a:p>
        </p:txBody>
      </p:sp>
      <p:sp>
        <p:nvSpPr>
          <p:cNvPr id="1497091" name="Rectangle 3"/>
          <p:cNvSpPr>
            <a:spLocks noGrp="1" noChangeArrowheads="1"/>
          </p:cNvSpPr>
          <p:nvPr>
            <p:ph type="body" idx="1"/>
          </p:nvPr>
        </p:nvSpPr>
        <p:spPr/>
        <p:txBody>
          <a:bodyPr/>
          <a:lstStyle/>
          <a:p>
            <a:pPr>
              <a:buFont typeface="Wingdings" pitchFamily="2" charset="2"/>
              <a:buNone/>
            </a:pPr>
            <a:r>
              <a:rPr lang="fr-FR" sz="1400" b="1">
                <a:latin typeface="Courier New" pitchFamily="49" charset="0"/>
              </a:rPr>
              <a:t>     HelloHome home =(HelloHome)</a:t>
            </a:r>
          </a:p>
          <a:p>
            <a:pPr>
              <a:buFont typeface="Wingdings" pitchFamily="2" charset="2"/>
              <a:buNone/>
            </a:pPr>
            <a:r>
              <a:rPr lang="fr-FR" sz="1400" b="1">
                <a:latin typeface="Courier New" pitchFamily="49" charset="0"/>
              </a:rPr>
              <a:t>     PortableRemoteObject.narrow(obj,HelloHome.class);</a:t>
            </a:r>
          </a:p>
          <a:p>
            <a:pPr>
              <a:buFont typeface="Wingdings" pitchFamily="2" charset="2"/>
              <a:buNone/>
            </a:pPr>
            <a:r>
              <a:rPr lang="fr-FR" sz="1400" b="1">
                <a:latin typeface="Courier New" pitchFamily="49" charset="0"/>
              </a:rPr>
              <a:t>     Hello hello =home.create();</a:t>
            </a:r>
          </a:p>
          <a:p>
            <a:pPr>
              <a:buFont typeface="Wingdings" pitchFamily="2" charset="2"/>
              <a:buNone/>
            </a:pPr>
            <a:r>
              <a:rPr lang="fr-FR" sz="1400">
                <a:latin typeface="Courier New" pitchFamily="49" charset="0"/>
              </a:rPr>
              <a:t>     /* Call a business method,propagating the security context */</a:t>
            </a:r>
          </a:p>
          <a:p>
            <a:pPr>
              <a:buFont typeface="Wingdings" pitchFamily="2" charset="2"/>
              <a:buNone/>
            </a:pPr>
            <a:r>
              <a:rPr lang="fr-FR" sz="1400" b="1">
                <a:latin typeface="Courier New" pitchFamily="49" charset="0"/>
              </a:rPr>
              <a:t>     result =hello.hello();</a:t>
            </a:r>
          </a:p>
          <a:p>
            <a:pPr>
              <a:buFont typeface="Wingdings" pitchFamily="2" charset="2"/>
              <a:buNone/>
            </a:pPr>
            <a:r>
              <a:rPr lang="fr-FR" sz="1400" b="1">
                <a:latin typeface="Courier New" pitchFamily="49" charset="0"/>
              </a:rPr>
              <a:t>    } catch (Exception e){</a:t>
            </a:r>
          </a:p>
          <a:p>
            <a:pPr>
              <a:buFont typeface="Wingdings" pitchFamily="2" charset="2"/>
              <a:buNone/>
            </a:pPr>
            <a:r>
              <a:rPr lang="fr-FR" sz="1400" b="1">
                <a:latin typeface="Courier New" pitchFamily="49" charset="0"/>
              </a:rPr>
              <a:t>      e.printStackTrace();</a:t>
            </a:r>
          </a:p>
          <a:p>
            <a:pPr>
              <a:buFont typeface="Wingdings" pitchFamily="2" charset="2"/>
              <a:buNone/>
            </a:pPr>
            <a:r>
              <a:rPr lang="fr-FR" sz="1400" b="1">
                <a:latin typeface="Courier New" pitchFamily="49" charset="0"/>
              </a:rPr>
              <a:t>    }</a:t>
            </a:r>
          </a:p>
          <a:p>
            <a:pPr>
              <a:buFont typeface="Wingdings" pitchFamily="2" charset="2"/>
              <a:buNone/>
            </a:pPr>
            <a:r>
              <a:rPr lang="fr-FR" sz="1400">
                <a:latin typeface="Courier New" pitchFamily="49" charset="0"/>
              </a:rPr>
              <a:t>    /* Return the result to the client */</a:t>
            </a:r>
          </a:p>
          <a:p>
            <a:pPr>
              <a:buFont typeface="Wingdings" pitchFamily="2" charset="2"/>
              <a:buNone/>
            </a:pPr>
            <a:r>
              <a:rPr lang="fr-FR" sz="1400" b="1">
                <a:latin typeface="Courier New" pitchFamily="49" charset="0"/>
              </a:rPr>
              <a:t>    return result;</a:t>
            </a:r>
          </a:p>
          <a:p>
            <a:pPr>
              <a:buFont typeface="Wingdings" pitchFamily="2" charset="2"/>
              <a:buNone/>
            </a:pPr>
            <a:r>
              <a:rPr lang="fr-FR" sz="1400" b="1">
                <a:latin typeface="Courier New" pitchFamily="49" charset="0"/>
              </a:rPr>
              <a:t>  }</a:t>
            </a:r>
          </a:p>
          <a:p>
            <a:pPr>
              <a:buFont typeface="Wingdings" pitchFamily="2" charset="2"/>
              <a:buNone/>
            </a:pPr>
            <a:r>
              <a:rPr lang="fr-FR" sz="1400" b="1">
                <a:latin typeface="Courier New" pitchFamily="49" charset="0"/>
              </a:rPr>
              <a:t>}</a:t>
            </a:r>
          </a:p>
          <a:p>
            <a:endParaRPr lang="fr-FR"/>
          </a:p>
        </p:txBody>
      </p:sp>
    </p:spTree>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Rectangle 2"/>
          <p:cNvSpPr>
            <a:spLocks noGrp="1" noChangeArrowheads="1"/>
          </p:cNvSpPr>
          <p:nvPr>
            <p:ph type="title"/>
          </p:nvPr>
        </p:nvSpPr>
        <p:spPr/>
        <p:txBody>
          <a:bodyPr/>
          <a:lstStyle/>
          <a:p>
            <a:r>
              <a:rPr lang="fr-FR"/>
              <a:t>Etape 2 : l'autorisation</a:t>
            </a:r>
          </a:p>
        </p:txBody>
      </p:sp>
      <p:sp>
        <p:nvSpPr>
          <p:cNvPr id="1498115" name="Rectangle 3"/>
          <p:cNvSpPr>
            <a:spLocks noGrp="1" noChangeArrowheads="1"/>
          </p:cNvSpPr>
          <p:nvPr>
            <p:ph type="body" idx="1"/>
          </p:nvPr>
        </p:nvSpPr>
        <p:spPr/>
        <p:txBody>
          <a:bodyPr/>
          <a:lstStyle/>
          <a:p>
            <a:pPr marL="533400" indent="-533400"/>
            <a:r>
              <a:rPr lang="fr-FR"/>
              <a:t>Une fois identifié, le client doit passer un test d'autorisation</a:t>
            </a:r>
          </a:p>
          <a:p>
            <a:pPr marL="533400" indent="-533400"/>
            <a:r>
              <a:rPr lang="fr-FR"/>
              <a:t>On force cette étape en définissant la police de sécurité pour le bean (</a:t>
            </a:r>
            <a:r>
              <a:rPr lang="fr-FR" i="1"/>
              <a:t>security policies</a:t>
            </a:r>
            <a:r>
              <a:rPr lang="fr-FR"/>
              <a:t>)</a:t>
            </a:r>
          </a:p>
          <a:p>
            <a:pPr marL="533400" indent="-533400"/>
            <a:r>
              <a:rPr lang="fr-FR"/>
              <a:t>Deux manière de faire</a:t>
            </a:r>
          </a:p>
          <a:p>
            <a:pPr marL="914400" lvl="1" indent="-457200">
              <a:buFont typeface="Wingdings" pitchFamily="2" charset="2"/>
              <a:buAutoNum type="arabicPeriod"/>
            </a:pPr>
            <a:r>
              <a:rPr lang="fr-FR"/>
              <a:t>Par </a:t>
            </a:r>
            <a:r>
              <a:rPr lang="fr-FR" u="sng"/>
              <a:t>programmation</a:t>
            </a:r>
          </a:p>
          <a:p>
            <a:pPr marL="1371600" lvl="2" indent="-457200"/>
            <a:r>
              <a:rPr lang="fr-FR"/>
              <a:t>On effectue les tests dans le code du bean…</a:t>
            </a:r>
          </a:p>
          <a:p>
            <a:pPr marL="914400" lvl="1" indent="-457200">
              <a:buFont typeface="Wingdings" pitchFamily="2" charset="2"/>
              <a:buAutoNum type="arabicPeriod"/>
            </a:pPr>
            <a:r>
              <a:rPr lang="fr-FR"/>
              <a:t>Par autorisation </a:t>
            </a:r>
            <a:r>
              <a:rPr lang="fr-FR" u="sng"/>
              <a:t>déclarative</a:t>
            </a:r>
          </a:p>
          <a:p>
            <a:pPr marL="1371600" lvl="2" indent="-457200"/>
            <a:r>
              <a:rPr lang="fr-FR"/>
              <a:t>Le container effectue les tests…</a:t>
            </a:r>
          </a:p>
        </p:txBody>
      </p:sp>
    </p:spTree>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9138" name="Rectangle 2"/>
          <p:cNvSpPr>
            <a:spLocks noGrp="1" noChangeArrowheads="1"/>
          </p:cNvSpPr>
          <p:nvPr>
            <p:ph type="title"/>
          </p:nvPr>
        </p:nvSpPr>
        <p:spPr/>
        <p:txBody>
          <a:bodyPr/>
          <a:lstStyle/>
          <a:p>
            <a:r>
              <a:rPr lang="fr-FR"/>
              <a:t>Rôles de sécurité (</a:t>
            </a:r>
            <a:r>
              <a:rPr lang="fr-FR" i="1"/>
              <a:t>security roles</a:t>
            </a:r>
            <a:r>
              <a:rPr lang="fr-FR"/>
              <a:t>)</a:t>
            </a:r>
          </a:p>
        </p:txBody>
      </p:sp>
      <p:sp>
        <p:nvSpPr>
          <p:cNvPr id="1499139" name="Rectangle 3"/>
          <p:cNvSpPr>
            <a:spLocks noGrp="1" noChangeArrowheads="1"/>
          </p:cNvSpPr>
          <p:nvPr>
            <p:ph type="body" idx="1"/>
          </p:nvPr>
        </p:nvSpPr>
        <p:spPr>
          <a:xfrm>
            <a:off x="685800" y="1066800"/>
            <a:ext cx="8001000" cy="4724400"/>
          </a:xfrm>
        </p:spPr>
        <p:txBody>
          <a:bodyPr/>
          <a:lstStyle/>
          <a:p>
            <a:r>
              <a:rPr lang="fr-FR"/>
              <a:t>Rôle de sécurité = une collection d'identités pour le client</a:t>
            </a:r>
          </a:p>
          <a:p>
            <a:r>
              <a:rPr lang="fr-FR"/>
              <a:t>Un client est autorisé à effectuer une opération</a:t>
            </a:r>
          </a:p>
          <a:p>
            <a:pPr lvl="1"/>
            <a:r>
              <a:rPr lang="fr-FR"/>
              <a:t>Son identité doit être dans le bon rôle de sécurité pour cette opération,</a:t>
            </a:r>
          </a:p>
          <a:p>
            <a:pPr lvl="1"/>
            <a:r>
              <a:rPr lang="fr-FR"/>
              <a:t>Le déployeur de beans a la responsabilité d'associer les identités et les rôles de sécurité </a:t>
            </a:r>
            <a:r>
              <a:rPr lang="fr-FR" u="sng"/>
              <a:t>après</a:t>
            </a:r>
            <a:r>
              <a:rPr lang="fr-FR"/>
              <a:t> que vous ayez écrit le bean,</a:t>
            </a:r>
          </a:p>
          <a:p>
            <a:pPr lvl="1"/>
            <a:r>
              <a:rPr lang="fr-FR"/>
              <a:t>Grande portabilité et flexibilité.</a:t>
            </a:r>
          </a:p>
          <a:p>
            <a:pPr lvl="1"/>
            <a:endParaRPr lang="fr-FR"/>
          </a:p>
        </p:txBody>
      </p:sp>
      <p:pic>
        <p:nvPicPr>
          <p:cNvPr id="1499140" name="Picture 4"/>
          <p:cNvPicPr>
            <a:picLocks noChangeAspect="1" noChangeArrowheads="1"/>
          </p:cNvPicPr>
          <p:nvPr/>
        </p:nvPicPr>
        <p:blipFill>
          <a:blip r:embed="rId2" cstate="print"/>
          <a:srcRect/>
          <a:stretch>
            <a:fillRect/>
          </a:stretch>
        </p:blipFill>
        <p:spPr bwMode="auto">
          <a:xfrm>
            <a:off x="2419350" y="5257800"/>
            <a:ext cx="4819650" cy="1463675"/>
          </a:xfrm>
          <a:prstGeom prst="rect">
            <a:avLst/>
          </a:prstGeom>
          <a:noFill/>
          <a:ln w="9525">
            <a:noFill/>
            <a:miter lim="800000"/>
            <a:headEnd/>
            <a:tailEnd/>
          </a:ln>
          <a:effectLst/>
        </p:spPr>
      </p:pic>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0162" name="Rectangle 2"/>
          <p:cNvSpPr>
            <a:spLocks noGrp="1" noChangeArrowheads="1"/>
          </p:cNvSpPr>
          <p:nvPr>
            <p:ph type="title"/>
          </p:nvPr>
        </p:nvSpPr>
        <p:spPr/>
        <p:txBody>
          <a:bodyPr/>
          <a:lstStyle/>
          <a:p>
            <a:r>
              <a:rPr lang="fr-FR"/>
              <a:t>Autorisation par programmation</a:t>
            </a:r>
          </a:p>
        </p:txBody>
      </p:sp>
      <p:sp>
        <p:nvSpPr>
          <p:cNvPr id="1500163" name="Rectangle 3"/>
          <p:cNvSpPr>
            <a:spLocks noGrp="1" noChangeArrowheads="1"/>
          </p:cNvSpPr>
          <p:nvPr>
            <p:ph type="body" idx="1"/>
          </p:nvPr>
        </p:nvSpPr>
        <p:spPr>
          <a:xfrm>
            <a:off x="685800" y="1447800"/>
            <a:ext cx="8458200" cy="4724400"/>
          </a:xfrm>
        </p:spPr>
        <p:txBody>
          <a:bodyPr/>
          <a:lstStyle/>
          <a:p>
            <a:r>
              <a:rPr lang="fr-FR"/>
              <a:t>Étape 1 : écrire la logique de sécurité</a:t>
            </a:r>
          </a:p>
          <a:p>
            <a:pPr lvl="1"/>
            <a:r>
              <a:rPr lang="fr-FR"/>
              <a:t>Savoir qui appelle le bean,</a:t>
            </a:r>
          </a:p>
          <a:p>
            <a:pPr lvl="1"/>
            <a:r>
              <a:rPr lang="fr-FR"/>
              <a:t>On obtient l'information via l'objet EJBContext</a:t>
            </a:r>
            <a:br>
              <a:rPr lang="fr-FR"/>
            </a:br>
            <a:endParaRPr lang="fr-FR"/>
          </a:p>
          <a:p>
            <a:pPr lvl="1">
              <a:buFont typeface="Wingdings" pitchFamily="2" charset="2"/>
              <a:buNone/>
            </a:pPr>
            <a:r>
              <a:rPr lang="fr-FR" sz="1800" b="1">
                <a:latin typeface="Courier New" pitchFamily="49" charset="0"/>
              </a:rPr>
              <a:t>public interface javax.ejb.EJBContext {</a:t>
            </a:r>
          </a:p>
          <a:p>
            <a:pPr lvl="1">
              <a:buFont typeface="Wingdings" pitchFamily="2" charset="2"/>
              <a:buNone/>
            </a:pPr>
            <a:r>
              <a:rPr lang="fr-FR" sz="1800" b="1">
                <a:latin typeface="Courier New" pitchFamily="49" charset="0"/>
              </a:rPr>
              <a:t>	...</a:t>
            </a:r>
          </a:p>
          <a:p>
            <a:pPr lvl="1">
              <a:buFont typeface="Wingdings" pitchFamily="2" charset="2"/>
              <a:buNone/>
            </a:pPr>
            <a:r>
              <a:rPr lang="fr-FR" sz="1800" b="1">
                <a:latin typeface="Courier New" pitchFamily="49" charset="0"/>
              </a:rPr>
              <a:t>	public java.security.Principal getCallerPrincipal();</a:t>
            </a:r>
          </a:p>
          <a:p>
            <a:pPr lvl="1">
              <a:buFont typeface="Wingdings" pitchFamily="2" charset="2"/>
              <a:buNone/>
            </a:pPr>
            <a:r>
              <a:rPr lang="fr-FR" sz="1800" b="1">
                <a:latin typeface="Courier New" pitchFamily="49" charset="0"/>
              </a:rPr>
              <a:t>	public boolean isCallerInRole(String roleName);</a:t>
            </a:r>
          </a:p>
          <a:p>
            <a:pPr lvl="1">
              <a:buFont typeface="Wingdings" pitchFamily="2" charset="2"/>
              <a:buNone/>
            </a:pPr>
            <a:r>
              <a:rPr lang="fr-FR" sz="1800" b="1">
                <a:latin typeface="Courier New" pitchFamily="49" charset="0"/>
              </a:rPr>
              <a:t>	...</a:t>
            </a:r>
          </a:p>
          <a:p>
            <a:pPr lvl="1">
              <a:buFont typeface="Wingdings" pitchFamily="2" charset="2"/>
              <a:buNone/>
            </a:pPr>
            <a:r>
              <a:rPr lang="fr-FR" sz="1800" b="1">
                <a:latin typeface="Courier New" pitchFamily="49" charset="0"/>
              </a:rPr>
              <a:t>}</a:t>
            </a: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Rectangle 2"/>
          <p:cNvSpPr>
            <a:spLocks noGrp="1" noChangeArrowheads="1"/>
          </p:cNvSpPr>
          <p:nvPr>
            <p:ph type="title"/>
          </p:nvPr>
        </p:nvSpPr>
        <p:spPr/>
        <p:txBody>
          <a:bodyPr/>
          <a:lstStyle/>
          <a:p>
            <a:r>
              <a:rPr lang="fr-FR"/>
              <a:t>Autorisation par programmation</a:t>
            </a:r>
          </a:p>
        </p:txBody>
      </p:sp>
      <p:sp>
        <p:nvSpPr>
          <p:cNvPr id="1501187" name="Rectangle 3"/>
          <p:cNvSpPr>
            <a:spLocks noGrp="1" noChangeArrowheads="1"/>
          </p:cNvSpPr>
          <p:nvPr>
            <p:ph type="body" idx="1"/>
          </p:nvPr>
        </p:nvSpPr>
        <p:spPr>
          <a:xfrm>
            <a:off x="685800" y="1143000"/>
            <a:ext cx="8458200" cy="5029200"/>
          </a:xfrm>
        </p:spPr>
        <p:txBody>
          <a:bodyPr/>
          <a:lstStyle/>
          <a:p>
            <a:pPr>
              <a:lnSpc>
                <a:spcPct val="90000"/>
              </a:lnSpc>
            </a:pPr>
            <a:r>
              <a:rPr lang="fr-FR" sz="2400"/>
              <a:t>Exemple d'utilisation de </a:t>
            </a:r>
            <a:r>
              <a:rPr lang="fr-FR" sz="2400" b="1">
                <a:latin typeface="Courier New" pitchFamily="49" charset="0"/>
              </a:rPr>
              <a:t>isCallerInRole()</a:t>
            </a:r>
            <a:br>
              <a:rPr lang="fr-FR" sz="2400" b="1">
                <a:latin typeface="Courier New" pitchFamily="49" charset="0"/>
              </a:rPr>
            </a:br>
            <a:endParaRPr lang="fr-FR" sz="2400" b="1">
              <a:latin typeface="Courier New" pitchFamily="49" charset="0"/>
            </a:endParaRPr>
          </a:p>
          <a:p>
            <a:pPr>
              <a:lnSpc>
                <a:spcPct val="90000"/>
              </a:lnSpc>
              <a:buFont typeface="Wingdings" pitchFamily="2" charset="2"/>
              <a:buNone/>
            </a:pPr>
            <a:r>
              <a:rPr lang="fr-FR" sz="1400" b="1">
                <a:latin typeface="Courier New" pitchFamily="49" charset="0"/>
              </a:rPr>
              <a:t>public class EmployeeManagementBean implements SessionBean {</a:t>
            </a:r>
          </a:p>
          <a:p>
            <a:pPr>
              <a:lnSpc>
                <a:spcPct val="90000"/>
              </a:lnSpc>
              <a:buFont typeface="Wingdings" pitchFamily="2" charset="2"/>
              <a:buNone/>
            </a:pPr>
            <a:r>
              <a:rPr lang="fr-FR" sz="1400" b="1">
                <a:latin typeface="Courier New" pitchFamily="49" charset="0"/>
              </a:rPr>
              <a:t>  private SessionContext ctx;</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  public void modifyEmployee(String employeeID) throws SecurityException {</a:t>
            </a:r>
          </a:p>
          <a:p>
            <a:pPr>
              <a:lnSpc>
                <a:spcPct val="90000"/>
              </a:lnSpc>
              <a:buFont typeface="Wingdings" pitchFamily="2" charset="2"/>
              <a:buNone/>
            </a:pPr>
            <a:r>
              <a:rPr lang="fr-FR" sz="1400">
                <a:latin typeface="Courier New" pitchFamily="49" charset="0"/>
              </a:rPr>
              <a:t>    /* If the caller is not in the ‘administrators ’ security role,throw an </a:t>
            </a:r>
          </a:p>
          <a:p>
            <a:pPr>
              <a:lnSpc>
                <a:spcPct val="90000"/>
              </a:lnSpc>
              <a:buFont typeface="Wingdings" pitchFamily="2" charset="2"/>
              <a:buNone/>
            </a:pPr>
            <a:r>
              <a:rPr lang="fr-FR" sz="1400">
                <a:latin typeface="Courier New" pitchFamily="49" charset="0"/>
              </a:rPr>
              <a:t>	   exception.*/</a:t>
            </a:r>
          </a:p>
          <a:p>
            <a:pPr>
              <a:lnSpc>
                <a:spcPct val="90000"/>
              </a:lnSpc>
              <a:buFont typeface="Wingdings" pitchFamily="2" charset="2"/>
              <a:buNone/>
            </a:pPr>
            <a:r>
              <a:rPr lang="fr-FR" sz="1400" b="1">
                <a:latin typeface="Courier New" pitchFamily="49" charset="0"/>
              </a:rPr>
              <a:t>    if (!ctx.isCallerInRole("administrators")){</a:t>
            </a:r>
          </a:p>
          <a:p>
            <a:pPr>
              <a:lnSpc>
                <a:spcPct val="90000"/>
              </a:lnSpc>
              <a:buFont typeface="Wingdings" pitchFamily="2" charset="2"/>
              <a:buNone/>
            </a:pPr>
            <a:r>
              <a:rPr lang="fr-FR" sz="1400" b="1">
                <a:latin typeface="Courier New" pitchFamily="49" charset="0"/>
              </a:rPr>
              <a:t>        throw new SecurityException(...);</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    </a:t>
            </a:r>
            <a:r>
              <a:rPr lang="fr-FR" sz="1400">
                <a:latin typeface="Courier New" pitchFamily="49" charset="0"/>
              </a:rPr>
              <a:t>// else,allow the administrator to modify the</a:t>
            </a:r>
          </a:p>
          <a:p>
            <a:pPr>
              <a:lnSpc>
                <a:spcPct val="90000"/>
              </a:lnSpc>
              <a:buFont typeface="Wingdings" pitchFamily="2" charset="2"/>
              <a:buNone/>
            </a:pPr>
            <a:r>
              <a:rPr lang="fr-FR" sz="1400">
                <a:latin typeface="Courier New" pitchFamily="49" charset="0"/>
              </a:rPr>
              <a:t>    // employee records</a:t>
            </a:r>
          </a:p>
          <a:p>
            <a:pPr>
              <a:lnSpc>
                <a:spcPct val="90000"/>
              </a:lnSpc>
              <a:buFont typeface="Wingdings" pitchFamily="2" charset="2"/>
              <a:buNone/>
            </a:pPr>
            <a:r>
              <a:rPr lang="fr-FR" sz="1400">
                <a:latin typeface="Courier New" pitchFamily="49" charset="0"/>
              </a:rPr>
              <a:t>    //...</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a:t>
            </a: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2210" name="Rectangle 2"/>
          <p:cNvSpPr>
            <a:spLocks noGrp="1" noChangeArrowheads="1"/>
          </p:cNvSpPr>
          <p:nvPr>
            <p:ph type="title"/>
          </p:nvPr>
        </p:nvSpPr>
        <p:spPr/>
        <p:txBody>
          <a:bodyPr/>
          <a:lstStyle/>
          <a:p>
            <a:r>
              <a:rPr lang="fr-FR"/>
              <a:t>Autorisation par programmation</a:t>
            </a:r>
          </a:p>
        </p:txBody>
      </p:sp>
      <p:sp>
        <p:nvSpPr>
          <p:cNvPr id="1502211" name="Rectangle 3"/>
          <p:cNvSpPr>
            <a:spLocks noGrp="1" noChangeArrowheads="1"/>
          </p:cNvSpPr>
          <p:nvPr>
            <p:ph type="body" idx="1"/>
          </p:nvPr>
        </p:nvSpPr>
        <p:spPr>
          <a:xfrm>
            <a:off x="533400" y="1447800"/>
            <a:ext cx="8991600" cy="4724400"/>
          </a:xfrm>
        </p:spPr>
        <p:txBody>
          <a:bodyPr/>
          <a:lstStyle/>
          <a:p>
            <a:pPr>
              <a:lnSpc>
                <a:spcPct val="90000"/>
              </a:lnSpc>
              <a:buFont typeface="Wingdings" pitchFamily="2" charset="2"/>
              <a:buNone/>
            </a:pPr>
            <a:r>
              <a:rPr lang="fr-FR" sz="2400"/>
              <a:t>Exemple d'utilisation de </a:t>
            </a:r>
            <a:r>
              <a:rPr lang="fr-FR" sz="2400" b="1">
                <a:latin typeface="Courier New" pitchFamily="49" charset="0"/>
              </a:rPr>
              <a:t>getCallerPrincipal()</a:t>
            </a:r>
            <a:br>
              <a:rPr lang="fr-FR" sz="2400" b="1">
                <a:latin typeface="Courier New" pitchFamily="49" charset="0"/>
              </a:rPr>
            </a:br>
            <a:r>
              <a:rPr lang="fr-FR" sz="2400" b="1">
                <a:latin typeface="Courier New" pitchFamily="49" charset="0"/>
              </a:rPr>
              <a:t/>
            </a:r>
            <a:br>
              <a:rPr lang="fr-FR" sz="2400" b="1">
                <a:latin typeface="Courier New" pitchFamily="49" charset="0"/>
              </a:rPr>
            </a:br>
            <a:r>
              <a:rPr lang="fr-FR" sz="1400" b="1">
                <a:latin typeface="Courier New" pitchFamily="49" charset="0"/>
              </a:rPr>
              <a:t>import java.security.Principal;</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    public class EmployeeManagementBean implements SessionBean {</a:t>
            </a:r>
          </a:p>
          <a:p>
            <a:pPr>
              <a:lnSpc>
                <a:spcPct val="90000"/>
              </a:lnSpc>
              <a:buFont typeface="Wingdings" pitchFamily="2" charset="2"/>
              <a:buNone/>
            </a:pPr>
            <a:r>
              <a:rPr lang="fr-FR" sz="1400" b="1">
                <a:latin typeface="Courier New" pitchFamily="49" charset="0"/>
              </a:rPr>
              <a:t>        private SessionContext ctx;</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        public void modifyEmployee(){</a:t>
            </a:r>
          </a:p>
          <a:p>
            <a:pPr>
              <a:lnSpc>
                <a:spcPct val="90000"/>
              </a:lnSpc>
              <a:buFont typeface="Wingdings" pitchFamily="2" charset="2"/>
              <a:buNone/>
            </a:pPr>
            <a:r>
              <a:rPr lang="fr-FR" sz="1400" b="1">
                <a:latin typeface="Courier New" pitchFamily="49" charset="0"/>
              </a:rPr>
              <a:t>            Principal id = ctx.getCallerIdentity();</a:t>
            </a:r>
          </a:p>
          <a:p>
            <a:pPr>
              <a:lnSpc>
                <a:spcPct val="90000"/>
              </a:lnSpc>
              <a:buFont typeface="Wingdings" pitchFamily="2" charset="2"/>
              <a:buNone/>
            </a:pPr>
            <a:r>
              <a:rPr lang="fr-FR" sz="1400" b="1">
                <a:latin typeface="Courier New" pitchFamily="49" charset="0"/>
              </a:rPr>
              <a:t>            String name = id.getName();</a:t>
            </a:r>
          </a:p>
          <a:p>
            <a:pPr>
              <a:lnSpc>
                <a:spcPct val="90000"/>
              </a:lnSpc>
              <a:buFont typeface="Wingdings" pitchFamily="2" charset="2"/>
              <a:buNone/>
            </a:pPr>
            <a:r>
              <a:rPr lang="fr-FR" sz="1400">
                <a:latin typeface="Courier New" pitchFamily="49" charset="0"/>
              </a:rPr>
              <a:t>            // Query a database based on the name to determine if the user is </a:t>
            </a:r>
          </a:p>
          <a:p>
            <a:pPr>
              <a:lnSpc>
                <a:spcPct val="90000"/>
              </a:lnSpc>
              <a:buFont typeface="Wingdings" pitchFamily="2" charset="2"/>
              <a:buNone/>
            </a:pPr>
            <a:r>
              <a:rPr lang="fr-FR" sz="1400">
                <a:latin typeface="Courier New" pitchFamily="49" charset="0"/>
              </a:rPr>
              <a:t>		   // authorized</a:t>
            </a:r>
          </a:p>
          <a:p>
            <a:pPr>
              <a:lnSpc>
                <a:spcPct val="90000"/>
              </a:lnSpc>
              <a:buFont typeface="Wingdings" pitchFamily="2" charset="2"/>
              <a:buNone/>
            </a:pPr>
            <a:r>
              <a:rPr lang="fr-FR" sz="1400" b="1">
                <a:latin typeface="Courier New" pitchFamily="49" charset="0"/>
              </a:rPr>
              <a:t>       }</a:t>
            </a:r>
          </a:p>
          <a:p>
            <a:pPr>
              <a:lnSpc>
                <a:spcPct val="90000"/>
              </a:lnSpc>
              <a:buFont typeface="Wingdings" pitchFamily="2" charset="2"/>
              <a:buNone/>
            </a:pPr>
            <a:r>
              <a:rPr lang="fr-FR" sz="1400" b="1">
                <a:latin typeface="Courier New" pitchFamily="49" charset="0"/>
              </a:rPr>
              <a:t>    }</a:t>
            </a: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3234" name="Rectangle 2"/>
          <p:cNvSpPr>
            <a:spLocks noGrp="1" noChangeArrowheads="1"/>
          </p:cNvSpPr>
          <p:nvPr>
            <p:ph type="title"/>
          </p:nvPr>
        </p:nvSpPr>
        <p:spPr/>
        <p:txBody>
          <a:bodyPr/>
          <a:lstStyle/>
          <a:p>
            <a:r>
              <a:rPr lang="fr-FR"/>
              <a:t>Autorisation par programmation</a:t>
            </a:r>
          </a:p>
        </p:txBody>
      </p:sp>
      <p:sp>
        <p:nvSpPr>
          <p:cNvPr id="1503235" name="Rectangle 3"/>
          <p:cNvSpPr>
            <a:spLocks noGrp="1" noChangeArrowheads="1"/>
          </p:cNvSpPr>
          <p:nvPr>
            <p:ph type="body" idx="1"/>
          </p:nvPr>
        </p:nvSpPr>
        <p:spPr/>
        <p:txBody>
          <a:bodyPr/>
          <a:lstStyle/>
          <a:p>
            <a:r>
              <a:rPr lang="fr-FR"/>
              <a:t>Étape 2 : décrire les rôles de sécurité abstraits que le bean va utiliser</a:t>
            </a:r>
          </a:p>
          <a:p>
            <a:pPr lvl="1"/>
            <a:r>
              <a:rPr lang="fr-FR"/>
              <a:t>Par exemple indiquer que le bean a un rôle "administrator",</a:t>
            </a:r>
          </a:p>
          <a:p>
            <a:pPr lvl="1"/>
            <a:r>
              <a:rPr lang="fr-FR"/>
              <a:t>On indique ceci dans le descripteur de déploiement.</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1586" name="Rectangle 2"/>
          <p:cNvSpPr>
            <a:spLocks noGrp="1" noChangeArrowheads="1"/>
          </p:cNvSpPr>
          <p:nvPr>
            <p:ph type="title"/>
          </p:nvPr>
        </p:nvSpPr>
        <p:spPr/>
        <p:txBody>
          <a:bodyPr/>
          <a:lstStyle/>
          <a:p>
            <a:r>
              <a:rPr lang="fr-FR"/>
              <a:t>EJB pour développer des composants business</a:t>
            </a:r>
          </a:p>
        </p:txBody>
      </p:sp>
      <p:sp>
        <p:nvSpPr>
          <p:cNvPr id="1091587" name="Rectangle 3"/>
          <p:cNvSpPr>
            <a:spLocks noGrp="1" noChangeArrowheads="1"/>
          </p:cNvSpPr>
          <p:nvPr>
            <p:ph type="body" idx="1"/>
          </p:nvPr>
        </p:nvSpPr>
        <p:spPr/>
        <p:txBody>
          <a:bodyPr/>
          <a:lstStyle/>
          <a:p>
            <a:r>
              <a:rPr lang="fr-FR" sz="2400"/>
              <a:t>Implémenter de la logique métier : calcul des taxes sur un ensemble d'achats, envoyer un mail de confirmation après une commande, etc…</a:t>
            </a:r>
          </a:p>
          <a:p>
            <a:r>
              <a:rPr lang="fr-FR" sz="2400"/>
              <a:t>Accèder à un SGBD</a:t>
            </a:r>
          </a:p>
          <a:p>
            <a:r>
              <a:rPr lang="fr-FR" sz="2400"/>
              <a:t>Accèder à un autre système d'information (CICS, COBOL, SAP R/3, etc…)</a:t>
            </a:r>
          </a:p>
          <a:p>
            <a:r>
              <a:rPr lang="fr-FR" sz="2400"/>
              <a:t>Applications web : intégration avec JSP/Servlets</a:t>
            </a:r>
          </a:p>
          <a:p>
            <a:r>
              <a:rPr lang="fr-FR" sz="2400"/>
              <a:t>Web services basés sur XML (SOAP, UDDI, etc…)</a:t>
            </a:r>
          </a:p>
          <a:p>
            <a:pPr lvl="1"/>
            <a:r>
              <a:rPr lang="fr-FR" sz="2000"/>
              <a:t>Exemple : DELL attaque le serveur d'INTEL directement à travers un protocole XML pour réserver des pièces.</a:t>
            </a:r>
          </a:p>
        </p:txBody>
      </p:sp>
    </p:spTree>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4258" name="Rectangle 2"/>
          <p:cNvSpPr>
            <a:spLocks noGrp="1" noChangeArrowheads="1"/>
          </p:cNvSpPr>
          <p:nvPr>
            <p:ph type="title"/>
          </p:nvPr>
        </p:nvSpPr>
        <p:spPr/>
        <p:txBody>
          <a:bodyPr/>
          <a:lstStyle/>
          <a:p>
            <a:r>
              <a:rPr lang="fr-FR"/>
              <a:t>Autorisation par programmation</a:t>
            </a:r>
          </a:p>
        </p:txBody>
      </p:sp>
      <p:sp>
        <p:nvSpPr>
          <p:cNvPr id="1504259" name="Rectangle 3"/>
          <p:cNvSpPr>
            <a:spLocks noGrp="1" noChangeArrowheads="1"/>
          </p:cNvSpPr>
          <p:nvPr>
            <p:ph type="body" idx="1"/>
          </p:nvPr>
        </p:nvSpPr>
        <p:spPr>
          <a:xfrm>
            <a:off x="685800" y="990600"/>
            <a:ext cx="8001000" cy="4724400"/>
          </a:xfrm>
        </p:spPr>
        <p:txBody>
          <a:bodyPr/>
          <a:lstStyle/>
          <a:p>
            <a:pPr>
              <a:lnSpc>
                <a:spcPct val="90000"/>
              </a:lnSpc>
              <a:buFont typeface="Wingdings" pitchFamily="2" charset="2"/>
              <a:buNone/>
            </a:pPr>
            <a:r>
              <a:rPr lang="fr-FR" sz="1200" b="1">
                <a:latin typeface="Courier New" pitchFamily="49" charset="0"/>
              </a:rPr>
              <a:t>&lt;enterprise-beans&gt;</a:t>
            </a:r>
          </a:p>
          <a:p>
            <a:pPr>
              <a:lnSpc>
                <a:spcPct val="90000"/>
              </a:lnSpc>
              <a:buFont typeface="Wingdings" pitchFamily="2" charset="2"/>
              <a:buNone/>
            </a:pPr>
            <a:r>
              <a:rPr lang="fr-FR" sz="1200" b="1">
                <a:latin typeface="Courier New" pitchFamily="49" charset="0"/>
              </a:rPr>
              <a:t>&lt;session&gt;</a:t>
            </a:r>
          </a:p>
          <a:p>
            <a:pPr>
              <a:lnSpc>
                <a:spcPct val="90000"/>
              </a:lnSpc>
              <a:buFont typeface="Wingdings" pitchFamily="2" charset="2"/>
              <a:buNone/>
            </a:pPr>
            <a:r>
              <a:rPr lang="fr-FR" sz="1200" b="1">
                <a:latin typeface="Courier New" pitchFamily="49" charset="0"/>
              </a:rPr>
              <a:t>  &lt;ejb-name&gt;EmployeeManagement&lt;/ejb-name&gt;</a:t>
            </a:r>
          </a:p>
          <a:p>
            <a:pPr>
              <a:lnSpc>
                <a:spcPct val="90000"/>
              </a:lnSpc>
              <a:buFont typeface="Wingdings" pitchFamily="2" charset="2"/>
              <a:buNone/>
            </a:pPr>
            <a:r>
              <a:rPr lang="fr-FR" sz="1200" b="1">
                <a:latin typeface="Courier New" pitchFamily="49" charset="0"/>
              </a:rPr>
              <a:t>  &lt;home&gt;examples.EmployeeManagementHome&lt;/home&gt;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&lt;!--</a:t>
            </a:r>
          </a:p>
          <a:p>
            <a:pPr>
              <a:lnSpc>
                <a:spcPct val="90000"/>
              </a:lnSpc>
              <a:buFont typeface="Wingdings" pitchFamily="2" charset="2"/>
              <a:buNone/>
            </a:pPr>
            <a:r>
              <a:rPr lang="fr-FR" sz="1200" b="1">
                <a:latin typeface="Courier New" pitchFamily="49" charset="0"/>
              </a:rPr>
              <a:t>  This declares that our bean code relies on</a:t>
            </a:r>
          </a:p>
          <a:p>
            <a:pPr>
              <a:lnSpc>
                <a:spcPct val="90000"/>
              </a:lnSpc>
              <a:buFont typeface="Wingdings" pitchFamily="2" charset="2"/>
              <a:buNone/>
            </a:pPr>
            <a:r>
              <a:rPr lang="fr-FR" sz="1200" b="1">
                <a:latin typeface="Courier New" pitchFamily="49" charset="0"/>
              </a:rPr>
              <a:t>  the administrators role;we must declare it here</a:t>
            </a:r>
          </a:p>
          <a:p>
            <a:pPr>
              <a:lnSpc>
                <a:spcPct val="90000"/>
              </a:lnSpc>
              <a:buFont typeface="Wingdings" pitchFamily="2" charset="2"/>
              <a:buNone/>
            </a:pPr>
            <a:r>
              <a:rPr lang="fr-FR" sz="1200" b="1">
                <a:latin typeface="Courier New" pitchFamily="49" charset="0"/>
              </a:rPr>
              <a:t>  to inform the application assembler and deployer.</a:t>
            </a:r>
          </a:p>
          <a:p>
            <a:pPr>
              <a:lnSpc>
                <a:spcPct val="90000"/>
              </a:lnSpc>
              <a:buFont typeface="Wingdings" pitchFamily="2" charset="2"/>
              <a:buNone/>
            </a:pPr>
            <a:r>
              <a:rPr lang="fr-FR" sz="1200" b="1">
                <a:latin typeface="Courier New" pitchFamily="49" charset="0"/>
              </a:rPr>
              <a:t>  --&gt;</a:t>
            </a:r>
          </a:p>
          <a:p>
            <a:pPr>
              <a:lnSpc>
                <a:spcPct val="90000"/>
              </a:lnSpc>
              <a:buFont typeface="Wingdings" pitchFamily="2" charset="2"/>
              <a:buNone/>
            </a:pPr>
            <a:r>
              <a:rPr lang="fr-FR" sz="1200" b="1">
                <a:latin typeface="Courier New" pitchFamily="49" charset="0"/>
              </a:rPr>
              <a:t>  </a:t>
            </a:r>
            <a:r>
              <a:rPr lang="fr-FR" sz="1200" b="1">
                <a:solidFill>
                  <a:srgbClr val="CC0000"/>
                </a:solidFill>
                <a:latin typeface="Courier New" pitchFamily="49" charset="0"/>
              </a:rPr>
              <a:t>&lt;security-role-ref&gt;</a:t>
            </a:r>
          </a:p>
          <a:p>
            <a:pPr>
              <a:lnSpc>
                <a:spcPct val="90000"/>
              </a:lnSpc>
              <a:buFont typeface="Wingdings" pitchFamily="2" charset="2"/>
              <a:buNone/>
            </a:pPr>
            <a:r>
              <a:rPr lang="fr-FR" sz="1200" b="1">
                <a:solidFill>
                  <a:srgbClr val="CC0000"/>
                </a:solidFill>
                <a:latin typeface="Courier New" pitchFamily="49" charset="0"/>
              </a:rPr>
              <a:t>    &lt;description&gt;</a:t>
            </a:r>
          </a:p>
          <a:p>
            <a:pPr>
              <a:lnSpc>
                <a:spcPct val="90000"/>
              </a:lnSpc>
              <a:buFont typeface="Wingdings" pitchFamily="2" charset="2"/>
              <a:buNone/>
            </a:pPr>
            <a:r>
              <a:rPr lang="fr-FR" sz="1200" b="1">
                <a:solidFill>
                  <a:srgbClr val="CC0000"/>
                </a:solidFill>
                <a:latin typeface="Courier New" pitchFamily="49" charset="0"/>
              </a:rPr>
              <a:t>      This security role should be assigned to the administrators who are responsible for</a:t>
            </a:r>
          </a:p>
          <a:p>
            <a:pPr>
              <a:lnSpc>
                <a:spcPct val="90000"/>
              </a:lnSpc>
              <a:buFont typeface="Wingdings" pitchFamily="2" charset="2"/>
              <a:buNone/>
            </a:pPr>
            <a:r>
              <a:rPr lang="fr-FR" sz="1200" b="1">
                <a:solidFill>
                  <a:srgbClr val="CC0000"/>
                </a:solidFill>
                <a:latin typeface="Courier New" pitchFamily="49" charset="0"/>
              </a:rPr>
              <a:t>      modifying employees.</a:t>
            </a:r>
          </a:p>
          <a:p>
            <a:pPr>
              <a:lnSpc>
                <a:spcPct val="90000"/>
              </a:lnSpc>
              <a:buFont typeface="Wingdings" pitchFamily="2" charset="2"/>
              <a:buNone/>
            </a:pPr>
            <a:r>
              <a:rPr lang="fr-FR" sz="1200" b="1">
                <a:solidFill>
                  <a:srgbClr val="CC0000"/>
                </a:solidFill>
                <a:latin typeface="Courier New" pitchFamily="49" charset="0"/>
              </a:rPr>
              <a:t>    &lt;/description&gt;</a:t>
            </a:r>
          </a:p>
          <a:p>
            <a:pPr>
              <a:lnSpc>
                <a:spcPct val="90000"/>
              </a:lnSpc>
              <a:buFont typeface="Wingdings" pitchFamily="2" charset="2"/>
              <a:buNone/>
            </a:pPr>
            <a:r>
              <a:rPr lang="fr-FR" sz="1200" b="1">
                <a:solidFill>
                  <a:srgbClr val="CC0000"/>
                </a:solidFill>
                <a:latin typeface="Courier New" pitchFamily="49" charset="0"/>
              </a:rPr>
              <a:t>    &lt;role-name&gt;</a:t>
            </a:r>
            <a:r>
              <a:rPr lang="fr-FR" sz="1200" b="1">
                <a:solidFill>
                  <a:srgbClr val="009900"/>
                </a:solidFill>
                <a:latin typeface="Courier New" pitchFamily="49" charset="0"/>
              </a:rPr>
              <a:t>administrators</a:t>
            </a:r>
            <a:r>
              <a:rPr lang="fr-FR" sz="1200" b="1">
                <a:solidFill>
                  <a:srgbClr val="CC0000"/>
                </a:solidFill>
                <a:latin typeface="Courier New" pitchFamily="49" charset="0"/>
              </a:rPr>
              <a:t>&lt;/role-name&gt;</a:t>
            </a:r>
          </a:p>
          <a:p>
            <a:pPr>
              <a:lnSpc>
                <a:spcPct val="90000"/>
              </a:lnSpc>
              <a:buFont typeface="Wingdings" pitchFamily="2" charset="2"/>
              <a:buNone/>
            </a:pPr>
            <a:r>
              <a:rPr lang="fr-FR" sz="1200" b="1">
                <a:solidFill>
                  <a:srgbClr val="CC0000"/>
                </a:solidFill>
                <a:latin typeface="Courier New" pitchFamily="49" charset="0"/>
              </a:rPr>
              <a:t>  &lt;/security-role-ref&gt;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&lt;/session&gt;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&lt;/enterprise-beans&gt;</a:t>
            </a:r>
          </a:p>
          <a:p>
            <a:pPr>
              <a:lnSpc>
                <a:spcPct val="90000"/>
              </a:lnSpc>
              <a:buFont typeface="Wingdings" pitchFamily="2" charset="2"/>
              <a:buNone/>
            </a:pPr>
            <a:endParaRPr lang="fr-FR" sz="1200" b="1">
              <a:latin typeface="Courier New" pitchFamily="49" charset="0"/>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82" name="Rectangle 2"/>
          <p:cNvSpPr>
            <a:spLocks noGrp="1" noChangeArrowheads="1"/>
          </p:cNvSpPr>
          <p:nvPr>
            <p:ph type="title"/>
          </p:nvPr>
        </p:nvSpPr>
        <p:spPr/>
        <p:txBody>
          <a:bodyPr/>
          <a:lstStyle/>
          <a:p>
            <a:r>
              <a:rPr lang="fr-FR"/>
              <a:t>Autorisation par programmation</a:t>
            </a:r>
          </a:p>
        </p:txBody>
      </p:sp>
      <p:sp>
        <p:nvSpPr>
          <p:cNvPr id="1505283" name="Rectangle 3"/>
          <p:cNvSpPr>
            <a:spLocks noGrp="1" noChangeArrowheads="1"/>
          </p:cNvSpPr>
          <p:nvPr>
            <p:ph type="body" idx="1"/>
          </p:nvPr>
        </p:nvSpPr>
        <p:spPr/>
        <p:txBody>
          <a:bodyPr/>
          <a:lstStyle/>
          <a:p>
            <a:r>
              <a:rPr lang="fr-FR"/>
              <a:t>Étape 3 : associer les rôles de sécurité abstraits avec des rôles concrets (</a:t>
            </a:r>
            <a:r>
              <a:rPr lang="fr-FR" i="1"/>
              <a:t>actual</a:t>
            </a:r>
            <a:r>
              <a:rPr lang="fr-FR"/>
              <a:t>)</a:t>
            </a:r>
          </a:p>
          <a:p>
            <a:pPr lvl="1"/>
            <a:r>
              <a:rPr lang="fr-FR"/>
              <a:t>Autre niveau d'indirection, permet au déployeur de beans de renommer les rôles…</a:t>
            </a:r>
          </a:p>
        </p:txBody>
      </p:sp>
    </p:spTree>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6306" name="Rectangle 2"/>
          <p:cNvSpPr>
            <a:spLocks noGrp="1" noChangeArrowheads="1"/>
          </p:cNvSpPr>
          <p:nvPr>
            <p:ph type="title"/>
          </p:nvPr>
        </p:nvSpPr>
        <p:spPr/>
        <p:txBody>
          <a:bodyPr/>
          <a:lstStyle/>
          <a:p>
            <a:r>
              <a:rPr lang="fr-FR"/>
              <a:t>Autorisation par programmation</a:t>
            </a:r>
          </a:p>
        </p:txBody>
      </p:sp>
      <p:sp>
        <p:nvSpPr>
          <p:cNvPr id="1506307" name="Rectangle 3"/>
          <p:cNvSpPr>
            <a:spLocks noGrp="1" noChangeArrowheads="1"/>
          </p:cNvSpPr>
          <p:nvPr>
            <p:ph type="body" idx="1"/>
          </p:nvPr>
        </p:nvSpPr>
        <p:spPr>
          <a:xfrm>
            <a:off x="685800" y="1143000"/>
            <a:ext cx="8305800" cy="4724400"/>
          </a:xfrm>
        </p:spPr>
        <p:txBody>
          <a:bodyPr/>
          <a:lstStyle/>
          <a:p>
            <a:pPr>
              <a:lnSpc>
                <a:spcPct val="90000"/>
              </a:lnSpc>
              <a:buFont typeface="Wingdings" pitchFamily="2" charset="2"/>
              <a:buNone/>
            </a:pPr>
            <a:r>
              <a:rPr lang="fr-FR" sz="1200" b="1">
                <a:latin typeface="Courier New" pitchFamily="49" charset="0"/>
              </a:rPr>
              <a:t>...</a:t>
            </a:r>
          </a:p>
          <a:p>
            <a:pPr>
              <a:lnSpc>
                <a:spcPct val="90000"/>
              </a:lnSpc>
              <a:buFont typeface="Wingdings" pitchFamily="2" charset="2"/>
              <a:buNone/>
            </a:pPr>
            <a:r>
              <a:rPr lang="fr-FR" sz="1200" b="1">
                <a:latin typeface="Courier New" pitchFamily="49" charset="0"/>
              </a:rPr>
              <a:t>&lt;enterprise-beans&gt;</a:t>
            </a:r>
          </a:p>
          <a:p>
            <a:pPr>
              <a:lnSpc>
                <a:spcPct val="90000"/>
              </a:lnSpc>
              <a:buFont typeface="Wingdings" pitchFamily="2" charset="2"/>
              <a:buNone/>
            </a:pPr>
            <a:r>
              <a:rPr lang="fr-FR" sz="1200" b="1">
                <a:latin typeface="Courier New" pitchFamily="49" charset="0"/>
              </a:rPr>
              <a:t>&lt;session&gt;</a:t>
            </a:r>
          </a:p>
          <a:p>
            <a:pPr>
              <a:lnSpc>
                <a:spcPct val="90000"/>
              </a:lnSpc>
              <a:buFont typeface="Wingdings" pitchFamily="2" charset="2"/>
              <a:buNone/>
            </a:pPr>
            <a:r>
              <a:rPr lang="fr-FR" sz="1200" b="1">
                <a:latin typeface="Courier New" pitchFamily="49" charset="0"/>
              </a:rPr>
              <a:t>&lt;ejb-name&gt;EmployeeManagement&lt;/ejb-name&gt;</a:t>
            </a:r>
          </a:p>
          <a:p>
            <a:pPr>
              <a:lnSpc>
                <a:spcPct val="90000"/>
              </a:lnSpc>
              <a:buFont typeface="Wingdings" pitchFamily="2" charset="2"/>
              <a:buNone/>
            </a:pPr>
            <a:r>
              <a:rPr lang="fr-FR" sz="1200" b="1">
                <a:latin typeface="Courier New" pitchFamily="49" charset="0"/>
              </a:rPr>
              <a:t>&lt;home&gt;examples.EmployeeManagementHome&lt;/home&gt;</a:t>
            </a:r>
          </a:p>
          <a:p>
            <a:pPr>
              <a:lnSpc>
                <a:spcPct val="90000"/>
              </a:lnSpc>
              <a:buFont typeface="Wingdings" pitchFamily="2" charset="2"/>
              <a:buNone/>
            </a:pPr>
            <a:r>
              <a:rPr lang="fr-FR" sz="1200" b="1">
                <a:latin typeface="Courier New" pitchFamily="49" charset="0"/>
              </a:rPr>
              <a:t>...</a:t>
            </a:r>
          </a:p>
          <a:p>
            <a:pPr>
              <a:lnSpc>
                <a:spcPct val="90000"/>
              </a:lnSpc>
              <a:buFont typeface="Wingdings" pitchFamily="2" charset="2"/>
              <a:buNone/>
            </a:pPr>
            <a:r>
              <a:rPr lang="fr-FR" sz="1200" b="1">
                <a:latin typeface="Courier New" pitchFamily="49" charset="0"/>
              </a:rPr>
              <a:t>&lt;security-role-ref&gt;</a:t>
            </a:r>
          </a:p>
          <a:p>
            <a:pPr>
              <a:lnSpc>
                <a:spcPct val="90000"/>
              </a:lnSpc>
              <a:buFont typeface="Wingdings" pitchFamily="2" charset="2"/>
              <a:buNone/>
            </a:pPr>
            <a:r>
              <a:rPr lang="fr-FR" sz="1200" b="1">
                <a:latin typeface="Courier New" pitchFamily="49" charset="0"/>
              </a:rPr>
              <a:t>&lt;description&gt;</a:t>
            </a:r>
          </a:p>
          <a:p>
            <a:pPr>
              <a:lnSpc>
                <a:spcPct val="90000"/>
              </a:lnSpc>
              <a:buFont typeface="Wingdings" pitchFamily="2" charset="2"/>
              <a:buNone/>
            </a:pPr>
            <a:r>
              <a:rPr lang="fr-FR" sz="1200" b="1">
                <a:latin typeface="Courier New" pitchFamily="49" charset="0"/>
              </a:rPr>
              <a:t>This security role should be assigned to the administrators who are responsible for modifying employees.</a:t>
            </a:r>
          </a:p>
          <a:p>
            <a:pPr>
              <a:lnSpc>
                <a:spcPct val="90000"/>
              </a:lnSpc>
              <a:buFont typeface="Wingdings" pitchFamily="2" charset="2"/>
              <a:buNone/>
            </a:pPr>
            <a:r>
              <a:rPr lang="fr-FR" sz="1200" b="1">
                <a:latin typeface="Courier New" pitchFamily="49" charset="0"/>
              </a:rPr>
              <a:t>&lt;/description&gt;</a:t>
            </a:r>
          </a:p>
          <a:p>
            <a:pPr>
              <a:lnSpc>
                <a:spcPct val="90000"/>
              </a:lnSpc>
              <a:buFont typeface="Wingdings" pitchFamily="2" charset="2"/>
              <a:buNone/>
            </a:pPr>
            <a:r>
              <a:rPr lang="fr-FR" sz="1200" b="1">
                <a:solidFill>
                  <a:srgbClr val="CC0000"/>
                </a:solidFill>
                <a:latin typeface="Courier New" pitchFamily="49" charset="0"/>
              </a:rPr>
              <a:t>&lt;role-name&gt;administrators&lt;/role-name&gt;</a:t>
            </a:r>
          </a:p>
          <a:p>
            <a:pPr>
              <a:lnSpc>
                <a:spcPct val="90000"/>
              </a:lnSpc>
              <a:buFont typeface="Wingdings" pitchFamily="2" charset="2"/>
              <a:buNone/>
            </a:pPr>
            <a:r>
              <a:rPr lang="fr-FR" sz="1200" b="1">
                <a:latin typeface="Courier New" pitchFamily="49" charset="0"/>
              </a:rPr>
              <a:t>&lt;!-- Here we link what we call "administrators"above,to a real security-role,called "admins",defined below</a:t>
            </a:r>
          </a:p>
          <a:p>
            <a:pPr>
              <a:lnSpc>
                <a:spcPct val="90000"/>
              </a:lnSpc>
              <a:buFont typeface="Wingdings" pitchFamily="2" charset="2"/>
              <a:buNone/>
            </a:pPr>
            <a:r>
              <a:rPr lang="fr-FR" sz="1200" b="1">
                <a:latin typeface="Courier New" pitchFamily="49" charset="0"/>
              </a:rPr>
              <a:t>--&gt;</a:t>
            </a:r>
          </a:p>
          <a:p>
            <a:pPr>
              <a:lnSpc>
                <a:spcPct val="90000"/>
              </a:lnSpc>
              <a:buFont typeface="Wingdings" pitchFamily="2" charset="2"/>
              <a:buNone/>
            </a:pPr>
            <a:r>
              <a:rPr lang="fr-FR" sz="1200" b="1">
                <a:solidFill>
                  <a:srgbClr val="009900"/>
                </a:solidFill>
                <a:latin typeface="Courier New" pitchFamily="49" charset="0"/>
              </a:rPr>
              <a:t>&lt;role-link&gt;admins&lt;/role-link&gt;</a:t>
            </a:r>
          </a:p>
          <a:p>
            <a:pPr>
              <a:lnSpc>
                <a:spcPct val="90000"/>
              </a:lnSpc>
              <a:buFont typeface="Wingdings" pitchFamily="2" charset="2"/>
              <a:buNone/>
            </a:pPr>
            <a:r>
              <a:rPr lang="fr-FR" sz="1200" b="1">
                <a:latin typeface="Courier New" pitchFamily="49" charset="0"/>
              </a:rPr>
              <a:t>&lt;/security-role-ref&gt;</a:t>
            </a:r>
          </a:p>
          <a:p>
            <a:pPr>
              <a:lnSpc>
                <a:spcPct val="90000"/>
              </a:lnSpc>
              <a:buFont typeface="Wingdings" pitchFamily="2" charset="2"/>
              <a:buNone/>
            </a:pPr>
            <a:r>
              <a:rPr lang="fr-FR" sz="1200" b="1">
                <a:latin typeface="Courier New" pitchFamily="49" charset="0"/>
              </a:rPr>
              <a:t>...</a:t>
            </a:r>
          </a:p>
          <a:p>
            <a:pPr>
              <a:lnSpc>
                <a:spcPct val="90000"/>
              </a:lnSpc>
              <a:buFont typeface="Wingdings" pitchFamily="2" charset="2"/>
              <a:buNone/>
            </a:pPr>
            <a:r>
              <a:rPr lang="fr-FR" sz="1200" b="1">
                <a:latin typeface="Courier New" pitchFamily="49" charset="0"/>
              </a:rPr>
              <a:t>&lt;/session&gt;</a:t>
            </a:r>
          </a:p>
          <a:p>
            <a:pPr>
              <a:lnSpc>
                <a:spcPct val="90000"/>
              </a:lnSpc>
              <a:buFont typeface="Wingdings" pitchFamily="2" charset="2"/>
              <a:buNone/>
            </a:pPr>
            <a:r>
              <a:rPr lang="fr-FR" sz="1200" b="1">
                <a:latin typeface="Courier New" pitchFamily="49" charset="0"/>
              </a:rPr>
              <a:t>&lt;assembly-descriptor&gt;</a:t>
            </a:r>
          </a:p>
          <a:p>
            <a:pPr>
              <a:lnSpc>
                <a:spcPct val="90000"/>
              </a:lnSpc>
              <a:buFont typeface="Wingdings" pitchFamily="2" charset="2"/>
              <a:buNone/>
            </a:pPr>
            <a:r>
              <a:rPr lang="fr-FR" sz="1200" b="1">
                <a:latin typeface="Courier New" pitchFamily="49" charset="0"/>
              </a:rPr>
              <a:t>...</a:t>
            </a: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7330" name="Rectangle 2"/>
          <p:cNvSpPr>
            <a:spLocks noGrp="1" noChangeArrowheads="1"/>
          </p:cNvSpPr>
          <p:nvPr>
            <p:ph type="title"/>
          </p:nvPr>
        </p:nvSpPr>
        <p:spPr/>
        <p:txBody>
          <a:bodyPr/>
          <a:lstStyle/>
          <a:p>
            <a:r>
              <a:rPr lang="fr-FR"/>
              <a:t>Autorisation par programmation</a:t>
            </a:r>
          </a:p>
        </p:txBody>
      </p:sp>
      <p:sp>
        <p:nvSpPr>
          <p:cNvPr id="1507331" name="Rectangle 3"/>
          <p:cNvSpPr>
            <a:spLocks noGrp="1" noChangeArrowheads="1"/>
          </p:cNvSpPr>
          <p:nvPr>
            <p:ph type="body" idx="1"/>
          </p:nvPr>
        </p:nvSpPr>
        <p:spPr/>
        <p:txBody>
          <a:bodyPr/>
          <a:lstStyle/>
          <a:p>
            <a:pPr>
              <a:buFont typeface="Wingdings" pitchFamily="2" charset="2"/>
              <a:buNone/>
            </a:pPr>
            <a:r>
              <a:rPr lang="fr-FR" sz="1400" b="1">
                <a:latin typeface="Courier New" pitchFamily="49" charset="0"/>
              </a:rPr>
              <a:t>&lt;!--</a:t>
            </a:r>
          </a:p>
          <a:p>
            <a:pPr>
              <a:buFont typeface="Wingdings" pitchFamily="2" charset="2"/>
              <a:buNone/>
            </a:pPr>
            <a:r>
              <a:rPr lang="fr-FR" sz="1400" b="1">
                <a:latin typeface="Courier New" pitchFamily="49" charset="0"/>
              </a:rPr>
              <a:t>This is an example of </a:t>
            </a:r>
            <a:r>
              <a:rPr lang="fr-FR" sz="1400" b="1" u="sng">
                <a:latin typeface="Courier New" pitchFamily="49" charset="0"/>
              </a:rPr>
              <a:t>a real security role</a:t>
            </a:r>
            <a:r>
              <a:rPr lang="fr-FR" sz="1400" b="1">
                <a:latin typeface="Courier New" pitchFamily="49" charset="0"/>
              </a:rPr>
              <a:t>.</a:t>
            </a:r>
          </a:p>
          <a:p>
            <a:pPr>
              <a:buFont typeface="Wingdings" pitchFamily="2" charset="2"/>
              <a:buNone/>
            </a:pPr>
            <a:r>
              <a:rPr lang="fr-FR" sz="1400" b="1">
                <a:latin typeface="Courier New" pitchFamily="49" charset="0"/>
              </a:rPr>
              <a:t>--&gt;</a:t>
            </a:r>
          </a:p>
          <a:p>
            <a:pPr>
              <a:buFont typeface="Wingdings" pitchFamily="2" charset="2"/>
              <a:buNone/>
            </a:pPr>
            <a:r>
              <a:rPr lang="fr-FR" sz="1400" b="1">
                <a:latin typeface="Courier New" pitchFamily="49" charset="0"/>
              </a:rPr>
              <a:t>&lt;security-role&gt;</a:t>
            </a:r>
          </a:p>
          <a:p>
            <a:pPr lvl="1">
              <a:buFont typeface="Wingdings" pitchFamily="2" charset="2"/>
              <a:buNone/>
            </a:pPr>
            <a:r>
              <a:rPr lang="fr-FR" sz="1400" b="1">
                <a:solidFill>
                  <a:schemeClr val="tx1"/>
                </a:solidFill>
                <a:latin typeface="Courier New" pitchFamily="49" charset="0"/>
              </a:rPr>
              <a:t>&lt;description&gt;</a:t>
            </a:r>
          </a:p>
          <a:p>
            <a:pPr lvl="1">
              <a:buFont typeface="Wingdings" pitchFamily="2" charset="2"/>
              <a:buNone/>
            </a:pPr>
            <a:r>
              <a:rPr lang="fr-FR" sz="1400" b="1">
                <a:solidFill>
                  <a:schemeClr val="tx1"/>
                </a:solidFill>
                <a:latin typeface="Courier New" pitchFamily="49" charset="0"/>
              </a:rPr>
              <a:t>This role is for personnel authorized to perform</a:t>
            </a:r>
          </a:p>
          <a:p>
            <a:pPr lvl="1">
              <a:buFont typeface="Wingdings" pitchFamily="2" charset="2"/>
              <a:buNone/>
            </a:pPr>
            <a:r>
              <a:rPr lang="fr-FR" sz="1400" b="1">
                <a:solidFill>
                  <a:schemeClr val="tx1"/>
                </a:solidFill>
                <a:latin typeface="Courier New" pitchFamily="49" charset="0"/>
              </a:rPr>
              <a:t>employee administration.</a:t>
            </a:r>
          </a:p>
          <a:p>
            <a:pPr lvl="1">
              <a:buFont typeface="Wingdings" pitchFamily="2" charset="2"/>
              <a:buNone/>
            </a:pPr>
            <a:r>
              <a:rPr lang="fr-FR" sz="1400" b="1">
                <a:solidFill>
                  <a:schemeClr val="tx1"/>
                </a:solidFill>
                <a:latin typeface="Courier New" pitchFamily="49" charset="0"/>
              </a:rPr>
              <a:t>&lt;/description&gt;</a:t>
            </a:r>
          </a:p>
          <a:p>
            <a:pPr lvl="1">
              <a:buFont typeface="Wingdings" pitchFamily="2" charset="2"/>
              <a:buNone/>
            </a:pPr>
            <a:r>
              <a:rPr lang="fr-FR" sz="1400" b="1">
                <a:solidFill>
                  <a:srgbClr val="CC0000"/>
                </a:solidFill>
                <a:latin typeface="Courier New" pitchFamily="49" charset="0"/>
              </a:rPr>
              <a:t>&lt;role-name&gt;admins&lt;/role-name&gt;</a:t>
            </a:r>
          </a:p>
          <a:p>
            <a:pPr>
              <a:buFont typeface="Wingdings" pitchFamily="2" charset="2"/>
              <a:buNone/>
            </a:pPr>
            <a:r>
              <a:rPr lang="fr-FR" sz="1400" b="1">
                <a:latin typeface="Courier New" pitchFamily="49" charset="0"/>
              </a:rPr>
              <a:t>&lt;/security-role&gt;</a:t>
            </a:r>
          </a:p>
          <a:p>
            <a:pPr>
              <a:buFont typeface="Wingdings" pitchFamily="2" charset="2"/>
              <a:buNone/>
            </a:pPr>
            <a:r>
              <a:rPr lang="fr-FR" sz="1400" b="1">
                <a:latin typeface="Courier New" pitchFamily="49" charset="0"/>
              </a:rPr>
              <a:t>...</a:t>
            </a:r>
          </a:p>
          <a:p>
            <a:pPr>
              <a:buFont typeface="Wingdings" pitchFamily="2" charset="2"/>
              <a:buNone/>
            </a:pPr>
            <a:r>
              <a:rPr lang="fr-FR" sz="1400" b="1">
                <a:latin typeface="Courier New" pitchFamily="49" charset="0"/>
              </a:rPr>
              <a:t>&lt;/assembly-descriptor&gt;</a:t>
            </a:r>
          </a:p>
          <a:p>
            <a:pPr>
              <a:buFont typeface="Wingdings" pitchFamily="2" charset="2"/>
              <a:buNone/>
            </a:pPr>
            <a:r>
              <a:rPr lang="fr-FR" sz="1400" b="1">
                <a:latin typeface="Courier New" pitchFamily="49" charset="0"/>
              </a:rPr>
              <a:t>&lt;/enterprise-beans&gt;</a:t>
            </a:r>
          </a:p>
          <a:p>
            <a:pPr>
              <a:buFont typeface="Wingdings" pitchFamily="2" charset="2"/>
              <a:buNone/>
            </a:pPr>
            <a:r>
              <a:rPr lang="fr-FR" sz="1400" b="1">
                <a:latin typeface="Courier New" pitchFamily="49" charset="0"/>
              </a:rPr>
              <a:t>...</a:t>
            </a:r>
          </a:p>
        </p:txBody>
      </p:sp>
    </p:spTree>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8354" name="Rectangle 2"/>
          <p:cNvSpPr>
            <a:spLocks noGrp="1" noChangeArrowheads="1"/>
          </p:cNvSpPr>
          <p:nvPr>
            <p:ph type="title"/>
          </p:nvPr>
        </p:nvSpPr>
        <p:spPr/>
        <p:txBody>
          <a:bodyPr/>
          <a:lstStyle/>
          <a:p>
            <a:r>
              <a:rPr lang="fr-FR"/>
              <a:t>Autorisation déclarative</a:t>
            </a:r>
          </a:p>
        </p:txBody>
      </p:sp>
      <p:sp>
        <p:nvSpPr>
          <p:cNvPr id="1508355" name="Rectangle 3"/>
          <p:cNvSpPr>
            <a:spLocks noGrp="1" noChangeArrowheads="1"/>
          </p:cNvSpPr>
          <p:nvPr>
            <p:ph type="body" idx="1"/>
          </p:nvPr>
        </p:nvSpPr>
        <p:spPr/>
        <p:txBody>
          <a:bodyPr/>
          <a:lstStyle/>
          <a:p>
            <a:r>
              <a:rPr lang="fr-FR"/>
              <a:t>Tout se passe dans le descripteur, au déploiement.</a:t>
            </a:r>
          </a:p>
          <a:p>
            <a:pPr lvl="1"/>
            <a:r>
              <a:rPr lang="fr-FR"/>
              <a:t>Le container fait tout le travail !</a:t>
            </a:r>
          </a:p>
          <a:p>
            <a:r>
              <a:rPr lang="fr-FR" u="sng"/>
              <a:t>Étape 1</a:t>
            </a:r>
            <a:r>
              <a:rPr lang="fr-FR"/>
              <a:t> : déclarer les permissions associées aux méthodes du bean que l'on désire sécuriser</a:t>
            </a:r>
          </a:p>
          <a:p>
            <a:pPr lvl="1"/>
            <a:r>
              <a:rPr lang="fr-FR"/>
              <a:t>Le container génèrera le code qui fera les vérifications nécessaires dans l'EJB home et dans l'EJB object</a:t>
            </a:r>
          </a:p>
          <a:p>
            <a:endParaRPr lang="fr-FR"/>
          </a:p>
        </p:txBody>
      </p:sp>
    </p:spTree>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9378" name="Rectangle 2"/>
          <p:cNvSpPr>
            <a:spLocks noGrp="1" noChangeArrowheads="1"/>
          </p:cNvSpPr>
          <p:nvPr>
            <p:ph type="title"/>
          </p:nvPr>
        </p:nvSpPr>
        <p:spPr/>
        <p:txBody>
          <a:bodyPr/>
          <a:lstStyle/>
          <a:p>
            <a:r>
              <a:rPr lang="fr-FR"/>
              <a:t>Exemple de déclaration d'autorisation (1)</a:t>
            </a:r>
          </a:p>
        </p:txBody>
      </p:sp>
      <p:sp>
        <p:nvSpPr>
          <p:cNvPr id="1509379" name="Rectangle 3"/>
          <p:cNvSpPr>
            <a:spLocks noGrp="1" noChangeArrowheads="1"/>
          </p:cNvSpPr>
          <p:nvPr>
            <p:ph type="body" idx="1"/>
          </p:nvPr>
        </p:nvSpPr>
        <p:spPr>
          <a:xfrm>
            <a:off x="685800" y="914400"/>
            <a:ext cx="8001000" cy="5791200"/>
          </a:xfrm>
        </p:spPr>
        <p:txBody>
          <a:bodyPr/>
          <a:lstStyle/>
          <a:p>
            <a:pPr>
              <a:buFont typeface="Wingdings" pitchFamily="2" charset="2"/>
              <a:buNone/>
            </a:pPr>
            <a:r>
              <a:rPr lang="fr-FR" sz="1800" b="1">
                <a:latin typeface="Courier New" pitchFamily="49" charset="0"/>
              </a:rPr>
              <a:t>&lt;assembly-descriptor&gt;</a:t>
            </a:r>
          </a:p>
          <a:p>
            <a:pPr>
              <a:buFont typeface="Wingdings" pitchFamily="2" charset="2"/>
              <a:buNone/>
            </a:pPr>
            <a:r>
              <a:rPr lang="fr-FR" sz="1800">
                <a:latin typeface="Courier New" pitchFamily="49" charset="0"/>
              </a:rPr>
              <a:t>&lt;!-- You can set permissions on the entire bean. </a:t>
            </a:r>
          </a:p>
          <a:p>
            <a:pPr>
              <a:buFont typeface="Wingdings" pitchFamily="2" charset="2"/>
              <a:buNone/>
            </a:pPr>
            <a:r>
              <a:rPr lang="fr-FR" sz="1800">
                <a:latin typeface="Courier New" pitchFamily="49" charset="0"/>
              </a:rPr>
              <a:t>      Example:Allow role "administrators" to call every </a:t>
            </a:r>
          </a:p>
          <a:p>
            <a:pPr>
              <a:buFont typeface="Wingdings" pitchFamily="2" charset="2"/>
              <a:buNone/>
            </a:pPr>
            <a:r>
              <a:rPr lang="fr-FR" sz="1800">
                <a:latin typeface="Courier New" pitchFamily="49" charset="0"/>
              </a:rPr>
              <a:t>      method on the bean class. </a:t>
            </a:r>
          </a:p>
          <a:p>
            <a:pPr>
              <a:buFont typeface="Wingdings" pitchFamily="2" charset="2"/>
              <a:buNone/>
            </a:pPr>
            <a:r>
              <a:rPr lang="fr-FR" sz="1800">
                <a:latin typeface="Courier New" pitchFamily="49" charset="0"/>
              </a:rPr>
              <a:t>--&gt;</a:t>
            </a:r>
          </a:p>
          <a:p>
            <a:pPr>
              <a:buFont typeface="Wingdings" pitchFamily="2" charset="2"/>
              <a:buNone/>
            </a:pPr>
            <a:r>
              <a:rPr lang="fr-FR" sz="1800" b="1">
                <a:latin typeface="Courier New" pitchFamily="49" charset="0"/>
              </a:rPr>
              <a:t>&lt;method-permission&gt;</a:t>
            </a:r>
          </a:p>
          <a:p>
            <a:pPr>
              <a:buFont typeface="Wingdings" pitchFamily="2" charset="2"/>
              <a:buNone/>
            </a:pPr>
            <a:r>
              <a:rPr lang="fr-FR" sz="1800" b="1">
                <a:latin typeface="Courier New" pitchFamily="49" charset="0"/>
              </a:rPr>
              <a:t>    &lt;role-name&gt;administrators&lt;/role-name&gt;</a:t>
            </a:r>
          </a:p>
          <a:p>
            <a:pPr>
              <a:buFont typeface="Wingdings" pitchFamily="2" charset="2"/>
              <a:buNone/>
            </a:pPr>
            <a:r>
              <a:rPr lang="fr-FR" sz="1800" b="1">
                <a:latin typeface="Courier New" pitchFamily="49" charset="0"/>
              </a:rPr>
              <a:t>    &lt;method&gt;</a:t>
            </a:r>
          </a:p>
          <a:p>
            <a:pPr>
              <a:buFont typeface="Wingdings" pitchFamily="2" charset="2"/>
              <a:buNone/>
            </a:pPr>
            <a:r>
              <a:rPr lang="fr-FR" sz="1800" b="1">
                <a:latin typeface="Courier New" pitchFamily="49" charset="0"/>
              </a:rPr>
              <a:t>        &lt;ejb-name&gt;EmployeeManagement&lt;/ejb-name&gt;</a:t>
            </a:r>
          </a:p>
          <a:p>
            <a:pPr>
              <a:buFont typeface="Wingdings" pitchFamily="2" charset="2"/>
              <a:buNone/>
            </a:pPr>
            <a:r>
              <a:rPr lang="fr-FR" sz="1800" b="1">
                <a:latin typeface="Courier New" pitchFamily="49" charset="0"/>
              </a:rPr>
              <a:t>        &lt;method-name&gt;*&lt;/method-name&gt;</a:t>
            </a:r>
          </a:p>
          <a:p>
            <a:pPr>
              <a:buFont typeface="Wingdings" pitchFamily="2" charset="2"/>
              <a:buNone/>
            </a:pPr>
            <a:r>
              <a:rPr lang="fr-FR" sz="1800" b="1">
                <a:latin typeface="Courier New" pitchFamily="49" charset="0"/>
              </a:rPr>
              <a:t>    &lt;/method&gt;</a:t>
            </a:r>
          </a:p>
          <a:p>
            <a:pPr>
              <a:buFont typeface="Wingdings" pitchFamily="2" charset="2"/>
              <a:buNone/>
            </a:pPr>
            <a:r>
              <a:rPr lang="fr-FR" sz="1800" b="1">
                <a:latin typeface="Courier New" pitchFamily="49" charset="0"/>
              </a:rPr>
              <a:t>&lt;/method-permission&gt;</a:t>
            </a:r>
          </a:p>
          <a:p>
            <a:pPr>
              <a:buFont typeface="Wingdings" pitchFamily="2" charset="2"/>
              <a:buNone/>
            </a:pPr>
            <a:r>
              <a:rPr lang="fr-FR" sz="1800" b="1">
                <a:latin typeface="Courier New" pitchFamily="49" charset="0"/>
              </a:rPr>
              <a:t>...</a:t>
            </a:r>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0402" name="Rectangle 2"/>
          <p:cNvSpPr>
            <a:spLocks noGrp="1" noChangeArrowheads="1"/>
          </p:cNvSpPr>
          <p:nvPr>
            <p:ph type="title"/>
          </p:nvPr>
        </p:nvSpPr>
        <p:spPr/>
        <p:txBody>
          <a:bodyPr/>
          <a:lstStyle/>
          <a:p>
            <a:r>
              <a:rPr lang="fr-FR"/>
              <a:t>Exemple de déclaration d'autorisation (2)</a:t>
            </a:r>
          </a:p>
        </p:txBody>
      </p:sp>
      <p:sp>
        <p:nvSpPr>
          <p:cNvPr id="1510403" name="Rectangle 3"/>
          <p:cNvSpPr>
            <a:spLocks noGrp="1" noChangeArrowheads="1"/>
          </p:cNvSpPr>
          <p:nvPr>
            <p:ph type="body" idx="1"/>
          </p:nvPr>
        </p:nvSpPr>
        <p:spPr>
          <a:xfrm>
            <a:off x="609600" y="990600"/>
            <a:ext cx="8001000" cy="5562600"/>
          </a:xfrm>
        </p:spPr>
        <p:txBody>
          <a:bodyPr/>
          <a:lstStyle/>
          <a:p>
            <a:pPr>
              <a:lnSpc>
                <a:spcPct val="90000"/>
              </a:lnSpc>
              <a:buFont typeface="Wingdings" pitchFamily="2" charset="2"/>
              <a:buNone/>
            </a:pPr>
            <a:r>
              <a:rPr lang="fr-FR" sz="1600">
                <a:latin typeface="Courier New" pitchFamily="49" charset="0"/>
              </a:rPr>
              <a:t>&lt;!– </a:t>
            </a:r>
          </a:p>
          <a:p>
            <a:pPr>
              <a:lnSpc>
                <a:spcPct val="90000"/>
              </a:lnSpc>
              <a:buFont typeface="Wingdings" pitchFamily="2" charset="2"/>
              <a:buNone/>
            </a:pPr>
            <a:r>
              <a:rPr lang="fr-FR" sz="1600">
                <a:latin typeface="Courier New" pitchFamily="49" charset="0"/>
              </a:rPr>
              <a:t>     You can set permissions on a method level. Example: Allow </a:t>
            </a:r>
          </a:p>
          <a:p>
            <a:pPr>
              <a:lnSpc>
                <a:spcPct val="90000"/>
              </a:lnSpc>
              <a:buFont typeface="Wingdings" pitchFamily="2" charset="2"/>
              <a:buNone/>
            </a:pPr>
            <a:r>
              <a:rPr lang="fr-FR" sz="1600">
                <a:latin typeface="Courier New" pitchFamily="49" charset="0"/>
              </a:rPr>
              <a:t>	  role "managers"to call method "modifySubordinate()"and </a:t>
            </a:r>
          </a:p>
          <a:p>
            <a:pPr>
              <a:lnSpc>
                <a:spcPct val="90000"/>
              </a:lnSpc>
              <a:buFont typeface="Wingdings" pitchFamily="2" charset="2"/>
              <a:buNone/>
            </a:pPr>
            <a:r>
              <a:rPr lang="fr-FR" sz="1600">
                <a:latin typeface="Courier New" pitchFamily="49" charset="0"/>
              </a:rPr>
              <a:t>     "modifySelf()". --&gt;</a:t>
            </a:r>
          </a:p>
          <a:p>
            <a:pPr>
              <a:lnSpc>
                <a:spcPct val="90000"/>
              </a:lnSpc>
              <a:buFont typeface="Wingdings" pitchFamily="2" charset="2"/>
              <a:buNone/>
            </a:pPr>
            <a:r>
              <a:rPr lang="fr-FR" sz="1600" b="1">
                <a:latin typeface="Courier New" pitchFamily="49" charset="0"/>
              </a:rPr>
              <a:t>&lt;method-permission&gt;</a:t>
            </a:r>
          </a:p>
          <a:p>
            <a:pPr>
              <a:lnSpc>
                <a:spcPct val="90000"/>
              </a:lnSpc>
              <a:buFont typeface="Wingdings" pitchFamily="2" charset="2"/>
              <a:buNone/>
            </a:pPr>
            <a:r>
              <a:rPr lang="fr-FR" sz="1600" b="1">
                <a:latin typeface="Courier New" pitchFamily="49" charset="0"/>
              </a:rPr>
              <a:t>    &lt;role-name&gt;managers&lt;/role-name&gt;</a:t>
            </a:r>
          </a:p>
          <a:p>
            <a:pPr>
              <a:lnSpc>
                <a:spcPct val="90000"/>
              </a:lnSpc>
              <a:buFont typeface="Wingdings" pitchFamily="2" charset="2"/>
              <a:buNone/>
            </a:pPr>
            <a:r>
              <a:rPr lang="fr-FR" sz="1600" b="1">
                <a:latin typeface="Courier New" pitchFamily="49" charset="0"/>
              </a:rPr>
              <a:t>    &lt;method&gt;</a:t>
            </a:r>
          </a:p>
          <a:p>
            <a:pPr>
              <a:lnSpc>
                <a:spcPct val="90000"/>
              </a:lnSpc>
              <a:buFont typeface="Wingdings" pitchFamily="2" charset="2"/>
              <a:buNone/>
            </a:pPr>
            <a:r>
              <a:rPr lang="fr-FR" sz="1600" b="1">
                <a:latin typeface="Courier New" pitchFamily="49" charset="0"/>
              </a:rPr>
              <a:t>        &lt;ejb-name&gt;EmployeeManagement&lt;/ejb-name&gt;</a:t>
            </a:r>
          </a:p>
          <a:p>
            <a:pPr>
              <a:lnSpc>
                <a:spcPct val="90000"/>
              </a:lnSpc>
              <a:buFont typeface="Wingdings" pitchFamily="2" charset="2"/>
              <a:buNone/>
            </a:pPr>
            <a:r>
              <a:rPr lang="fr-FR" sz="1600" b="1">
                <a:latin typeface="Courier New" pitchFamily="49" charset="0"/>
              </a:rPr>
              <a:t>        &lt;method-name&gt;modifySubordinate&lt;/method-name&gt;</a:t>
            </a:r>
          </a:p>
          <a:p>
            <a:pPr>
              <a:lnSpc>
                <a:spcPct val="90000"/>
              </a:lnSpc>
              <a:buFont typeface="Wingdings" pitchFamily="2" charset="2"/>
              <a:buNone/>
            </a:pPr>
            <a:r>
              <a:rPr lang="fr-FR" sz="1600" b="1">
                <a:latin typeface="Courier New" pitchFamily="49" charset="0"/>
              </a:rPr>
              <a:t>    &lt;/method&gt;</a:t>
            </a:r>
          </a:p>
          <a:p>
            <a:pPr>
              <a:lnSpc>
                <a:spcPct val="90000"/>
              </a:lnSpc>
              <a:buFont typeface="Wingdings" pitchFamily="2" charset="2"/>
              <a:buNone/>
            </a:pPr>
            <a:r>
              <a:rPr lang="fr-FR" sz="1600" b="1">
                <a:latin typeface="Courier New" pitchFamily="49" charset="0"/>
              </a:rPr>
              <a:t>    &lt;method&gt;</a:t>
            </a:r>
          </a:p>
          <a:p>
            <a:pPr>
              <a:lnSpc>
                <a:spcPct val="90000"/>
              </a:lnSpc>
              <a:buFont typeface="Wingdings" pitchFamily="2" charset="2"/>
              <a:buNone/>
            </a:pPr>
            <a:r>
              <a:rPr lang="fr-FR" sz="1600" b="1">
                <a:latin typeface="Courier New" pitchFamily="49" charset="0"/>
              </a:rPr>
              <a:t>        &lt;ejb-name&gt;EmployeeManagement&lt;/ejb-name&gt;</a:t>
            </a:r>
          </a:p>
          <a:p>
            <a:pPr>
              <a:lnSpc>
                <a:spcPct val="90000"/>
              </a:lnSpc>
              <a:buFont typeface="Wingdings" pitchFamily="2" charset="2"/>
              <a:buNone/>
            </a:pPr>
            <a:r>
              <a:rPr lang="fr-FR" sz="1600" b="1">
                <a:latin typeface="Courier New" pitchFamily="49" charset="0"/>
              </a:rPr>
              <a:t>        &lt;method-name&gt;modifySelf&lt;/method-name&gt;</a:t>
            </a:r>
          </a:p>
          <a:p>
            <a:pPr>
              <a:lnSpc>
                <a:spcPct val="90000"/>
              </a:lnSpc>
              <a:buFont typeface="Wingdings" pitchFamily="2" charset="2"/>
              <a:buNone/>
            </a:pPr>
            <a:r>
              <a:rPr lang="fr-FR" sz="1600" b="1">
                <a:latin typeface="Courier New" pitchFamily="49" charset="0"/>
              </a:rPr>
              <a:t>    &lt;/method&gt;</a:t>
            </a:r>
          </a:p>
          <a:p>
            <a:pPr>
              <a:lnSpc>
                <a:spcPct val="90000"/>
              </a:lnSpc>
              <a:buFont typeface="Wingdings" pitchFamily="2" charset="2"/>
              <a:buNone/>
            </a:pPr>
            <a:r>
              <a:rPr lang="fr-FR" sz="1600" b="1">
                <a:latin typeface="Courier New" pitchFamily="49" charset="0"/>
              </a:rPr>
              <a:t>&lt;/method-permission&gt;</a:t>
            </a:r>
          </a:p>
          <a:p>
            <a:pPr>
              <a:lnSpc>
                <a:spcPct val="90000"/>
              </a:lnSpc>
              <a:buFont typeface="Wingdings" pitchFamily="2" charset="2"/>
              <a:buNone/>
            </a:pPr>
            <a:r>
              <a:rPr lang="fr-FR" sz="1600" b="1">
                <a:latin typeface="Courier New" pitchFamily="49" charset="0"/>
              </a:rPr>
              <a:t>...</a:t>
            </a:r>
            <a:endParaRPr lang="fr-FR" sz="3600"/>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1426" name="Rectangle 2"/>
          <p:cNvSpPr>
            <a:spLocks noGrp="1" noChangeArrowheads="1"/>
          </p:cNvSpPr>
          <p:nvPr>
            <p:ph type="title"/>
          </p:nvPr>
        </p:nvSpPr>
        <p:spPr/>
        <p:txBody>
          <a:bodyPr/>
          <a:lstStyle/>
          <a:p>
            <a:r>
              <a:rPr lang="fr-FR"/>
              <a:t>Exemple de déclaration d'autorisation (3)</a:t>
            </a:r>
          </a:p>
        </p:txBody>
      </p:sp>
      <p:sp>
        <p:nvSpPr>
          <p:cNvPr id="1511427" name="Rectangle 3"/>
          <p:cNvSpPr>
            <a:spLocks noGrp="1" noChangeArrowheads="1"/>
          </p:cNvSpPr>
          <p:nvPr>
            <p:ph type="body" idx="1"/>
          </p:nvPr>
        </p:nvSpPr>
        <p:spPr/>
        <p:txBody>
          <a:bodyPr/>
          <a:lstStyle/>
          <a:p>
            <a:pPr>
              <a:lnSpc>
                <a:spcPct val="90000"/>
              </a:lnSpc>
              <a:buFont typeface="Wingdings" pitchFamily="2" charset="2"/>
              <a:buNone/>
            </a:pPr>
            <a:r>
              <a:rPr lang="fr-FR" sz="1400">
                <a:latin typeface="Courier New" pitchFamily="49" charset="0"/>
              </a:rPr>
              <a:t>&lt;!-- If you have multiple methods with the same name but that take </a:t>
            </a:r>
          </a:p>
          <a:p>
            <a:pPr>
              <a:lnSpc>
                <a:spcPct val="90000"/>
              </a:lnSpc>
              <a:buFont typeface="Wingdings" pitchFamily="2" charset="2"/>
              <a:buNone/>
            </a:pPr>
            <a:r>
              <a:rPr lang="fr-FR" sz="1400">
                <a:latin typeface="Courier New" pitchFamily="49" charset="0"/>
              </a:rPr>
              <a:t>     different parameters,you can even set permissions that distinguish </a:t>
            </a:r>
          </a:p>
          <a:p>
            <a:pPr>
              <a:lnSpc>
                <a:spcPct val="90000"/>
              </a:lnSpc>
              <a:buFont typeface="Wingdings" pitchFamily="2" charset="2"/>
              <a:buNone/>
            </a:pPr>
            <a:r>
              <a:rPr lang="fr-FR" sz="1400">
                <a:latin typeface="Courier New" pitchFamily="49" charset="0"/>
              </a:rPr>
              <a:t>     between the two. Example:allow role "employees"to call method </a:t>
            </a:r>
          </a:p>
          <a:p>
            <a:pPr>
              <a:lnSpc>
                <a:spcPct val="90000"/>
              </a:lnSpc>
              <a:buFont typeface="Wingdings" pitchFamily="2" charset="2"/>
              <a:buNone/>
            </a:pPr>
            <a:r>
              <a:rPr lang="fr-FR" sz="1400">
                <a:latin typeface="Courier New" pitchFamily="49" charset="0"/>
              </a:rPr>
              <a:t>     "modifySelf(String)"but not modifySelf(Int)" --&gt;</a:t>
            </a:r>
          </a:p>
          <a:p>
            <a:pPr>
              <a:lnSpc>
                <a:spcPct val="90000"/>
              </a:lnSpc>
              <a:buFont typeface="Wingdings" pitchFamily="2" charset="2"/>
              <a:buNone/>
            </a:pPr>
            <a:r>
              <a:rPr lang="fr-FR" sz="1800" b="1">
                <a:latin typeface="Courier New" pitchFamily="49" charset="0"/>
              </a:rPr>
              <a:t>&lt;method-permission&gt;</a:t>
            </a:r>
          </a:p>
          <a:p>
            <a:pPr>
              <a:lnSpc>
                <a:spcPct val="90000"/>
              </a:lnSpc>
              <a:buFont typeface="Wingdings" pitchFamily="2" charset="2"/>
              <a:buNone/>
            </a:pPr>
            <a:r>
              <a:rPr lang="fr-FR" sz="1800" b="1">
                <a:latin typeface="Courier New" pitchFamily="49" charset="0"/>
              </a:rPr>
              <a:t>    &lt;role-name&gt;employees&lt;/role-name&gt;</a:t>
            </a:r>
          </a:p>
          <a:p>
            <a:pPr>
              <a:lnSpc>
                <a:spcPct val="90000"/>
              </a:lnSpc>
              <a:buFont typeface="Wingdings" pitchFamily="2" charset="2"/>
              <a:buNone/>
            </a:pPr>
            <a:r>
              <a:rPr lang="fr-FR" sz="1800" b="1">
                <a:latin typeface="Courier New" pitchFamily="49" charset="0"/>
              </a:rPr>
              <a:t>    &lt;method&gt;</a:t>
            </a:r>
          </a:p>
          <a:p>
            <a:pPr>
              <a:lnSpc>
                <a:spcPct val="90000"/>
              </a:lnSpc>
              <a:buFont typeface="Wingdings" pitchFamily="2" charset="2"/>
              <a:buNone/>
            </a:pPr>
            <a:r>
              <a:rPr lang="fr-FR" sz="1800" b="1">
                <a:latin typeface="Courier New" pitchFamily="49" charset="0"/>
              </a:rPr>
              <a:t>        &lt;ejb-name&gt;EmployeeManagement&lt;/ejb-name&gt;</a:t>
            </a:r>
          </a:p>
          <a:p>
            <a:pPr>
              <a:lnSpc>
                <a:spcPct val="90000"/>
              </a:lnSpc>
              <a:buFont typeface="Wingdings" pitchFamily="2" charset="2"/>
              <a:buNone/>
            </a:pPr>
            <a:r>
              <a:rPr lang="fr-FR" sz="1800" b="1">
                <a:latin typeface="Courier New" pitchFamily="49" charset="0"/>
              </a:rPr>
              <a:t>        &lt;method-name&gt;modifySelf&lt;/method-name&gt;</a:t>
            </a:r>
          </a:p>
          <a:p>
            <a:pPr>
              <a:lnSpc>
                <a:spcPct val="90000"/>
              </a:lnSpc>
              <a:buFont typeface="Wingdings" pitchFamily="2" charset="2"/>
              <a:buNone/>
            </a:pPr>
            <a:r>
              <a:rPr lang="fr-FR" sz="1800" b="1">
                <a:latin typeface="Courier New" pitchFamily="49" charset="0"/>
              </a:rPr>
              <a:t>        &lt;method-params&gt;String&lt;/method-params&gt;</a:t>
            </a:r>
          </a:p>
          <a:p>
            <a:pPr>
              <a:lnSpc>
                <a:spcPct val="90000"/>
              </a:lnSpc>
              <a:buFont typeface="Wingdings" pitchFamily="2" charset="2"/>
              <a:buNone/>
            </a:pPr>
            <a:r>
              <a:rPr lang="fr-FR" sz="1800" b="1">
                <a:latin typeface="Courier New" pitchFamily="49" charset="0"/>
              </a:rPr>
              <a:t>    &lt;/method&gt;</a:t>
            </a:r>
          </a:p>
          <a:p>
            <a:pPr>
              <a:lnSpc>
                <a:spcPct val="90000"/>
              </a:lnSpc>
              <a:buFont typeface="Wingdings" pitchFamily="2" charset="2"/>
              <a:buNone/>
            </a:pPr>
            <a:r>
              <a:rPr lang="fr-FR" sz="1800" b="1">
                <a:latin typeface="Courier New" pitchFamily="49" charset="0"/>
              </a:rPr>
              <a:t>&lt;/method-permission&gt;</a:t>
            </a:r>
          </a:p>
        </p:txBody>
      </p:sp>
    </p:spTree>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p:txBody>
          <a:bodyPr/>
          <a:lstStyle/>
          <a:p>
            <a:r>
              <a:rPr lang="fr-FR"/>
              <a:t>Exemple de déclaration d'autorisation (4)</a:t>
            </a:r>
          </a:p>
        </p:txBody>
      </p:sp>
      <p:sp>
        <p:nvSpPr>
          <p:cNvPr id="1512451" name="Rectangle 3"/>
          <p:cNvSpPr>
            <a:spLocks noGrp="1" noChangeArrowheads="1"/>
          </p:cNvSpPr>
          <p:nvPr>
            <p:ph type="body" idx="1"/>
          </p:nvPr>
        </p:nvSpPr>
        <p:spPr>
          <a:xfrm>
            <a:off x="685800" y="1219200"/>
            <a:ext cx="8001000" cy="5486400"/>
          </a:xfrm>
        </p:spPr>
        <p:txBody>
          <a:bodyPr/>
          <a:lstStyle/>
          <a:p>
            <a:pPr>
              <a:buFont typeface="Wingdings" pitchFamily="2" charset="2"/>
              <a:buNone/>
            </a:pPr>
            <a:r>
              <a:rPr lang="fr-FR" sz="1400">
                <a:latin typeface="Courier New" pitchFamily="49" charset="0"/>
              </a:rPr>
              <a:t>&lt;!--</a:t>
            </a:r>
          </a:p>
          <a:p>
            <a:pPr>
              <a:buFont typeface="Wingdings" pitchFamily="2" charset="2"/>
              <a:buNone/>
            </a:pPr>
            <a:r>
              <a:rPr lang="fr-FR" sz="1400">
                <a:latin typeface="Courier New" pitchFamily="49" charset="0"/>
              </a:rPr>
              <a:t>This is the list of methods that </a:t>
            </a:r>
            <a:r>
              <a:rPr lang="fr-FR" sz="1400" u="sng">
                <a:latin typeface="Courier New" pitchFamily="49" charset="0"/>
              </a:rPr>
              <a:t>we don ’t want ANYONE to call</a:t>
            </a:r>
            <a:r>
              <a:rPr lang="fr-FR" sz="1400">
                <a:latin typeface="Courier New" pitchFamily="49" charset="0"/>
              </a:rPr>
              <a:t>. Useful if </a:t>
            </a:r>
          </a:p>
          <a:p>
            <a:pPr>
              <a:buFont typeface="Wingdings" pitchFamily="2" charset="2"/>
              <a:buNone/>
            </a:pPr>
            <a:r>
              <a:rPr lang="fr-FR" sz="1400">
                <a:latin typeface="Courier New" pitchFamily="49" charset="0"/>
              </a:rPr>
              <a:t>you receive a bean from someone with methods that you don’t need. --&gt;</a:t>
            </a:r>
          </a:p>
          <a:p>
            <a:pPr>
              <a:buFont typeface="Wingdings" pitchFamily="2" charset="2"/>
              <a:buNone/>
            </a:pPr>
            <a:r>
              <a:rPr lang="fr-FR" sz="1400" b="1">
                <a:latin typeface="Courier New" pitchFamily="49" charset="0"/>
              </a:rPr>
              <a:t>&lt;exclude-list&gt;</a:t>
            </a:r>
          </a:p>
          <a:p>
            <a:pPr>
              <a:buFont typeface="Wingdings" pitchFamily="2" charset="2"/>
              <a:buNone/>
            </a:pPr>
            <a:r>
              <a:rPr lang="fr-FR" sz="1400" b="1">
                <a:latin typeface="Courier New" pitchFamily="49" charset="0"/>
              </a:rPr>
              <a:t>    &lt;description&gt;</a:t>
            </a:r>
          </a:p>
          <a:p>
            <a:pPr>
              <a:buFont typeface="Wingdings" pitchFamily="2" charset="2"/>
              <a:buNone/>
            </a:pPr>
            <a:r>
              <a:rPr lang="fr-FR" sz="1400" b="1">
                <a:latin typeface="Courier New" pitchFamily="49" charset="0"/>
              </a:rPr>
              <a:t>        We don ’t have a 401k plan,so we don’t support this method.</a:t>
            </a:r>
          </a:p>
          <a:p>
            <a:pPr>
              <a:buFont typeface="Wingdings" pitchFamily="2" charset="2"/>
              <a:buNone/>
            </a:pPr>
            <a:r>
              <a:rPr lang="fr-FR" sz="1400" b="1">
                <a:latin typeface="Courier New" pitchFamily="49" charset="0"/>
              </a:rPr>
              <a:t>    &lt;/description&gt;</a:t>
            </a:r>
          </a:p>
          <a:p>
            <a:pPr>
              <a:buFont typeface="Wingdings" pitchFamily="2" charset="2"/>
              <a:buNone/>
            </a:pPr>
            <a:r>
              <a:rPr lang="fr-FR" sz="1400" b="1">
                <a:latin typeface="Courier New" pitchFamily="49" charset="0"/>
              </a:rPr>
              <a:t>    &lt;method&gt;</a:t>
            </a:r>
          </a:p>
          <a:p>
            <a:pPr>
              <a:buFont typeface="Wingdings" pitchFamily="2" charset="2"/>
              <a:buNone/>
            </a:pPr>
            <a:r>
              <a:rPr lang="fr-FR" sz="1400" b="1">
                <a:latin typeface="Courier New" pitchFamily="49" charset="0"/>
              </a:rPr>
              <a:t>        &lt;ejb-name&gt;EmployeeManagement&lt;/ejb-name&gt;</a:t>
            </a:r>
          </a:p>
          <a:p>
            <a:pPr>
              <a:buFont typeface="Wingdings" pitchFamily="2" charset="2"/>
              <a:buNone/>
            </a:pPr>
            <a:r>
              <a:rPr lang="fr-FR" sz="1400" b="1">
                <a:latin typeface="Courier New" pitchFamily="49" charset="0"/>
              </a:rPr>
              <a:t>        &lt;method-name&gt;modify401kPlan&lt;/method-name&gt;</a:t>
            </a:r>
          </a:p>
          <a:p>
            <a:pPr>
              <a:buFont typeface="Wingdings" pitchFamily="2" charset="2"/>
              <a:buNone/>
            </a:pPr>
            <a:r>
              <a:rPr lang="fr-FR" sz="1400" b="1">
                <a:latin typeface="Courier New" pitchFamily="49" charset="0"/>
              </a:rPr>
              <a:t>        &lt;method-params&gt;String&lt;/method-params&gt;</a:t>
            </a:r>
          </a:p>
          <a:p>
            <a:pPr>
              <a:buFont typeface="Wingdings" pitchFamily="2" charset="2"/>
              <a:buNone/>
            </a:pPr>
            <a:r>
              <a:rPr lang="fr-FR" sz="1400" b="1">
                <a:latin typeface="Courier New" pitchFamily="49" charset="0"/>
              </a:rPr>
              <a:t>    &lt;/method&gt;</a:t>
            </a:r>
          </a:p>
          <a:p>
            <a:pPr>
              <a:buFont typeface="Wingdings" pitchFamily="2" charset="2"/>
              <a:buNone/>
            </a:pPr>
            <a:r>
              <a:rPr lang="fr-FR" sz="1400" b="1">
                <a:latin typeface="Courier New" pitchFamily="49" charset="0"/>
              </a:rPr>
              <a:t>&lt;/exclude-list&gt;</a:t>
            </a:r>
          </a:p>
          <a:p>
            <a:pPr>
              <a:buFont typeface="Wingdings" pitchFamily="2" charset="2"/>
              <a:buNone/>
            </a:pPr>
            <a:r>
              <a:rPr lang="fr-FR" sz="1400" b="1">
                <a:latin typeface="Courier New" pitchFamily="49" charset="0"/>
              </a:rPr>
              <a:t>...</a:t>
            </a:r>
          </a:p>
          <a:p>
            <a:pPr>
              <a:buFont typeface="Wingdings" pitchFamily="2" charset="2"/>
              <a:buNone/>
            </a:pPr>
            <a:r>
              <a:rPr lang="fr-FR" sz="1400" b="1">
                <a:latin typeface="Courier New" pitchFamily="49" charset="0"/>
              </a:rPr>
              <a:t>&lt;/assembly-descriptor&gt;</a:t>
            </a:r>
          </a:p>
          <a:p>
            <a:pPr>
              <a:buFont typeface="Wingdings" pitchFamily="2" charset="2"/>
              <a:buNone/>
            </a:pPr>
            <a:r>
              <a:rPr lang="fr-FR" sz="1400" b="1">
                <a:latin typeface="Courier New" pitchFamily="49" charset="0"/>
              </a:rPr>
              <a:t>...</a:t>
            </a:r>
            <a:endParaRPr lang="fr-F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3474" name="Rectangle 2"/>
          <p:cNvSpPr>
            <a:spLocks noGrp="1" noChangeArrowheads="1"/>
          </p:cNvSpPr>
          <p:nvPr>
            <p:ph type="title"/>
          </p:nvPr>
        </p:nvSpPr>
        <p:spPr/>
        <p:txBody>
          <a:bodyPr/>
          <a:lstStyle/>
          <a:p>
            <a:r>
              <a:rPr lang="fr-FR"/>
              <a:t>Autorisation déclarative</a:t>
            </a:r>
          </a:p>
        </p:txBody>
      </p:sp>
      <p:sp>
        <p:nvSpPr>
          <p:cNvPr id="1513475" name="Rectangle 3"/>
          <p:cNvSpPr>
            <a:spLocks noGrp="1" noChangeArrowheads="1"/>
          </p:cNvSpPr>
          <p:nvPr>
            <p:ph type="body" idx="1"/>
          </p:nvPr>
        </p:nvSpPr>
        <p:spPr/>
        <p:txBody>
          <a:bodyPr/>
          <a:lstStyle/>
          <a:p>
            <a:r>
              <a:rPr lang="fr-FR" u="sng"/>
              <a:t>Étape 2</a:t>
            </a:r>
            <a:r>
              <a:rPr lang="fr-FR"/>
              <a:t> : déclarer les rôles de sécurité</a:t>
            </a:r>
          </a:p>
          <a:p>
            <a:pPr lvl="1"/>
            <a:r>
              <a:rPr lang="fr-FR"/>
              <a:t>Même méthode que pour les autorisation par programmation…</a:t>
            </a:r>
          </a:p>
          <a:p>
            <a:pPr lvl="1"/>
            <a:r>
              <a:rPr lang="fr-FR"/>
              <a:t>On les déclare et on donne une description (optionnelle) pour le deployeur.</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92612" name="Picture 4" descr="ch01-05"/>
          <p:cNvPicPr>
            <a:picLocks noChangeAspect="1" noChangeArrowheads="1"/>
          </p:cNvPicPr>
          <p:nvPr/>
        </p:nvPicPr>
        <p:blipFill>
          <a:blip r:embed="rId2" cstate="print"/>
          <a:srcRect/>
          <a:stretch>
            <a:fillRect/>
          </a:stretch>
        </p:blipFill>
        <p:spPr bwMode="auto">
          <a:xfrm>
            <a:off x="2590800" y="990600"/>
            <a:ext cx="6096000" cy="5637213"/>
          </a:xfrm>
          <a:prstGeom prst="rect">
            <a:avLst/>
          </a:prstGeom>
          <a:noFill/>
        </p:spPr>
      </p:pic>
      <p:sp>
        <p:nvSpPr>
          <p:cNvPr id="1092610" name="Rectangle 2"/>
          <p:cNvSpPr>
            <a:spLocks noGrp="1" noChangeArrowheads="1"/>
          </p:cNvSpPr>
          <p:nvPr>
            <p:ph type="title"/>
          </p:nvPr>
        </p:nvSpPr>
        <p:spPr/>
        <p:txBody>
          <a:bodyPr/>
          <a:lstStyle/>
          <a:p>
            <a:r>
              <a:rPr lang="fr-FR"/>
              <a:t>EJB ne fournit pas de GUI</a:t>
            </a:r>
          </a:p>
        </p:txBody>
      </p:sp>
      <p:sp>
        <p:nvSpPr>
          <p:cNvPr id="1092611" name="Rectangle 3"/>
          <p:cNvSpPr>
            <a:spLocks noGrp="1" noChangeArrowheads="1"/>
          </p:cNvSpPr>
          <p:nvPr>
            <p:ph type="body" idx="1"/>
          </p:nvPr>
        </p:nvSpPr>
        <p:spPr>
          <a:xfrm>
            <a:off x="685800" y="2900363"/>
            <a:ext cx="3429000" cy="3049587"/>
          </a:xfrm>
        </p:spPr>
        <p:txBody>
          <a:bodyPr/>
          <a:lstStyle/>
          <a:p>
            <a:r>
              <a:rPr lang="fr-FR"/>
              <a:t>GUI = côté client</a:t>
            </a:r>
          </a:p>
          <a:p>
            <a:pPr lvl="1"/>
            <a:r>
              <a:rPr lang="fr-FR"/>
              <a:t>Applications classiques</a:t>
            </a:r>
          </a:p>
          <a:p>
            <a:pPr lvl="1"/>
            <a:r>
              <a:rPr lang="fr-FR"/>
              <a:t>Servlets/JSP</a:t>
            </a:r>
          </a:p>
          <a:p>
            <a:pPr lvl="1"/>
            <a:endParaRPr lang="fr-FR"/>
          </a:p>
        </p:txBody>
      </p:sp>
      <p:sp>
        <p:nvSpPr>
          <p:cNvPr id="1092613" name="Rectangle 5"/>
          <p:cNvSpPr>
            <a:spLocks noChangeArrowheads="1"/>
          </p:cNvSpPr>
          <p:nvPr/>
        </p:nvSpPr>
        <p:spPr bwMode="auto">
          <a:xfrm>
            <a:off x="1600200" y="681038"/>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4498" name="Rectangle 2"/>
          <p:cNvSpPr>
            <a:spLocks noGrp="1" noChangeArrowheads="1"/>
          </p:cNvSpPr>
          <p:nvPr>
            <p:ph type="title"/>
          </p:nvPr>
        </p:nvSpPr>
        <p:spPr/>
        <p:txBody>
          <a:bodyPr/>
          <a:lstStyle/>
          <a:p>
            <a:r>
              <a:rPr lang="fr-FR"/>
              <a:t>Déclarer les rôles de sécurité</a:t>
            </a:r>
          </a:p>
        </p:txBody>
      </p:sp>
      <p:sp>
        <p:nvSpPr>
          <p:cNvPr id="1514499" name="Rectangle 3"/>
          <p:cNvSpPr>
            <a:spLocks noGrp="1" noChangeArrowheads="1"/>
          </p:cNvSpPr>
          <p:nvPr>
            <p:ph type="body" idx="1"/>
          </p:nvPr>
        </p:nvSpPr>
        <p:spPr>
          <a:xfrm>
            <a:off x="685800" y="1066800"/>
            <a:ext cx="8305800" cy="5791200"/>
          </a:xfrm>
        </p:spPr>
        <p:txBody>
          <a:bodyPr/>
          <a:lstStyle/>
          <a:p>
            <a:pPr>
              <a:lnSpc>
                <a:spcPct val="90000"/>
              </a:lnSpc>
              <a:buFont typeface="Wingdings" pitchFamily="2" charset="2"/>
              <a:buNone/>
            </a:pPr>
            <a:r>
              <a:rPr lang="fr-FR" sz="1600" b="1">
                <a:latin typeface="Courier New" pitchFamily="49" charset="0"/>
              </a:rPr>
              <a:t>&lt;assembly-descriptor&gt;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    &lt;description&gt; System administrators &lt;/description&gt;</a:t>
            </a:r>
          </a:p>
          <a:p>
            <a:pPr>
              <a:lnSpc>
                <a:spcPct val="90000"/>
              </a:lnSpc>
              <a:buFont typeface="Wingdings" pitchFamily="2" charset="2"/>
              <a:buNone/>
            </a:pPr>
            <a:r>
              <a:rPr lang="fr-FR" sz="1600" b="1">
                <a:latin typeface="Courier New" pitchFamily="49" charset="0"/>
              </a:rPr>
              <a:t>    &lt;role-name&gt;administrators&lt;/role-name&gt;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    &lt;description&gt; Employees that manage a group &lt;/description&gt;</a:t>
            </a:r>
          </a:p>
          <a:p>
            <a:pPr>
              <a:lnSpc>
                <a:spcPct val="90000"/>
              </a:lnSpc>
              <a:buFont typeface="Wingdings" pitchFamily="2" charset="2"/>
              <a:buNone/>
            </a:pPr>
            <a:r>
              <a:rPr lang="fr-FR" sz="1600" b="1">
                <a:latin typeface="Courier New" pitchFamily="49" charset="0"/>
              </a:rPr>
              <a:t>    &lt;role-name&gt;managers&lt;/role-name&gt;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    &lt;description&gt; Employees that don ’t manage anyone &lt;/description&gt;</a:t>
            </a:r>
          </a:p>
          <a:p>
            <a:pPr>
              <a:lnSpc>
                <a:spcPct val="90000"/>
              </a:lnSpc>
              <a:buFont typeface="Wingdings" pitchFamily="2" charset="2"/>
              <a:buNone/>
            </a:pPr>
            <a:r>
              <a:rPr lang="fr-FR" sz="1600" b="1">
                <a:latin typeface="Courier New" pitchFamily="49" charset="0"/>
              </a:rPr>
              <a:t>    &lt;role-name&gt;employees&lt;/role-name&gt;</a:t>
            </a:r>
          </a:p>
          <a:p>
            <a:pPr>
              <a:lnSpc>
                <a:spcPct val="90000"/>
              </a:lnSpc>
              <a:buFont typeface="Wingdings" pitchFamily="2" charset="2"/>
              <a:buNone/>
            </a:pPr>
            <a:r>
              <a:rPr lang="fr-FR" sz="1600" b="1">
                <a:latin typeface="Courier New" pitchFamily="49" charset="0"/>
              </a:rPr>
              <a:t>&lt;/security-role&gt;</a:t>
            </a:r>
          </a:p>
          <a:p>
            <a:pPr>
              <a:lnSpc>
                <a:spcPct val="90000"/>
              </a:lnSpc>
              <a:buFont typeface="Wingdings" pitchFamily="2" charset="2"/>
              <a:buNone/>
            </a:pPr>
            <a:r>
              <a:rPr lang="fr-FR" sz="1600" b="1">
                <a:latin typeface="Courier New" pitchFamily="49" charset="0"/>
              </a:rPr>
              <a:t>...</a:t>
            </a:r>
          </a:p>
          <a:p>
            <a:pPr>
              <a:lnSpc>
                <a:spcPct val="90000"/>
              </a:lnSpc>
              <a:buFont typeface="Wingdings" pitchFamily="2" charset="2"/>
              <a:buNone/>
            </a:pPr>
            <a:r>
              <a:rPr lang="fr-FR" sz="1600" b="1">
                <a:latin typeface="Courier New" pitchFamily="49" charset="0"/>
              </a:rPr>
              <a:t>&lt;/assembly-descriptor&gt;</a:t>
            </a: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22" name="Rectangle 2"/>
          <p:cNvSpPr>
            <a:spLocks noGrp="1" noChangeArrowheads="1"/>
          </p:cNvSpPr>
          <p:nvPr>
            <p:ph type="title"/>
          </p:nvPr>
        </p:nvSpPr>
        <p:spPr/>
        <p:txBody>
          <a:bodyPr/>
          <a:lstStyle/>
          <a:p>
            <a:r>
              <a:rPr lang="fr-FR"/>
              <a:t>Que choisir ? Déclarative ou par programmation ?</a:t>
            </a:r>
          </a:p>
        </p:txBody>
      </p:sp>
      <p:sp>
        <p:nvSpPr>
          <p:cNvPr id="1515523" name="Rectangle 3"/>
          <p:cNvSpPr>
            <a:spLocks noGrp="1" noChangeArrowheads="1"/>
          </p:cNvSpPr>
          <p:nvPr>
            <p:ph type="body" idx="1"/>
          </p:nvPr>
        </p:nvSpPr>
        <p:spPr/>
        <p:txBody>
          <a:bodyPr/>
          <a:lstStyle/>
          <a:p>
            <a:r>
              <a:rPr lang="fr-FR" sz="2400"/>
              <a:t>Dans un monde idéal, on utiliserait tout le temps la méthode déclarative</a:t>
            </a:r>
          </a:p>
          <a:p>
            <a:pPr lvl="1"/>
            <a:r>
              <a:rPr lang="fr-FR" sz="2000"/>
              <a:t>Externalisation de la politique de sécurité,</a:t>
            </a:r>
          </a:p>
          <a:p>
            <a:pPr lvl="1"/>
            <a:r>
              <a:rPr lang="fr-FR" sz="2000"/>
              <a:t>Plus facile à maintenir et à ajuster,</a:t>
            </a:r>
          </a:p>
          <a:p>
            <a:pPr lvl="1"/>
            <a:r>
              <a:rPr lang="fr-FR" sz="2000"/>
              <a:t>Le travail du déployeur, pas du développeur !</a:t>
            </a:r>
          </a:p>
          <a:p>
            <a:r>
              <a:rPr lang="fr-FR" sz="2400"/>
              <a:t>Malheureusement, dans la spécification EJB 2.0 il manque encore</a:t>
            </a:r>
          </a:p>
          <a:p>
            <a:pPr lvl="1"/>
            <a:r>
              <a:rPr lang="fr-FR" sz="2000"/>
              <a:t>La gestion de la sécurité par instance,</a:t>
            </a:r>
          </a:p>
          <a:p>
            <a:pPr lvl="1"/>
            <a:r>
              <a:rPr lang="fr-FR" sz="2000"/>
              <a:t>Ex : un bean banquier ne peut modifier que des instances de comptes bancaires dont le solde est inférieur à 50.000 francs. (seul le chef peut manipuler les comptes bien fournis!)</a:t>
            </a:r>
          </a:p>
          <a:p>
            <a:pPr lvl="1"/>
            <a:r>
              <a:rPr lang="fr-FR" sz="2000"/>
              <a:t>Dans ce cas, recourir à la gestion par programmation.</a:t>
            </a:r>
          </a:p>
        </p:txBody>
      </p:sp>
    </p:spTree>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6546" name="Rectangle 2"/>
          <p:cNvSpPr>
            <a:spLocks noGrp="1" noChangeArrowheads="1"/>
          </p:cNvSpPr>
          <p:nvPr>
            <p:ph type="title"/>
          </p:nvPr>
        </p:nvSpPr>
        <p:spPr/>
        <p:txBody>
          <a:bodyPr/>
          <a:lstStyle/>
          <a:p>
            <a:r>
              <a:rPr lang="fr-FR"/>
              <a:t>Propagation de la sécurité</a:t>
            </a:r>
          </a:p>
        </p:txBody>
      </p:sp>
      <p:sp>
        <p:nvSpPr>
          <p:cNvPr id="1516547" name="Rectangle 3"/>
          <p:cNvSpPr>
            <a:spLocks noGrp="1" noChangeArrowheads="1"/>
          </p:cNvSpPr>
          <p:nvPr>
            <p:ph type="body" idx="1"/>
          </p:nvPr>
        </p:nvSpPr>
        <p:spPr/>
        <p:txBody>
          <a:bodyPr/>
          <a:lstStyle/>
          <a:p>
            <a:pPr>
              <a:lnSpc>
                <a:spcPct val="90000"/>
              </a:lnSpc>
            </a:pPr>
            <a:r>
              <a:rPr lang="fr-FR"/>
              <a:t>Un client a passé tous les tests de sécurité pour appeler le bean A.</a:t>
            </a:r>
          </a:p>
          <a:p>
            <a:pPr>
              <a:lnSpc>
                <a:spcPct val="90000"/>
              </a:lnSpc>
            </a:pPr>
            <a:r>
              <a:rPr lang="fr-FR"/>
              <a:t>La méthode de A qu'il appelle appelle une méthode d'un bean B,</a:t>
            </a:r>
          </a:p>
          <a:p>
            <a:pPr>
              <a:lnSpc>
                <a:spcPct val="90000"/>
              </a:lnSpc>
            </a:pPr>
            <a:r>
              <a:rPr lang="fr-FR"/>
              <a:t>Le client doit-il encore passer les tests de sécurité pour B ?</a:t>
            </a:r>
          </a:p>
          <a:p>
            <a:pPr>
              <a:lnSpc>
                <a:spcPct val="90000"/>
              </a:lnSpc>
            </a:pPr>
            <a:r>
              <a:rPr lang="fr-FR"/>
              <a:t>En coulisse, le container gère un contexte de sécurité (</a:t>
            </a:r>
            <a:r>
              <a:rPr lang="fr-FR" i="1"/>
              <a:t>Security Context</a:t>
            </a:r>
            <a:r>
              <a:rPr lang="fr-FR"/>
              <a:t>), qu'il passe de stub et skeleton, d'appel de méthode en appel de méthode…</a:t>
            </a:r>
          </a:p>
        </p:txBody>
      </p:sp>
    </p:spTree>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570" name="Rectangle 2"/>
          <p:cNvSpPr>
            <a:spLocks noGrp="1" noChangeArrowheads="1"/>
          </p:cNvSpPr>
          <p:nvPr>
            <p:ph type="title"/>
          </p:nvPr>
        </p:nvSpPr>
        <p:spPr/>
        <p:txBody>
          <a:bodyPr/>
          <a:lstStyle/>
          <a:p>
            <a:r>
              <a:rPr lang="fr-FR"/>
              <a:t>Propagation de la sécurité</a:t>
            </a:r>
          </a:p>
        </p:txBody>
      </p:sp>
      <p:sp>
        <p:nvSpPr>
          <p:cNvPr id="1517571" name="Rectangle 3"/>
          <p:cNvSpPr>
            <a:spLocks noGrp="1" noChangeArrowheads="1"/>
          </p:cNvSpPr>
          <p:nvPr>
            <p:ph type="body" idx="1"/>
          </p:nvPr>
        </p:nvSpPr>
        <p:spPr>
          <a:xfrm>
            <a:off x="685800" y="990600"/>
            <a:ext cx="8001000" cy="4724400"/>
          </a:xfrm>
        </p:spPr>
        <p:txBody>
          <a:bodyPr/>
          <a:lstStyle/>
          <a:p>
            <a:pPr>
              <a:lnSpc>
                <a:spcPct val="90000"/>
              </a:lnSpc>
              <a:buFont typeface="Wingdings" pitchFamily="2" charset="2"/>
              <a:buNone/>
            </a:pPr>
            <a:r>
              <a:rPr lang="fr-FR" sz="1200" b="1">
                <a:latin typeface="Courier New" pitchFamily="49" charset="0"/>
              </a:rPr>
              <a:t>&lt;enterprise-beans&gt;</a:t>
            </a:r>
          </a:p>
          <a:p>
            <a:pPr>
              <a:lnSpc>
                <a:spcPct val="90000"/>
              </a:lnSpc>
              <a:buFont typeface="Wingdings" pitchFamily="2" charset="2"/>
              <a:buNone/>
            </a:pPr>
            <a:r>
              <a:rPr lang="fr-FR" sz="1200" b="1">
                <a:latin typeface="Courier New" pitchFamily="49" charset="0"/>
              </a:rPr>
              <a:t>  &lt;session&gt;</a:t>
            </a:r>
          </a:p>
          <a:p>
            <a:pPr>
              <a:lnSpc>
                <a:spcPct val="90000"/>
              </a:lnSpc>
              <a:buFont typeface="Wingdings" pitchFamily="2" charset="2"/>
              <a:buNone/>
            </a:pPr>
            <a:r>
              <a:rPr lang="fr-FR" sz="1200" b="1">
                <a:latin typeface="Courier New" pitchFamily="49" charset="0"/>
              </a:rPr>
              <a:t>    &lt;ejb-name&gt;EmployeeManagement&lt;/ejb-name&gt;</a:t>
            </a:r>
          </a:p>
          <a:p>
            <a:pPr>
              <a:lnSpc>
                <a:spcPct val="90000"/>
              </a:lnSpc>
              <a:buFont typeface="Wingdings" pitchFamily="2" charset="2"/>
              <a:buNone/>
            </a:pPr>
            <a:r>
              <a:rPr lang="fr-FR" sz="1200" b="1">
                <a:latin typeface="Courier New" pitchFamily="49" charset="0"/>
              </a:rPr>
              <a:t>    &lt;home&gt;examples.EmployeeManagementHome&lt;/home&gt;</a:t>
            </a:r>
          </a:p>
          <a:p>
            <a:pPr>
              <a:lnSpc>
                <a:spcPct val="90000"/>
              </a:lnSpc>
              <a:buFont typeface="Wingdings" pitchFamily="2" charset="2"/>
              <a:buNone/>
            </a:pPr>
            <a:r>
              <a:rPr lang="fr-FR" sz="1200" b="1">
                <a:latin typeface="Courier New" pitchFamily="49" charset="0"/>
              </a:rPr>
              <a:t>    &lt;security-identity&gt;</a:t>
            </a:r>
          </a:p>
          <a:p>
            <a:pPr>
              <a:lnSpc>
                <a:spcPct val="90000"/>
              </a:lnSpc>
              <a:buFont typeface="Wingdings" pitchFamily="2" charset="2"/>
              <a:buNone/>
            </a:pPr>
            <a:r>
              <a:rPr lang="fr-FR" sz="1200" b="1">
                <a:latin typeface="Courier New" pitchFamily="49" charset="0"/>
              </a:rPr>
              <a:t>        &lt;run-as&gt;</a:t>
            </a:r>
          </a:p>
          <a:p>
            <a:pPr>
              <a:lnSpc>
                <a:spcPct val="90000"/>
              </a:lnSpc>
              <a:buFont typeface="Wingdings" pitchFamily="2" charset="2"/>
              <a:buNone/>
            </a:pPr>
            <a:r>
              <a:rPr lang="fr-FR" sz="1200" b="1">
                <a:latin typeface="Courier New" pitchFamily="49" charset="0"/>
              </a:rPr>
              <a:t>            &lt;role-name&gt;admins&lt;/role-name&gt;</a:t>
            </a:r>
          </a:p>
          <a:p>
            <a:pPr>
              <a:lnSpc>
                <a:spcPct val="90000"/>
              </a:lnSpc>
              <a:buFont typeface="Wingdings" pitchFamily="2" charset="2"/>
              <a:buNone/>
            </a:pPr>
            <a:r>
              <a:rPr lang="fr-FR" sz="1200" b="1">
                <a:latin typeface="Courier New" pitchFamily="49" charset="0"/>
              </a:rPr>
              <a:t>        &lt;/run-as&gt;</a:t>
            </a:r>
          </a:p>
          <a:p>
            <a:pPr>
              <a:lnSpc>
                <a:spcPct val="90000"/>
              </a:lnSpc>
              <a:buFont typeface="Wingdings" pitchFamily="2" charset="2"/>
              <a:buNone/>
            </a:pPr>
            <a:r>
              <a:rPr lang="fr-FR" sz="1200" b="1">
                <a:latin typeface="Courier New" pitchFamily="49" charset="0"/>
              </a:rPr>
              <a:t>    &lt;/security-identity&gt;</a:t>
            </a:r>
          </a:p>
          <a:p>
            <a:pPr>
              <a:lnSpc>
                <a:spcPct val="90000"/>
              </a:lnSpc>
              <a:buFont typeface="Wingdings" pitchFamily="2" charset="2"/>
              <a:buNone/>
            </a:pPr>
            <a:r>
              <a:rPr lang="fr-FR" sz="1200" b="1">
                <a:latin typeface="Courier New" pitchFamily="49" charset="0"/>
              </a:rPr>
              <a:t>  &lt;/session&gt;</a:t>
            </a:r>
          </a:p>
          <a:p>
            <a:pPr>
              <a:lnSpc>
                <a:spcPct val="90000"/>
              </a:lnSpc>
              <a:buFont typeface="Wingdings" pitchFamily="2" charset="2"/>
              <a:buNone/>
            </a:pPr>
            <a:r>
              <a:rPr lang="fr-FR" sz="1200" b="1">
                <a:latin typeface="Courier New" pitchFamily="49" charset="0"/>
              </a:rPr>
              <a:t>    &lt;assembly-descriptor&gt;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&lt;security-role&gt;</a:t>
            </a:r>
          </a:p>
          <a:p>
            <a:pPr>
              <a:lnSpc>
                <a:spcPct val="90000"/>
              </a:lnSpc>
              <a:buFont typeface="Wingdings" pitchFamily="2" charset="2"/>
              <a:buNone/>
            </a:pPr>
            <a:r>
              <a:rPr lang="fr-FR" sz="1200" b="1">
                <a:latin typeface="Courier New" pitchFamily="49" charset="0"/>
              </a:rPr>
              <a:t>            &lt;description&gt; This role is for personnel authorized to perform employee </a:t>
            </a:r>
          </a:p>
          <a:p>
            <a:pPr>
              <a:lnSpc>
                <a:spcPct val="90000"/>
              </a:lnSpc>
              <a:buFont typeface="Wingdings" pitchFamily="2" charset="2"/>
              <a:buNone/>
            </a:pPr>
            <a:r>
              <a:rPr lang="fr-FR" sz="1200" b="1">
                <a:latin typeface="Courier New" pitchFamily="49" charset="0"/>
              </a:rPr>
              <a:t>	            Administration. </a:t>
            </a:r>
          </a:p>
          <a:p>
            <a:pPr>
              <a:lnSpc>
                <a:spcPct val="90000"/>
              </a:lnSpc>
              <a:buFont typeface="Wingdings" pitchFamily="2" charset="2"/>
              <a:buNone/>
            </a:pPr>
            <a:r>
              <a:rPr lang="fr-FR" sz="1200" b="1">
                <a:latin typeface="Courier New" pitchFamily="49" charset="0"/>
              </a:rPr>
              <a:t>            &lt;/description&gt;</a:t>
            </a:r>
          </a:p>
          <a:p>
            <a:pPr>
              <a:lnSpc>
                <a:spcPct val="90000"/>
              </a:lnSpc>
              <a:buFont typeface="Wingdings" pitchFamily="2" charset="2"/>
              <a:buNone/>
            </a:pPr>
            <a:r>
              <a:rPr lang="fr-FR" sz="1200" b="1">
                <a:latin typeface="Courier New" pitchFamily="49" charset="0"/>
              </a:rPr>
              <a:t>           &lt;role-name&gt;admins&lt;/role-name&gt;</a:t>
            </a:r>
          </a:p>
          <a:p>
            <a:pPr>
              <a:lnSpc>
                <a:spcPct val="90000"/>
              </a:lnSpc>
              <a:buFont typeface="Wingdings" pitchFamily="2" charset="2"/>
              <a:buNone/>
            </a:pPr>
            <a:r>
              <a:rPr lang="fr-FR" sz="1200" b="1">
                <a:latin typeface="Courier New" pitchFamily="49" charset="0"/>
              </a:rPr>
              <a:t>        &lt;/security-role&gt;</a:t>
            </a:r>
          </a:p>
          <a:p>
            <a:pPr>
              <a:lnSpc>
                <a:spcPct val="90000"/>
              </a:lnSpc>
              <a:buFont typeface="Wingdings" pitchFamily="2" charset="2"/>
              <a:buNone/>
            </a:pPr>
            <a:r>
              <a:rPr lang="fr-FR" sz="1200" b="1">
                <a:latin typeface="Courier New" pitchFamily="49" charset="0"/>
              </a:rPr>
              <a:t>        ...</a:t>
            </a:r>
          </a:p>
          <a:p>
            <a:pPr>
              <a:lnSpc>
                <a:spcPct val="90000"/>
              </a:lnSpc>
              <a:buFont typeface="Wingdings" pitchFamily="2" charset="2"/>
              <a:buNone/>
            </a:pPr>
            <a:r>
              <a:rPr lang="fr-FR" sz="1200" b="1">
                <a:latin typeface="Courier New" pitchFamily="49" charset="0"/>
              </a:rPr>
              <a:t>    &lt;/assembly-descriptor&gt;</a:t>
            </a:r>
          </a:p>
          <a:p>
            <a:pPr>
              <a:lnSpc>
                <a:spcPct val="90000"/>
              </a:lnSpc>
              <a:buFont typeface="Wingdings" pitchFamily="2" charset="2"/>
              <a:buNone/>
            </a:pPr>
            <a:r>
              <a:rPr lang="fr-FR" sz="1200" b="1">
                <a:latin typeface="Courier New" pitchFamily="49" charset="0"/>
              </a:rPr>
              <a:t>&lt;/enterprise-beans&gt;</a:t>
            </a:r>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8594" name="Rectangle 2"/>
          <p:cNvSpPr>
            <a:spLocks noGrp="1" noChangeArrowheads="1"/>
          </p:cNvSpPr>
          <p:nvPr>
            <p:ph type="title"/>
          </p:nvPr>
        </p:nvSpPr>
        <p:spPr/>
        <p:txBody>
          <a:bodyPr/>
          <a:lstStyle/>
          <a:p>
            <a:r>
              <a:rPr lang="fr-FR"/>
              <a:t>Un mot sur les Message-Driven Beans</a:t>
            </a:r>
          </a:p>
        </p:txBody>
      </p:sp>
      <p:sp>
        <p:nvSpPr>
          <p:cNvPr id="1518595" name="Rectangle 3"/>
          <p:cNvSpPr>
            <a:spLocks noGrp="1" noChangeArrowheads="1"/>
          </p:cNvSpPr>
          <p:nvPr>
            <p:ph type="body" idx="1"/>
          </p:nvPr>
        </p:nvSpPr>
        <p:spPr/>
        <p:txBody>
          <a:bodyPr/>
          <a:lstStyle/>
          <a:p>
            <a:r>
              <a:rPr lang="fr-FR" sz="2400"/>
              <a:t>Pas de gestion d'autorisation pour les MDB, ni déclarative, ni par programmation</a:t>
            </a:r>
          </a:p>
          <a:p>
            <a:r>
              <a:rPr lang="fr-FR" sz="2400"/>
              <a:t>Les MDB ne reçoivent pas d'appel de méthode par RMI-IIOP, ils reçoivent des </a:t>
            </a:r>
            <a:r>
              <a:rPr lang="fr-FR" sz="2400" i="1"/>
              <a:t>messages</a:t>
            </a:r>
            <a:r>
              <a:rPr lang="fr-FR" sz="2400"/>
              <a:t>,</a:t>
            </a:r>
          </a:p>
          <a:p>
            <a:r>
              <a:rPr lang="fr-FR" sz="2400"/>
              <a:t>Ces messages ne contiennent pas d'information liées à la sécurité (</a:t>
            </a:r>
            <a:r>
              <a:rPr lang="fr-FR" sz="2400" i="1"/>
              <a:t>credentials</a:t>
            </a:r>
            <a:r>
              <a:rPr lang="fr-FR" sz="2400"/>
              <a:t>)</a:t>
            </a:r>
          </a:p>
          <a:p>
            <a:r>
              <a:rPr lang="fr-FR" sz="2400"/>
              <a:t>Un MDB ne peut pas non plus propager un contexte de sécurité qui n'existe pas,</a:t>
            </a:r>
          </a:p>
          <a:p>
            <a:r>
              <a:rPr lang="fr-FR" sz="2400"/>
              <a:t>Ils peuvent néanmoins avoir une </a:t>
            </a:r>
            <a:r>
              <a:rPr lang="fr-FR" sz="2400" i="1"/>
              <a:t>identité</a:t>
            </a:r>
            <a:r>
              <a:rPr lang="fr-FR" sz="2400"/>
              <a:t> lorsqu'ils appellent d'autres beans.</a:t>
            </a:r>
          </a:p>
        </p:txBody>
      </p:sp>
    </p:spTree>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Rectangle 2"/>
          <p:cNvSpPr>
            <a:spLocks noGrp="1" noChangeArrowheads="1"/>
          </p:cNvSpPr>
          <p:nvPr>
            <p:ph type="title"/>
          </p:nvPr>
        </p:nvSpPr>
        <p:spPr/>
        <p:txBody>
          <a:bodyPr/>
          <a:lstStyle/>
          <a:p>
            <a:r>
              <a:rPr lang="fr-FR"/>
              <a:t>Comprendre les </a:t>
            </a:r>
            <a:r>
              <a:rPr lang="fr-FR" i="1"/>
              <a:t>EJB</a:t>
            </a:r>
            <a:r>
              <a:rPr lang="fr-FR"/>
              <a:t> </a:t>
            </a:r>
            <a:r>
              <a:rPr lang="fr-FR" i="1"/>
              <a:t>Object</a:t>
            </a:r>
            <a:r>
              <a:rPr lang="fr-FR"/>
              <a:t> </a:t>
            </a:r>
            <a:r>
              <a:rPr lang="fr-FR" i="1"/>
              <a:t>Handles</a:t>
            </a:r>
          </a:p>
        </p:txBody>
      </p:sp>
      <p:sp>
        <p:nvSpPr>
          <p:cNvPr id="1519619" name="Rectangle 3"/>
          <p:cNvSpPr>
            <a:spLocks noGrp="1" noChangeArrowheads="1"/>
          </p:cNvSpPr>
          <p:nvPr>
            <p:ph type="body" idx="1"/>
          </p:nvPr>
        </p:nvSpPr>
        <p:spPr/>
        <p:txBody>
          <a:bodyPr/>
          <a:lstStyle/>
          <a:p>
            <a:r>
              <a:rPr lang="fr-FR"/>
              <a:t>Dans certaines applications, le client d'un bean peut se déconnecter, puis se reconnecter plus tard </a:t>
            </a:r>
            <a:r>
              <a:rPr lang="fr-FR" i="1"/>
              <a:t>en retrouvant le bean dans l'état !</a:t>
            </a:r>
          </a:p>
          <a:p>
            <a:r>
              <a:rPr lang="fr-FR"/>
              <a:t>Exemple : un caddy représenté par un session bean stateful… </a:t>
            </a:r>
          </a:p>
          <a:p>
            <a:pPr lvl="1"/>
            <a:r>
              <a:rPr lang="fr-FR"/>
              <a:t>le client décide de se déconnecter… lorsqu'il se reconnecte il veut retrouver son caddy dans l'état !</a:t>
            </a:r>
          </a:p>
        </p:txBody>
      </p:sp>
    </p:spTree>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0642" name="Rectangle 2"/>
          <p:cNvSpPr>
            <a:spLocks noGrp="1" noChangeArrowheads="1"/>
          </p:cNvSpPr>
          <p:nvPr>
            <p:ph type="title"/>
          </p:nvPr>
        </p:nvSpPr>
        <p:spPr/>
        <p:txBody>
          <a:bodyPr/>
          <a:lstStyle/>
          <a:p>
            <a:r>
              <a:rPr lang="fr-FR"/>
              <a:t>Comprendre les </a:t>
            </a:r>
            <a:r>
              <a:rPr lang="fr-FR" i="1"/>
              <a:t>EJB</a:t>
            </a:r>
            <a:r>
              <a:rPr lang="fr-FR"/>
              <a:t> </a:t>
            </a:r>
            <a:r>
              <a:rPr lang="fr-FR" i="1"/>
              <a:t>Object</a:t>
            </a:r>
            <a:r>
              <a:rPr lang="fr-FR"/>
              <a:t> </a:t>
            </a:r>
            <a:r>
              <a:rPr lang="fr-FR" i="1"/>
              <a:t>Handles</a:t>
            </a:r>
          </a:p>
        </p:txBody>
      </p:sp>
      <p:sp>
        <p:nvSpPr>
          <p:cNvPr id="1520643" name="Rectangle 3"/>
          <p:cNvSpPr>
            <a:spLocks noGrp="1" noChangeArrowheads="1"/>
          </p:cNvSpPr>
          <p:nvPr>
            <p:ph type="body" idx="1"/>
          </p:nvPr>
        </p:nvSpPr>
        <p:spPr/>
        <p:txBody>
          <a:bodyPr/>
          <a:lstStyle/>
          <a:p>
            <a:r>
              <a:rPr lang="fr-FR"/>
              <a:t>La spécification EJB fournit un outil particulier pour gérer ce genre de situations : </a:t>
            </a:r>
            <a:r>
              <a:rPr lang="fr-FR" i="1"/>
              <a:t>l'EJB object handles</a:t>
            </a:r>
          </a:p>
          <a:p>
            <a:pPr lvl="1"/>
            <a:r>
              <a:rPr lang="fr-FR"/>
              <a:t>C'est un proxy vrs un EJB object,</a:t>
            </a:r>
          </a:p>
          <a:p>
            <a:pPr lvl="1"/>
            <a:r>
              <a:rPr lang="fr-FR"/>
              <a:t>Longue durée de vie,</a:t>
            </a:r>
          </a:p>
        </p:txBody>
      </p:sp>
    </p:spTree>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1666" name="Rectangle 2"/>
          <p:cNvSpPr>
            <a:spLocks noGrp="1" noChangeArrowheads="1"/>
          </p:cNvSpPr>
          <p:nvPr>
            <p:ph type="title"/>
          </p:nvPr>
        </p:nvSpPr>
        <p:spPr/>
        <p:txBody>
          <a:bodyPr/>
          <a:lstStyle/>
          <a:p>
            <a:r>
              <a:rPr lang="fr-FR"/>
              <a:t>Exemple d'utilisation d'un </a:t>
            </a:r>
            <a:r>
              <a:rPr lang="fr-FR" i="1"/>
              <a:t>EJB</a:t>
            </a:r>
            <a:r>
              <a:rPr lang="fr-FR"/>
              <a:t> </a:t>
            </a:r>
            <a:r>
              <a:rPr lang="fr-FR" i="1"/>
              <a:t>Object</a:t>
            </a:r>
            <a:r>
              <a:rPr lang="fr-FR"/>
              <a:t> </a:t>
            </a:r>
            <a:r>
              <a:rPr lang="fr-FR" i="1"/>
              <a:t>Handle</a:t>
            </a:r>
          </a:p>
        </p:txBody>
      </p:sp>
      <p:sp>
        <p:nvSpPr>
          <p:cNvPr id="1521667" name="Rectangle 3"/>
          <p:cNvSpPr>
            <a:spLocks noGrp="1" noChangeArrowheads="1"/>
          </p:cNvSpPr>
          <p:nvPr>
            <p:ph type="body" idx="1"/>
          </p:nvPr>
        </p:nvSpPr>
        <p:spPr>
          <a:xfrm>
            <a:off x="685800" y="1143000"/>
            <a:ext cx="8458200" cy="5562600"/>
          </a:xfrm>
        </p:spPr>
        <p:txBody>
          <a:bodyPr/>
          <a:lstStyle/>
          <a:p>
            <a:pPr>
              <a:buFont typeface="Wingdings" pitchFamily="2" charset="2"/>
              <a:buNone/>
            </a:pPr>
            <a:r>
              <a:rPr lang="fr-FR" sz="1400">
                <a:latin typeface="Courier New" pitchFamily="49" charset="0"/>
              </a:rPr>
              <a:t>//First,get the EJB object handle from the EJB object.</a:t>
            </a:r>
          </a:p>
          <a:p>
            <a:pPr>
              <a:buFont typeface="Wingdings" pitchFamily="2" charset="2"/>
              <a:buNone/>
            </a:pPr>
            <a:r>
              <a:rPr lang="fr-FR" sz="1400" b="1">
                <a:latin typeface="Courier New" pitchFamily="49" charset="0"/>
              </a:rPr>
              <a:t>javax.ejb.Handle myHandle =myEJBObject.getHandle();</a:t>
            </a:r>
          </a:p>
          <a:p>
            <a:pPr>
              <a:buFont typeface="Wingdings" pitchFamily="2" charset="2"/>
              <a:buNone/>
            </a:pPr>
            <a:r>
              <a:rPr lang="fr-FR" sz="1400">
                <a:latin typeface="Courier New" pitchFamily="49" charset="0"/>
              </a:rPr>
              <a:t>// Next, serialize myHandle,and then save it in permanent storage.</a:t>
            </a:r>
          </a:p>
          <a:p>
            <a:pPr>
              <a:buFont typeface="Wingdings" pitchFamily="2" charset="2"/>
              <a:buNone/>
            </a:pPr>
            <a:r>
              <a:rPr lang="fr-FR" sz="1400" b="1">
                <a:latin typeface="Courier New" pitchFamily="49" charset="0"/>
              </a:rPr>
              <a:t>ObjectOutputStream stream =...;</a:t>
            </a:r>
          </a:p>
          <a:p>
            <a:pPr>
              <a:buFont typeface="Wingdings" pitchFamily="2" charset="2"/>
              <a:buNone/>
            </a:pPr>
            <a:r>
              <a:rPr lang="fr-FR" sz="1400" b="1">
                <a:latin typeface="Courier New" pitchFamily="49" charset="0"/>
              </a:rPr>
              <a:t>stream.writeObject(myHandle);</a:t>
            </a:r>
          </a:p>
          <a:p>
            <a:pPr>
              <a:buFont typeface="Wingdings" pitchFamily="2" charset="2"/>
              <a:buNone/>
            </a:pPr>
            <a:r>
              <a:rPr lang="fr-FR" sz="1400">
                <a:latin typeface="Courier New" pitchFamily="49" charset="0"/>
              </a:rPr>
              <a:t>// time passes... When we want to use the EJB object again, deserialize </a:t>
            </a:r>
          </a:p>
          <a:p>
            <a:pPr>
              <a:buFont typeface="Wingdings" pitchFamily="2" charset="2"/>
              <a:buNone/>
            </a:pPr>
            <a:r>
              <a:rPr lang="fr-FR" sz="1400">
                <a:latin typeface="Courier New" pitchFamily="49" charset="0"/>
              </a:rPr>
              <a:t>// the EJB object handle</a:t>
            </a:r>
          </a:p>
          <a:p>
            <a:pPr>
              <a:buFont typeface="Wingdings" pitchFamily="2" charset="2"/>
              <a:buNone/>
            </a:pPr>
            <a:r>
              <a:rPr lang="fr-FR" sz="1400" b="1">
                <a:latin typeface="Courier New" pitchFamily="49" charset="0"/>
              </a:rPr>
              <a:t>ObjectInputStream stream =...;</a:t>
            </a:r>
          </a:p>
          <a:p>
            <a:pPr>
              <a:buFont typeface="Wingdings" pitchFamily="2" charset="2"/>
              <a:buNone/>
            </a:pPr>
            <a:r>
              <a:rPr lang="fr-FR" sz="1400" b="1">
                <a:latin typeface="Courier New" pitchFamily="49" charset="0"/>
              </a:rPr>
              <a:t>Handle myHandle =(Handle) stream.readObject();</a:t>
            </a:r>
          </a:p>
          <a:p>
            <a:pPr>
              <a:buFont typeface="Wingdings" pitchFamily="2" charset="2"/>
              <a:buNone/>
            </a:pPr>
            <a:r>
              <a:rPr lang="fr-FR" sz="1400">
                <a:latin typeface="Courier New" pitchFamily="49" charset="0"/>
              </a:rPr>
              <a:t>// Convert the EJB object handle into an EJB object</a:t>
            </a:r>
          </a:p>
          <a:p>
            <a:pPr>
              <a:buFont typeface="Wingdings" pitchFamily="2" charset="2"/>
              <a:buNone/>
            </a:pPr>
            <a:r>
              <a:rPr lang="fr-FR" sz="1400" b="1">
                <a:latin typeface="Courier New" pitchFamily="49" charset="0"/>
              </a:rPr>
              <a:t>MyRemoteInterface myEJBObject =(MyRemoteInterface)          </a:t>
            </a:r>
          </a:p>
          <a:p>
            <a:pPr>
              <a:buFont typeface="Wingdings" pitchFamily="2" charset="2"/>
              <a:buNone/>
            </a:pPr>
            <a:r>
              <a:rPr lang="fr-FR" sz="1400" b="1">
                <a:latin typeface="Courier New" pitchFamily="49" charset="0"/>
              </a:rPr>
              <a:t>       javax.rmi.PortableRemoteObject.narrow(myHandle.getEJBObject(),</a:t>
            </a:r>
          </a:p>
          <a:p>
            <a:pPr>
              <a:buFont typeface="Wingdings" pitchFamily="2" charset="2"/>
              <a:buNone/>
            </a:pPr>
            <a:r>
              <a:rPr lang="fr-FR" sz="1400" b="1">
                <a:latin typeface="Courier New" pitchFamily="49" charset="0"/>
              </a:rPr>
              <a:t>							MyRemoteInterface.class);</a:t>
            </a:r>
          </a:p>
          <a:p>
            <a:pPr>
              <a:buFont typeface="Wingdings" pitchFamily="2" charset="2"/>
              <a:buNone/>
            </a:pPr>
            <a:r>
              <a:rPr lang="fr-FR" sz="1400">
                <a:latin typeface="Courier New" pitchFamily="49" charset="0"/>
              </a:rPr>
              <a:t>// Resume calling methods again</a:t>
            </a:r>
          </a:p>
          <a:p>
            <a:pPr>
              <a:buFont typeface="Wingdings" pitchFamily="2" charset="2"/>
              <a:buNone/>
            </a:pPr>
            <a:r>
              <a:rPr lang="fr-FR" sz="1400" b="1">
                <a:latin typeface="Courier New" pitchFamily="49" charset="0"/>
              </a:rPr>
              <a:t>myEJBObject.callMethod();</a:t>
            </a:r>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690" name="Rectangle 2"/>
          <p:cNvSpPr>
            <a:spLocks noGrp="1" noChangeArrowheads="1"/>
          </p:cNvSpPr>
          <p:nvPr>
            <p:ph type="title"/>
          </p:nvPr>
        </p:nvSpPr>
        <p:spPr/>
        <p:txBody>
          <a:bodyPr/>
          <a:lstStyle/>
          <a:p>
            <a:r>
              <a:rPr lang="fr-FR"/>
              <a:t>Variante : les </a:t>
            </a:r>
            <a:r>
              <a:rPr lang="fr-FR" i="1"/>
              <a:t>EJB Home Handles</a:t>
            </a:r>
          </a:p>
        </p:txBody>
      </p:sp>
      <p:sp>
        <p:nvSpPr>
          <p:cNvPr id="1522691" name="Rectangle 3"/>
          <p:cNvSpPr>
            <a:spLocks noGrp="1" noChangeArrowheads="1"/>
          </p:cNvSpPr>
          <p:nvPr>
            <p:ph type="body" idx="1"/>
          </p:nvPr>
        </p:nvSpPr>
        <p:spPr/>
        <p:txBody>
          <a:bodyPr/>
          <a:lstStyle/>
          <a:p>
            <a:r>
              <a:rPr lang="fr-FR"/>
              <a:t>Idem, mais pour rendre persistant une référence vers le </a:t>
            </a:r>
            <a:r>
              <a:rPr lang="fr-FR" i="1"/>
              <a:t>home object</a:t>
            </a:r>
            <a:r>
              <a:rPr lang="fr-FR"/>
              <a:t> d'un bean,</a:t>
            </a:r>
          </a:p>
          <a:p>
            <a:r>
              <a:rPr lang="fr-FR"/>
              <a:t>Peu utilisés…</a:t>
            </a:r>
          </a:p>
        </p:txBody>
      </p:sp>
    </p:spTree>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3714" name="Rectangle 2"/>
          <p:cNvSpPr>
            <a:spLocks noGrp="1" noChangeArrowheads="1"/>
          </p:cNvSpPr>
          <p:nvPr>
            <p:ph type="title"/>
          </p:nvPr>
        </p:nvSpPr>
        <p:spPr/>
        <p:txBody>
          <a:bodyPr/>
          <a:lstStyle/>
          <a:p>
            <a:r>
              <a:rPr lang="fr-FR"/>
              <a:t>Exemple d'utilisation d'un </a:t>
            </a:r>
            <a:r>
              <a:rPr lang="fr-FR" i="1"/>
              <a:t>EJB</a:t>
            </a:r>
            <a:r>
              <a:rPr lang="fr-FR"/>
              <a:t> </a:t>
            </a:r>
            <a:r>
              <a:rPr lang="fr-FR" i="1"/>
              <a:t>Home</a:t>
            </a:r>
            <a:r>
              <a:rPr lang="fr-FR"/>
              <a:t> </a:t>
            </a:r>
            <a:r>
              <a:rPr lang="fr-FR" i="1"/>
              <a:t>Handle</a:t>
            </a:r>
          </a:p>
        </p:txBody>
      </p:sp>
      <p:sp>
        <p:nvSpPr>
          <p:cNvPr id="1523715" name="Rectangle 3"/>
          <p:cNvSpPr>
            <a:spLocks noGrp="1" noChangeArrowheads="1"/>
          </p:cNvSpPr>
          <p:nvPr>
            <p:ph type="body" idx="1"/>
          </p:nvPr>
        </p:nvSpPr>
        <p:spPr/>
        <p:txBody>
          <a:bodyPr/>
          <a:lstStyle/>
          <a:p>
            <a:pPr>
              <a:buFont typeface="Wingdings" pitchFamily="2" charset="2"/>
              <a:buNone/>
            </a:pPr>
            <a:r>
              <a:rPr lang="fr-FR" sz="1200">
                <a:latin typeface="Courier New" pitchFamily="49" charset="0"/>
              </a:rPr>
              <a:t>//First,get the EJB home handle from the home object.</a:t>
            </a:r>
          </a:p>
          <a:p>
            <a:pPr>
              <a:buFont typeface="Wingdings" pitchFamily="2" charset="2"/>
              <a:buNone/>
            </a:pPr>
            <a:r>
              <a:rPr lang="fr-FR" sz="1200" b="1">
                <a:latin typeface="Courier New" pitchFamily="49" charset="0"/>
              </a:rPr>
              <a:t>javax.ejb.HomeHandle homeHandle =myHomeObject.getHomeHandle();</a:t>
            </a:r>
          </a:p>
          <a:p>
            <a:pPr>
              <a:buFont typeface="Wingdings" pitchFamily="2" charset="2"/>
              <a:buNone/>
            </a:pPr>
            <a:r>
              <a:rPr lang="fr-FR" sz="1200">
                <a:latin typeface="Courier New" pitchFamily="49" charset="0"/>
              </a:rPr>
              <a:t>//Next,serialize the home handle,and then save it in permanent storage.</a:t>
            </a:r>
          </a:p>
          <a:p>
            <a:pPr>
              <a:buFont typeface="Wingdings" pitchFamily="2" charset="2"/>
              <a:buNone/>
            </a:pPr>
            <a:r>
              <a:rPr lang="fr-FR" sz="1200" b="1">
                <a:latin typeface="Courier New" pitchFamily="49" charset="0"/>
              </a:rPr>
              <a:t>ObjectOutputStream stream =...;</a:t>
            </a:r>
          </a:p>
          <a:p>
            <a:pPr>
              <a:buFont typeface="Wingdings" pitchFamily="2" charset="2"/>
              <a:buNone/>
            </a:pPr>
            <a:r>
              <a:rPr lang="fr-FR" sz="1200" b="1">
                <a:latin typeface="Courier New" pitchFamily="49" charset="0"/>
              </a:rPr>
              <a:t>stream.writeObject(homeHandle);</a:t>
            </a:r>
          </a:p>
          <a:p>
            <a:pPr>
              <a:buFont typeface="Wingdings" pitchFamily="2" charset="2"/>
              <a:buNone/>
            </a:pPr>
            <a:r>
              <a:rPr lang="fr-FR" sz="1200">
                <a:latin typeface="Courier New" pitchFamily="49" charset="0"/>
              </a:rPr>
              <a:t>// time passes...When we want to use the home object again,deserialize the home </a:t>
            </a:r>
          </a:p>
          <a:p>
            <a:pPr>
              <a:buFont typeface="Wingdings" pitchFamily="2" charset="2"/>
              <a:buNone/>
            </a:pPr>
            <a:r>
              <a:rPr lang="fr-FR" sz="1200">
                <a:latin typeface="Courier New" pitchFamily="49" charset="0"/>
              </a:rPr>
              <a:t>// handle</a:t>
            </a:r>
          </a:p>
          <a:p>
            <a:pPr>
              <a:buFont typeface="Wingdings" pitchFamily="2" charset="2"/>
              <a:buNone/>
            </a:pPr>
            <a:r>
              <a:rPr lang="fr-FR" sz="1200" b="1">
                <a:latin typeface="Courier New" pitchFamily="49" charset="0"/>
              </a:rPr>
              <a:t>ObjectInputStream stream =...;</a:t>
            </a:r>
          </a:p>
          <a:p>
            <a:pPr>
              <a:buFont typeface="Wingdings" pitchFamily="2" charset="2"/>
              <a:buNone/>
            </a:pPr>
            <a:r>
              <a:rPr lang="fr-FR" sz="1200" b="1">
                <a:latin typeface="Courier New" pitchFamily="49" charset="0"/>
              </a:rPr>
              <a:t>javax.ejb.HomeHandle homeHandle =(HomeHandle)stream.readObject();</a:t>
            </a:r>
          </a:p>
          <a:p>
            <a:pPr>
              <a:buFont typeface="Wingdings" pitchFamily="2" charset="2"/>
              <a:buNone/>
            </a:pPr>
            <a:r>
              <a:rPr lang="fr-FR" sz="1200">
                <a:latin typeface="Courier New" pitchFamily="49" charset="0"/>
              </a:rPr>
              <a:t>// Convert the home object handle into a home object</a:t>
            </a:r>
          </a:p>
          <a:p>
            <a:pPr>
              <a:buFont typeface="Wingdings" pitchFamily="2" charset="2"/>
              <a:buNone/>
            </a:pPr>
            <a:r>
              <a:rPr lang="fr-FR" sz="1200" b="1">
                <a:latin typeface="Courier New" pitchFamily="49" charset="0"/>
              </a:rPr>
              <a:t>MyHomeInterface myHomeObject =(MyHomeInterface)</a:t>
            </a:r>
          </a:p>
          <a:p>
            <a:pPr>
              <a:buFont typeface="Wingdings" pitchFamily="2" charset="2"/>
              <a:buNone/>
            </a:pPr>
            <a:r>
              <a:rPr lang="fr-FR" sz="1200" b="1">
                <a:latin typeface="Courier New" pitchFamily="49" charset="0"/>
              </a:rPr>
              <a:t>                   javax.rmi.PortableRemoteObject.narrow(homeHandle.getHomeObject(),</a:t>
            </a:r>
          </a:p>
          <a:p>
            <a:pPr>
              <a:buFont typeface="Wingdings" pitchFamily="2" charset="2"/>
              <a:buNone/>
            </a:pPr>
            <a:r>
              <a:rPr lang="fr-FR" sz="1200" b="1">
                <a:latin typeface="Courier New" pitchFamily="49" charset="0"/>
              </a:rPr>
              <a:t>					                  MyHomeInterface.class);</a:t>
            </a:r>
          </a:p>
          <a:p>
            <a:pPr>
              <a:buFont typeface="Wingdings" pitchFamily="2" charset="2"/>
              <a:buNone/>
            </a:pPr>
            <a:r>
              <a:rPr lang="fr-FR" sz="1200">
                <a:latin typeface="Courier New" pitchFamily="49" charset="0"/>
              </a:rPr>
              <a:t>// Resume using the home object</a:t>
            </a:r>
          </a:p>
          <a:p>
            <a:pPr>
              <a:buFont typeface="Wingdings" pitchFamily="2" charset="2"/>
              <a:buNone/>
            </a:pPr>
            <a:r>
              <a:rPr lang="fr-FR" sz="1200" b="1">
                <a:latin typeface="Courier New" pitchFamily="49" charset="0"/>
              </a:rPr>
              <a:t>myHomeObject.create();</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Rectangle 2"/>
          <p:cNvSpPr>
            <a:spLocks noGrp="1" noChangeArrowheads="1"/>
          </p:cNvSpPr>
          <p:nvPr>
            <p:ph type="title"/>
          </p:nvPr>
        </p:nvSpPr>
        <p:spPr/>
        <p:txBody>
          <a:bodyPr/>
          <a:lstStyle/>
          <a:p>
            <a:r>
              <a:rPr lang="fr-FR"/>
              <a:t>L'écosystème EJB</a:t>
            </a:r>
          </a:p>
        </p:txBody>
      </p:sp>
      <p:sp>
        <p:nvSpPr>
          <p:cNvPr id="1093635" name="Rectangle 3"/>
          <p:cNvSpPr>
            <a:spLocks noGrp="1" noChangeArrowheads="1"/>
          </p:cNvSpPr>
          <p:nvPr>
            <p:ph type="body" idx="1"/>
          </p:nvPr>
        </p:nvSpPr>
        <p:spPr/>
        <p:txBody>
          <a:bodyPr/>
          <a:lstStyle/>
          <a:p>
            <a:pPr marL="533400" indent="-533400"/>
            <a:r>
              <a:rPr lang="fr-FR"/>
              <a:t>Pour déployer et exécuter un projet à base d'EJBs, six métiers sont impliqués</a:t>
            </a:r>
          </a:p>
          <a:p>
            <a:pPr marL="533400" indent="-533400">
              <a:buFont typeface="Wingdings" pitchFamily="2" charset="2"/>
              <a:buNone/>
            </a:pPr>
            <a:r>
              <a:rPr lang="fr-FR"/>
              <a:t>  1 - Le fournisseur d'EJBs</a:t>
            </a:r>
          </a:p>
          <a:p>
            <a:pPr marL="914400" lvl="1" indent="-457200"/>
            <a:r>
              <a:rPr lang="fr-FR"/>
              <a:t>Peut-être un membre de votre équipe, ou bien une entreprise qui vend des EJBs (</a:t>
            </a:r>
            <a:r>
              <a:rPr lang="fr-FR">
                <a:hlinkClick r:id="rId2"/>
              </a:rPr>
              <a:t>www.componentsource.com</a:t>
            </a:r>
            <a:r>
              <a:rPr lang="fr-FR"/>
              <a:t> ou </a:t>
            </a:r>
            <a:r>
              <a:rPr lang="fr-FR">
                <a:hlinkClick r:id="rId3"/>
              </a:rPr>
              <a:t>www.flashline.com</a:t>
            </a:r>
            <a:r>
              <a:rPr lang="fr-FR"/>
              <a:t> pour voir une liste)</a:t>
            </a:r>
          </a:p>
        </p:txBody>
      </p:sp>
    </p:spTree>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524738" name="Rectangle 2"/>
          <p:cNvSpPr>
            <a:spLocks noGrp="1" noChangeArrowheads="1"/>
          </p:cNvSpPr>
          <p:nvPr>
            <p:ph type="ctrTitle"/>
          </p:nvPr>
        </p:nvSpPr>
        <p:spPr/>
        <p:txBody>
          <a:bodyPr/>
          <a:lstStyle/>
          <a:p>
            <a:r>
              <a:rPr lang="fr-FR"/>
              <a:t>Gestion des transactions</a:t>
            </a:r>
          </a:p>
        </p:txBody>
      </p:sp>
    </p:spTree>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62" name="Rectangle 2"/>
          <p:cNvSpPr>
            <a:spLocks noGrp="1" noChangeArrowheads="1"/>
          </p:cNvSpPr>
          <p:nvPr>
            <p:ph type="title"/>
          </p:nvPr>
        </p:nvSpPr>
        <p:spPr/>
        <p:txBody>
          <a:bodyPr/>
          <a:lstStyle/>
          <a:p>
            <a:r>
              <a:rPr lang="fr-FR"/>
              <a:t>Gestion de transactions</a:t>
            </a:r>
          </a:p>
        </p:txBody>
      </p:sp>
      <p:sp>
        <p:nvSpPr>
          <p:cNvPr id="1525763" name="Rectangle 3"/>
          <p:cNvSpPr>
            <a:spLocks noGrp="1" noChangeArrowheads="1"/>
          </p:cNvSpPr>
          <p:nvPr>
            <p:ph type="body" idx="1"/>
          </p:nvPr>
        </p:nvSpPr>
        <p:spPr/>
        <p:txBody>
          <a:bodyPr/>
          <a:lstStyle/>
          <a:p>
            <a:r>
              <a:rPr lang="fr-FR" sz="2400"/>
              <a:t>Service clé pour le développement côté serveur,</a:t>
            </a:r>
          </a:p>
          <a:p>
            <a:r>
              <a:rPr lang="fr-FR" sz="2400"/>
              <a:t>Permet à des applications de fonctionner de manière robuste,</a:t>
            </a:r>
          </a:p>
          <a:p>
            <a:r>
              <a:rPr lang="fr-FR" sz="2400"/>
              <a:t>Les transactions sont très utiles lorsqu'on effectue des opérations de persistance, comme des mises-à-jours dans une base de données…</a:t>
            </a:r>
          </a:p>
          <a:p>
            <a:r>
              <a:rPr lang="fr-FR" sz="2400"/>
              <a:t>Dans ce chapitre nous présentons le concept de transaction et sa mise en application au sein des EJB.</a:t>
            </a:r>
          </a:p>
          <a:p>
            <a:endParaRPr lang="fr-FR" sz="2400"/>
          </a:p>
        </p:txBody>
      </p:sp>
    </p:spTree>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6786" name="Rectangle 2"/>
          <p:cNvSpPr>
            <a:spLocks noGrp="1" noChangeArrowheads="1"/>
          </p:cNvSpPr>
          <p:nvPr>
            <p:ph type="title"/>
          </p:nvPr>
        </p:nvSpPr>
        <p:spPr/>
        <p:txBody>
          <a:bodyPr/>
          <a:lstStyle/>
          <a:p>
            <a:r>
              <a:rPr lang="fr-FR"/>
              <a:t>Motivation pour les transactions</a:t>
            </a:r>
          </a:p>
        </p:txBody>
      </p:sp>
      <p:sp>
        <p:nvSpPr>
          <p:cNvPr id="1526787" name="Rectangle 3"/>
          <p:cNvSpPr>
            <a:spLocks noGrp="1" noChangeArrowheads="1"/>
          </p:cNvSpPr>
          <p:nvPr>
            <p:ph type="body" idx="1"/>
          </p:nvPr>
        </p:nvSpPr>
        <p:spPr/>
        <p:txBody>
          <a:bodyPr/>
          <a:lstStyle/>
          <a:p>
            <a:r>
              <a:rPr lang="fr-FR"/>
              <a:t>Opérations </a:t>
            </a:r>
            <a:r>
              <a:rPr lang="fr-FR" u="sng"/>
              <a:t>atomiques</a:t>
            </a:r>
            <a:r>
              <a:rPr lang="fr-FR"/>
              <a:t>, bien que composées de plusieurs petites opérations</a:t>
            </a:r>
          </a:p>
          <a:p>
            <a:pPr lvl="1"/>
            <a:r>
              <a:rPr lang="fr-FR"/>
              <a:t>Ex : transfert de compte à compte bancaire : on enlève sur un compte, on dépose sur l'autre…</a:t>
            </a:r>
          </a:p>
          <a:p>
            <a:pPr lvl="1"/>
            <a:r>
              <a:rPr lang="fr-FR"/>
              <a:t>Si une des deux opérations échoue, perte de cohérence !</a:t>
            </a:r>
          </a:p>
          <a:p>
            <a:pPr lvl="1"/>
            <a:r>
              <a:rPr lang="fr-FR"/>
              <a:t>On veut que soit les deux opérations réussissent, mais si une d'elles échoue, on annule le tout et on remet les comptes dans l'état initial !</a:t>
            </a:r>
          </a:p>
          <a:p>
            <a:pPr lvl="1"/>
            <a:r>
              <a:rPr lang="fr-FR"/>
              <a:t>On dit que les deux opérations forment une seule et même </a:t>
            </a:r>
            <a:r>
              <a:rPr lang="fr-FR" i="1"/>
              <a:t>transaction</a:t>
            </a:r>
            <a:r>
              <a:rPr lang="fr-FR"/>
              <a:t> !</a:t>
            </a:r>
          </a:p>
          <a:p>
            <a:pPr lvl="1"/>
            <a:endParaRPr lang="fr-FR"/>
          </a:p>
        </p:txBody>
      </p:sp>
    </p:spTree>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7810" name="Rectangle 2"/>
          <p:cNvSpPr>
            <a:spLocks noGrp="1" noChangeArrowheads="1"/>
          </p:cNvSpPr>
          <p:nvPr>
            <p:ph type="title"/>
          </p:nvPr>
        </p:nvSpPr>
        <p:spPr/>
        <p:txBody>
          <a:bodyPr/>
          <a:lstStyle/>
          <a:p>
            <a:r>
              <a:rPr lang="fr-FR"/>
              <a:t>Traitement par exceptions</a:t>
            </a:r>
          </a:p>
        </p:txBody>
      </p:sp>
      <p:sp>
        <p:nvSpPr>
          <p:cNvPr id="1527811" name="Rectangle 3"/>
          <p:cNvSpPr>
            <a:spLocks noGrp="1" noChangeArrowheads="1"/>
          </p:cNvSpPr>
          <p:nvPr>
            <p:ph type="body" idx="1"/>
          </p:nvPr>
        </p:nvSpPr>
        <p:spPr>
          <a:xfrm>
            <a:off x="762000" y="1371600"/>
            <a:ext cx="8305800" cy="5334000"/>
          </a:xfrm>
        </p:spPr>
        <p:txBody>
          <a:bodyPr/>
          <a:lstStyle/>
          <a:p>
            <a:pPr>
              <a:lnSpc>
                <a:spcPct val="90000"/>
              </a:lnSpc>
            </a:pPr>
            <a:r>
              <a:rPr lang="fr-FR"/>
              <a:t>On peut s'en sortir en gérant des exceptions</a:t>
            </a:r>
          </a:p>
          <a:p>
            <a:pPr>
              <a:lnSpc>
                <a:spcPct val="90000"/>
              </a:lnSpc>
              <a:buFont typeface="Wingdings" pitchFamily="2" charset="2"/>
              <a:buNone/>
            </a:pPr>
            <a:r>
              <a:rPr lang="fr-FR" sz="1400" b="1">
                <a:latin typeface="Courier New" pitchFamily="49" charset="0"/>
              </a:rPr>
              <a:t>try {</a:t>
            </a:r>
          </a:p>
          <a:p>
            <a:pPr>
              <a:lnSpc>
                <a:spcPct val="90000"/>
              </a:lnSpc>
              <a:buFont typeface="Wingdings" pitchFamily="2" charset="2"/>
              <a:buNone/>
            </a:pPr>
            <a:r>
              <a:rPr lang="fr-FR" sz="1400">
                <a:latin typeface="Courier New" pitchFamily="49" charset="0"/>
              </a:rPr>
              <a:t>    // retirer de l'argent du compte 1</a:t>
            </a:r>
          </a:p>
          <a:p>
            <a:pPr>
              <a:lnSpc>
                <a:spcPct val="90000"/>
              </a:lnSpc>
              <a:buFont typeface="Wingdings" pitchFamily="2" charset="2"/>
              <a:buNone/>
            </a:pPr>
            <a:r>
              <a:rPr lang="fr-FR" sz="1400" b="1">
                <a:latin typeface="Courier New" pitchFamily="49" charset="0"/>
              </a:rPr>
              <a:t>} catch (Exception e){</a:t>
            </a:r>
          </a:p>
          <a:p>
            <a:pPr>
              <a:lnSpc>
                <a:spcPct val="90000"/>
              </a:lnSpc>
              <a:buFont typeface="Wingdings" pitchFamily="2" charset="2"/>
              <a:buNone/>
            </a:pPr>
            <a:r>
              <a:rPr lang="fr-FR" sz="1400">
                <a:latin typeface="Courier New" pitchFamily="49" charset="0"/>
              </a:rPr>
              <a:t>    // Si une erreur est apparue, on arrête.</a:t>
            </a:r>
          </a:p>
          <a:p>
            <a:pPr>
              <a:lnSpc>
                <a:spcPct val="90000"/>
              </a:lnSpc>
              <a:buFont typeface="Wingdings" pitchFamily="2" charset="2"/>
              <a:buNone/>
            </a:pPr>
            <a:r>
              <a:rPr lang="fr-FR" sz="1400" b="1">
                <a:latin typeface="Courier New" pitchFamily="49" charset="0"/>
              </a:rPr>
              <a:t>    return;</a:t>
            </a:r>
          </a:p>
          <a:p>
            <a:pPr>
              <a:lnSpc>
                <a:spcPct val="90000"/>
              </a:lnSpc>
              <a:buFont typeface="Wingdings" pitchFamily="2" charset="2"/>
              <a:buNone/>
            </a:pPr>
            <a:r>
              <a:rPr lang="fr-FR" sz="1400" b="1">
                <a:latin typeface="Courier New" pitchFamily="49" charset="0"/>
              </a:rPr>
              <a:t>}</a:t>
            </a:r>
          </a:p>
          <a:p>
            <a:pPr>
              <a:lnSpc>
                <a:spcPct val="90000"/>
              </a:lnSpc>
              <a:buFont typeface="Wingdings" pitchFamily="2" charset="2"/>
              <a:buNone/>
            </a:pPr>
            <a:r>
              <a:rPr lang="fr-FR" sz="1400" b="1">
                <a:latin typeface="Courier New" pitchFamily="49" charset="0"/>
              </a:rPr>
              <a:t>try {</a:t>
            </a:r>
          </a:p>
          <a:p>
            <a:pPr>
              <a:lnSpc>
                <a:spcPct val="90000"/>
              </a:lnSpc>
              <a:buFont typeface="Wingdings" pitchFamily="2" charset="2"/>
              <a:buNone/>
            </a:pPr>
            <a:r>
              <a:rPr lang="fr-FR" sz="1400">
                <a:latin typeface="Courier New" pitchFamily="49" charset="0"/>
              </a:rPr>
              <a:t>    // Sinon, on dépose l'argent sur le compte 2</a:t>
            </a:r>
          </a:p>
          <a:p>
            <a:pPr>
              <a:lnSpc>
                <a:spcPct val="90000"/>
              </a:lnSpc>
              <a:buFont typeface="Wingdings" pitchFamily="2" charset="2"/>
              <a:buNone/>
            </a:pPr>
            <a:r>
              <a:rPr lang="fr-FR" sz="1400" b="1">
                <a:latin typeface="Courier New" pitchFamily="49" charset="0"/>
              </a:rPr>
              <a:t>} catch (Exception e){</a:t>
            </a:r>
          </a:p>
          <a:p>
            <a:pPr>
              <a:lnSpc>
                <a:spcPct val="90000"/>
              </a:lnSpc>
              <a:buFont typeface="Wingdings" pitchFamily="2" charset="2"/>
              <a:buNone/>
            </a:pPr>
            <a:r>
              <a:rPr lang="fr-FR" sz="1400" b="1">
                <a:latin typeface="Courier New" pitchFamily="49" charset="0"/>
              </a:rPr>
              <a:t>    </a:t>
            </a:r>
            <a:r>
              <a:rPr lang="fr-FR" sz="1400">
                <a:latin typeface="Courier New" pitchFamily="49" charset="0"/>
              </a:rPr>
              <a:t>// Si une erreur est apparue, o s'arrête, mais avant, on redépose </a:t>
            </a:r>
          </a:p>
          <a:p>
            <a:pPr>
              <a:lnSpc>
                <a:spcPct val="90000"/>
              </a:lnSpc>
              <a:buFont typeface="Wingdings" pitchFamily="2" charset="2"/>
              <a:buNone/>
            </a:pPr>
            <a:r>
              <a:rPr lang="fr-FR" sz="1400">
                <a:latin typeface="Courier New" pitchFamily="49" charset="0"/>
              </a:rPr>
              <a:t>    //l'argent sur le compte 1</a:t>
            </a:r>
          </a:p>
          <a:p>
            <a:pPr>
              <a:lnSpc>
                <a:spcPct val="90000"/>
              </a:lnSpc>
              <a:buFont typeface="Wingdings" pitchFamily="2" charset="2"/>
              <a:buNone/>
            </a:pPr>
            <a:r>
              <a:rPr lang="fr-FR" sz="1400" b="1">
                <a:latin typeface="Courier New" pitchFamily="49" charset="0"/>
              </a:rPr>
              <a:t>    return;</a:t>
            </a:r>
          </a:p>
          <a:p>
            <a:pPr>
              <a:lnSpc>
                <a:spcPct val="90000"/>
              </a:lnSpc>
              <a:buFont typeface="Wingdings" pitchFamily="2" charset="2"/>
              <a:buNone/>
            </a:pPr>
            <a:r>
              <a:rPr lang="fr-FR" sz="1400" b="1">
                <a:latin typeface="Courier New" pitchFamily="49" charset="0"/>
              </a:rPr>
              <a:t>}</a:t>
            </a:r>
          </a:p>
          <a:p>
            <a:pPr>
              <a:lnSpc>
                <a:spcPct val="90000"/>
              </a:lnSpc>
            </a:pPr>
            <a:r>
              <a:rPr lang="fr-FR"/>
              <a:t>Qu'en pensez-vous ?</a:t>
            </a: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8834" name="Rectangle 2"/>
          <p:cNvSpPr>
            <a:spLocks noGrp="1" noChangeArrowheads="1"/>
          </p:cNvSpPr>
          <p:nvPr>
            <p:ph type="title"/>
          </p:nvPr>
        </p:nvSpPr>
        <p:spPr/>
        <p:txBody>
          <a:bodyPr/>
          <a:lstStyle/>
          <a:p>
            <a:r>
              <a:rPr lang="fr-FR"/>
              <a:t>Traitement par exceptions</a:t>
            </a:r>
          </a:p>
        </p:txBody>
      </p:sp>
      <p:sp>
        <p:nvSpPr>
          <p:cNvPr id="1528835" name="Rectangle 3"/>
          <p:cNvSpPr>
            <a:spLocks noGrp="1" noChangeArrowheads="1"/>
          </p:cNvSpPr>
          <p:nvPr>
            <p:ph type="body" idx="1"/>
          </p:nvPr>
        </p:nvSpPr>
        <p:spPr/>
        <p:txBody>
          <a:bodyPr/>
          <a:lstStyle/>
          <a:p>
            <a:r>
              <a:rPr lang="fr-FR"/>
              <a:t>Et si on échoue la dernière opération et qu'on arrive pas à remettre l'argent sur le compte 1 ?</a:t>
            </a:r>
          </a:p>
          <a:p>
            <a:r>
              <a:rPr lang="fr-FR"/>
              <a:t>Et si au lieu d'un traitement simple on a un gros traitement à faire qui se compose de 20 opérations différentes ?</a:t>
            </a:r>
          </a:p>
          <a:p>
            <a:r>
              <a:rPr lang="fr-FR"/>
              <a:t>Comment on teste tous les cas d'erreur ?</a:t>
            </a:r>
          </a:p>
        </p:txBody>
      </p:sp>
    </p:spTree>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Rectangle 2"/>
          <p:cNvSpPr>
            <a:spLocks noGrp="1" noChangeArrowheads="1"/>
          </p:cNvSpPr>
          <p:nvPr>
            <p:ph type="title"/>
          </p:nvPr>
        </p:nvSpPr>
        <p:spPr/>
        <p:txBody>
          <a:bodyPr/>
          <a:lstStyle/>
          <a:p>
            <a:r>
              <a:rPr lang="fr-FR"/>
              <a:t>Panne réseau ou panne machine</a:t>
            </a:r>
          </a:p>
        </p:txBody>
      </p:sp>
      <p:sp>
        <p:nvSpPr>
          <p:cNvPr id="1529859" name="Rectangle 3"/>
          <p:cNvSpPr>
            <a:spLocks noGrp="1" noChangeArrowheads="1"/>
          </p:cNvSpPr>
          <p:nvPr>
            <p:ph type="body" idx="1"/>
          </p:nvPr>
        </p:nvSpPr>
        <p:spPr/>
        <p:txBody>
          <a:bodyPr/>
          <a:lstStyle/>
          <a:p>
            <a:endParaRPr lang="fr-FR"/>
          </a:p>
        </p:txBody>
      </p:sp>
      <p:pic>
        <p:nvPicPr>
          <p:cNvPr id="1529860" name="Picture 4"/>
          <p:cNvPicPr>
            <a:picLocks noChangeAspect="1" noChangeArrowheads="1"/>
          </p:cNvPicPr>
          <p:nvPr/>
        </p:nvPicPr>
        <p:blipFill>
          <a:blip r:embed="rId2" cstate="print"/>
          <a:srcRect/>
          <a:stretch>
            <a:fillRect/>
          </a:stretch>
        </p:blipFill>
        <p:spPr bwMode="auto">
          <a:xfrm>
            <a:off x="2286000" y="1752600"/>
            <a:ext cx="5511800" cy="38925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0882" name="Rectangle 2"/>
          <p:cNvSpPr>
            <a:spLocks noGrp="1" noChangeArrowheads="1"/>
          </p:cNvSpPr>
          <p:nvPr>
            <p:ph type="title"/>
          </p:nvPr>
        </p:nvSpPr>
        <p:spPr/>
        <p:txBody>
          <a:bodyPr/>
          <a:lstStyle/>
          <a:p>
            <a:r>
              <a:rPr lang="fr-FR"/>
              <a:t>Panne réseau ou panne machine</a:t>
            </a:r>
          </a:p>
        </p:txBody>
      </p:sp>
      <p:sp>
        <p:nvSpPr>
          <p:cNvPr id="1530883" name="Rectangle 3"/>
          <p:cNvSpPr>
            <a:spLocks noGrp="1" noChangeArrowheads="1"/>
          </p:cNvSpPr>
          <p:nvPr>
            <p:ph type="body" idx="1"/>
          </p:nvPr>
        </p:nvSpPr>
        <p:spPr/>
        <p:txBody>
          <a:bodyPr/>
          <a:lstStyle/>
          <a:p>
            <a:pPr>
              <a:lnSpc>
                <a:spcPct val="90000"/>
              </a:lnSpc>
            </a:pPr>
            <a:r>
              <a:rPr lang="fr-FR"/>
              <a:t>Le réseau plante, le client reçoit une </a:t>
            </a:r>
            <a:r>
              <a:rPr lang="fr-FR" i="1"/>
              <a:t>RMI Remote Exception</a:t>
            </a:r>
          </a:p>
          <a:p>
            <a:pPr>
              <a:lnSpc>
                <a:spcPct val="90000"/>
              </a:lnSpc>
            </a:pPr>
            <a:r>
              <a:rPr lang="fr-FR"/>
              <a:t>L'erreur est intervenue </a:t>
            </a:r>
            <a:r>
              <a:rPr lang="fr-FR" i="1"/>
              <a:t>avant</a:t>
            </a:r>
            <a:r>
              <a:rPr lang="fr-FR"/>
              <a:t> qu'on enlève l'argent, ou </a:t>
            </a:r>
            <a:r>
              <a:rPr lang="fr-FR" i="1"/>
              <a:t>après</a:t>
            </a:r>
            <a:r>
              <a:rPr lang="fr-FR"/>
              <a:t> ?</a:t>
            </a:r>
          </a:p>
          <a:p>
            <a:pPr lvl="1">
              <a:lnSpc>
                <a:spcPct val="90000"/>
              </a:lnSpc>
            </a:pPr>
            <a:r>
              <a:rPr lang="fr-FR"/>
              <a:t>Impossible de savoir</a:t>
            </a:r>
          </a:p>
          <a:p>
            <a:pPr>
              <a:lnSpc>
                <a:spcPct val="90000"/>
              </a:lnSpc>
            </a:pPr>
            <a:r>
              <a:rPr lang="fr-FR"/>
              <a:t>Peut-être que le SGBD s'est crashé ? La machine ? La BD est peut-être devenue inconsistante ?</a:t>
            </a:r>
          </a:p>
          <a:p>
            <a:pPr>
              <a:lnSpc>
                <a:spcPct val="90000"/>
              </a:lnSpc>
            </a:pPr>
            <a:r>
              <a:rPr lang="fr-FR"/>
              <a:t>Le traitement par Exception est vraiment inacceptable ici, </a:t>
            </a:r>
            <a:r>
              <a:rPr lang="fr-FR" i="1"/>
              <a:t>il n'est pas suffisant</a:t>
            </a:r>
            <a:r>
              <a:rPr lang="fr-FR"/>
              <a:t> !</a:t>
            </a:r>
          </a:p>
          <a:p>
            <a:pPr>
              <a:lnSpc>
                <a:spcPct val="90000"/>
              </a:lnSpc>
            </a:pPr>
            <a:endParaRPr lang="fr-FR"/>
          </a:p>
        </p:txBody>
      </p:sp>
    </p:spTree>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1906" name="Rectangle 2"/>
          <p:cNvSpPr>
            <a:spLocks noGrp="1" noChangeArrowheads="1"/>
          </p:cNvSpPr>
          <p:nvPr>
            <p:ph type="title"/>
          </p:nvPr>
        </p:nvSpPr>
        <p:spPr/>
        <p:txBody>
          <a:bodyPr/>
          <a:lstStyle/>
          <a:p>
            <a:r>
              <a:rPr lang="fr-FR"/>
              <a:t>Partage concurrent de données</a:t>
            </a:r>
          </a:p>
        </p:txBody>
      </p:sp>
      <p:sp>
        <p:nvSpPr>
          <p:cNvPr id="1531907" name="Rectangle 3"/>
          <p:cNvSpPr>
            <a:spLocks noGrp="1" noChangeArrowheads="1"/>
          </p:cNvSpPr>
          <p:nvPr>
            <p:ph type="body" idx="1"/>
          </p:nvPr>
        </p:nvSpPr>
        <p:spPr/>
        <p:txBody>
          <a:bodyPr/>
          <a:lstStyle/>
          <a:p>
            <a:endParaRPr lang="fr-FR"/>
          </a:p>
        </p:txBody>
      </p:sp>
      <p:pic>
        <p:nvPicPr>
          <p:cNvPr id="1531908" name="Picture 4"/>
          <p:cNvPicPr>
            <a:picLocks noChangeAspect="1" noChangeArrowheads="1"/>
          </p:cNvPicPr>
          <p:nvPr/>
        </p:nvPicPr>
        <p:blipFill>
          <a:blip r:embed="rId2" cstate="print"/>
          <a:srcRect/>
          <a:stretch>
            <a:fillRect/>
          </a:stretch>
        </p:blipFill>
        <p:spPr bwMode="auto">
          <a:xfrm>
            <a:off x="1752600" y="1066800"/>
            <a:ext cx="5943600" cy="5613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2930" name="Rectangle 2"/>
          <p:cNvSpPr>
            <a:spLocks noGrp="1" noChangeArrowheads="1"/>
          </p:cNvSpPr>
          <p:nvPr>
            <p:ph type="title"/>
          </p:nvPr>
        </p:nvSpPr>
        <p:spPr/>
        <p:txBody>
          <a:bodyPr/>
          <a:lstStyle/>
          <a:p>
            <a:r>
              <a:rPr lang="fr-FR"/>
              <a:t>Partage concurrent de données</a:t>
            </a:r>
          </a:p>
        </p:txBody>
      </p:sp>
      <p:sp>
        <p:nvSpPr>
          <p:cNvPr id="1532931" name="Rectangle 3"/>
          <p:cNvSpPr>
            <a:spLocks noGrp="1" noChangeArrowheads="1"/>
          </p:cNvSpPr>
          <p:nvPr>
            <p:ph type="body" idx="1"/>
          </p:nvPr>
        </p:nvSpPr>
        <p:spPr/>
        <p:txBody>
          <a:bodyPr/>
          <a:lstStyle/>
          <a:p>
            <a:r>
              <a:rPr lang="fr-FR"/>
              <a:t>Plusieurs clients consultent et modifient les mêmes données…</a:t>
            </a:r>
          </a:p>
          <a:p>
            <a:r>
              <a:rPr lang="fr-FR"/>
              <a:t>On ne peut tolérer de perte d'intégrité des données !</a:t>
            </a:r>
          </a:p>
        </p:txBody>
      </p:sp>
    </p:spTree>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3954" name="Rectangle 2"/>
          <p:cNvSpPr>
            <a:spLocks noGrp="1" noChangeArrowheads="1"/>
          </p:cNvSpPr>
          <p:nvPr>
            <p:ph type="title"/>
          </p:nvPr>
        </p:nvSpPr>
        <p:spPr/>
        <p:txBody>
          <a:bodyPr/>
          <a:lstStyle/>
          <a:p>
            <a:r>
              <a:rPr lang="fr-FR"/>
              <a:t>Problèmes résolus par les </a:t>
            </a:r>
            <a:r>
              <a:rPr lang="fr-FR" i="1"/>
              <a:t>transactions</a:t>
            </a:r>
            <a:r>
              <a:rPr lang="fr-FR"/>
              <a:t> !</a:t>
            </a:r>
          </a:p>
        </p:txBody>
      </p:sp>
      <p:sp>
        <p:nvSpPr>
          <p:cNvPr id="1533955" name="Rectangle 3"/>
          <p:cNvSpPr>
            <a:spLocks noGrp="1" noChangeArrowheads="1"/>
          </p:cNvSpPr>
          <p:nvPr>
            <p:ph type="body" idx="1"/>
          </p:nvPr>
        </p:nvSpPr>
        <p:spPr/>
        <p:txBody>
          <a:bodyPr/>
          <a:lstStyle/>
          <a:p>
            <a:pPr>
              <a:lnSpc>
                <a:spcPct val="90000"/>
              </a:lnSpc>
            </a:pPr>
            <a:r>
              <a:rPr lang="fr-FR"/>
              <a:t>Un transaction est une série d'opérations qui apparaissent sous la forme d'une large opération </a:t>
            </a:r>
            <a:r>
              <a:rPr lang="fr-FR" u="sng"/>
              <a:t>atomique</a:t>
            </a:r>
            <a:r>
              <a:rPr lang="fr-FR"/>
              <a:t>.</a:t>
            </a:r>
          </a:p>
          <a:p>
            <a:pPr>
              <a:lnSpc>
                <a:spcPct val="90000"/>
              </a:lnSpc>
            </a:pPr>
            <a:r>
              <a:rPr lang="fr-FR"/>
              <a:t>Soit la </a:t>
            </a:r>
            <a:r>
              <a:rPr lang="fr-FR" i="1"/>
              <a:t>transaction</a:t>
            </a:r>
            <a:r>
              <a:rPr lang="fr-FR"/>
              <a:t> réussit, soit elle échoue.</a:t>
            </a:r>
          </a:p>
          <a:p>
            <a:pPr lvl="1">
              <a:lnSpc>
                <a:spcPct val="90000"/>
              </a:lnSpc>
            </a:pPr>
            <a:r>
              <a:rPr lang="fr-FR"/>
              <a:t>Traduire par "toutes les opérations qui la composent…"</a:t>
            </a:r>
          </a:p>
          <a:p>
            <a:pPr>
              <a:lnSpc>
                <a:spcPct val="90000"/>
              </a:lnSpc>
            </a:pPr>
            <a:r>
              <a:rPr lang="fr-FR"/>
              <a:t>Les transactions s'accordent avec les pannes machines ou réseau,</a:t>
            </a:r>
          </a:p>
          <a:p>
            <a:pPr>
              <a:lnSpc>
                <a:spcPct val="90000"/>
              </a:lnSpc>
            </a:pPr>
            <a:r>
              <a:rPr lang="fr-FR"/>
              <a:t>Répondent au problèmes du partage de données.</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Rectangle 2"/>
          <p:cNvSpPr>
            <a:spLocks noGrp="1" noChangeArrowheads="1"/>
          </p:cNvSpPr>
          <p:nvPr>
            <p:ph type="title"/>
          </p:nvPr>
        </p:nvSpPr>
        <p:spPr/>
        <p:txBody>
          <a:bodyPr/>
          <a:lstStyle/>
          <a:p>
            <a:r>
              <a:rPr lang="fr-FR"/>
              <a:t>L'écosystème EJB</a:t>
            </a:r>
          </a:p>
        </p:txBody>
      </p:sp>
      <p:sp>
        <p:nvSpPr>
          <p:cNvPr id="1094659" name="Rectangle 3"/>
          <p:cNvSpPr>
            <a:spLocks noGrp="1" noChangeArrowheads="1"/>
          </p:cNvSpPr>
          <p:nvPr>
            <p:ph type="body" idx="1"/>
          </p:nvPr>
        </p:nvSpPr>
        <p:spPr/>
        <p:txBody>
          <a:bodyPr/>
          <a:lstStyle/>
          <a:p>
            <a:pPr marL="533400" indent="-533400">
              <a:buFont typeface="Wingdings" pitchFamily="2" charset="2"/>
              <a:buNone/>
            </a:pPr>
            <a:r>
              <a:rPr lang="fr-FR" sz="2400"/>
              <a:t>  2 - L'assembleur d'application</a:t>
            </a:r>
          </a:p>
          <a:p>
            <a:pPr marL="914400" lvl="1" indent="-457200"/>
            <a:r>
              <a:rPr lang="fr-FR" sz="2000"/>
              <a:t>Il s'agit de l'architecte de l'application</a:t>
            </a:r>
          </a:p>
          <a:p>
            <a:pPr marL="914400" lvl="1" indent="-457200"/>
            <a:r>
              <a:rPr lang="fr-FR" sz="2000"/>
              <a:t>Il est client des EJBs achetées ou développées</a:t>
            </a:r>
          </a:p>
          <a:p>
            <a:pPr marL="914400" lvl="1" indent="-457200"/>
            <a:r>
              <a:rPr lang="fr-FR" sz="2000"/>
              <a:t>Il décide de la combinaison de composants dont il a besoin</a:t>
            </a:r>
          </a:p>
          <a:p>
            <a:pPr marL="914400" lvl="1" indent="-457200"/>
            <a:r>
              <a:rPr lang="fr-FR" sz="2000"/>
              <a:t>Fournit un GUI à l'application</a:t>
            </a:r>
          </a:p>
          <a:p>
            <a:pPr marL="914400" lvl="1" indent="-457200"/>
            <a:r>
              <a:rPr lang="fr-FR" sz="2000"/>
              <a:t>Conçoit et développe de nouveau composants</a:t>
            </a:r>
          </a:p>
          <a:p>
            <a:pPr marL="914400" lvl="1" indent="-457200"/>
            <a:r>
              <a:rPr lang="fr-FR" sz="2000"/>
              <a:t>Conçoit et développe les programmes clients</a:t>
            </a:r>
          </a:p>
          <a:p>
            <a:pPr marL="914400" lvl="1" indent="-457200"/>
            <a:r>
              <a:rPr lang="fr-FR" sz="2000"/>
              <a:t>Définit le mapping avec les données manipulées par les différents composants</a:t>
            </a:r>
          </a:p>
          <a:p>
            <a:pPr marL="914400" lvl="1" indent="-457200"/>
            <a:r>
              <a:rPr lang="fr-FR" sz="2000"/>
              <a:t>En général, c'est un expert en Génie Logiciel, en UML et en développement Java.</a:t>
            </a:r>
          </a:p>
          <a:p>
            <a:pPr marL="914400" lvl="1" indent="-457200"/>
            <a:r>
              <a:rPr lang="fr-FR" sz="2000"/>
              <a:t>Il peut s'agir d'un intégrateur de systèmes, d'un consultant, </a:t>
            </a:r>
            <a:r>
              <a:rPr lang="fr-FR" sz="2000" u="sng"/>
              <a:t>d'une équipe de développeurs/concepteurs maison…</a:t>
            </a:r>
          </a:p>
          <a:p>
            <a:pPr marL="914400" lvl="1" indent="-457200"/>
            <a:endParaRPr lang="fr-FR" sz="2000" u="sng"/>
          </a:p>
          <a:p>
            <a:pPr marL="533400" indent="-533400"/>
            <a:endParaRPr lang="fr-FR" sz="2400"/>
          </a:p>
        </p:txBody>
      </p:sp>
    </p:spTree>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4978" name="Rectangle 2"/>
          <p:cNvSpPr>
            <a:spLocks noGrp="1" noChangeArrowheads="1"/>
          </p:cNvSpPr>
          <p:nvPr>
            <p:ph type="title"/>
          </p:nvPr>
        </p:nvSpPr>
        <p:spPr/>
        <p:txBody>
          <a:bodyPr/>
          <a:lstStyle/>
          <a:p>
            <a:r>
              <a:rPr lang="fr-FR"/>
              <a:t>Un peu de vocabulaire</a:t>
            </a:r>
          </a:p>
        </p:txBody>
      </p:sp>
      <p:sp>
        <p:nvSpPr>
          <p:cNvPr id="1534979" name="Rectangle 3"/>
          <p:cNvSpPr>
            <a:spLocks noGrp="1" noChangeArrowheads="1"/>
          </p:cNvSpPr>
          <p:nvPr>
            <p:ph type="body" idx="1"/>
          </p:nvPr>
        </p:nvSpPr>
        <p:spPr/>
        <p:txBody>
          <a:bodyPr/>
          <a:lstStyle/>
          <a:p>
            <a:pPr>
              <a:lnSpc>
                <a:spcPct val="90000"/>
              </a:lnSpc>
            </a:pPr>
            <a:r>
              <a:rPr lang="fr-FR" sz="2400"/>
              <a:t>Objet ou composant transactionel</a:t>
            </a:r>
          </a:p>
          <a:p>
            <a:pPr lvl="1">
              <a:lnSpc>
                <a:spcPct val="90000"/>
              </a:lnSpc>
            </a:pPr>
            <a:r>
              <a:rPr lang="fr-FR" sz="2000"/>
              <a:t>Un composant bancaire impliqué dans une transaction. Un EJB compte bancaire, un composant .NET, CORBA…</a:t>
            </a:r>
          </a:p>
          <a:p>
            <a:pPr>
              <a:lnSpc>
                <a:spcPct val="90000"/>
              </a:lnSpc>
            </a:pPr>
            <a:r>
              <a:rPr lang="fr-FR" sz="2400"/>
              <a:t>Gestionnaire de transaction</a:t>
            </a:r>
          </a:p>
          <a:p>
            <a:pPr lvl="1">
              <a:lnSpc>
                <a:spcPct val="90000"/>
              </a:lnSpc>
            </a:pPr>
            <a:r>
              <a:rPr lang="fr-FR" sz="2000"/>
              <a:t>Celui qui en coulisse gère l'état de la transaction</a:t>
            </a:r>
          </a:p>
          <a:p>
            <a:pPr>
              <a:lnSpc>
                <a:spcPct val="90000"/>
              </a:lnSpc>
            </a:pPr>
            <a:r>
              <a:rPr lang="fr-FR" sz="2400"/>
              <a:t>Ressource</a:t>
            </a:r>
          </a:p>
          <a:p>
            <a:pPr lvl="1">
              <a:lnSpc>
                <a:spcPct val="90000"/>
              </a:lnSpc>
            </a:pPr>
            <a:r>
              <a:rPr lang="fr-FR" sz="2000"/>
              <a:t>L'endroit où on lit et écrit les données : un DB, une queue de messages, autre…</a:t>
            </a:r>
          </a:p>
          <a:p>
            <a:pPr>
              <a:lnSpc>
                <a:spcPct val="90000"/>
              </a:lnSpc>
            </a:pPr>
            <a:r>
              <a:rPr lang="fr-FR" sz="2400"/>
              <a:t>Gestionnaire de ressource</a:t>
            </a:r>
          </a:p>
          <a:p>
            <a:pPr lvl="1">
              <a:lnSpc>
                <a:spcPct val="90000"/>
              </a:lnSpc>
            </a:pPr>
            <a:r>
              <a:rPr lang="fr-FR" sz="2000"/>
              <a:t>Driver d'accès à une BD, à une queue de message… Implémentent l'interface X/Open XA, standard </a:t>
            </a:r>
            <a:r>
              <a:rPr lang="fr-FR" sz="2000" i="1"/>
              <a:t>de facto</a:t>
            </a:r>
            <a:r>
              <a:rPr lang="fr-FR" sz="2000"/>
              <a:t> pour la gestion de transactions…</a:t>
            </a:r>
          </a:p>
        </p:txBody>
      </p:sp>
    </p:spTree>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02" name="Rectangle 2"/>
          <p:cNvSpPr>
            <a:spLocks noGrp="1" noChangeArrowheads="1"/>
          </p:cNvSpPr>
          <p:nvPr>
            <p:ph type="title"/>
          </p:nvPr>
        </p:nvSpPr>
        <p:spPr/>
        <p:txBody>
          <a:bodyPr/>
          <a:lstStyle/>
          <a:p>
            <a:r>
              <a:rPr lang="fr-FR"/>
              <a:t>Les propriété ACID</a:t>
            </a:r>
          </a:p>
        </p:txBody>
      </p:sp>
      <p:sp>
        <p:nvSpPr>
          <p:cNvPr id="1536003" name="Rectangle 3"/>
          <p:cNvSpPr>
            <a:spLocks noGrp="1" noChangeArrowheads="1"/>
          </p:cNvSpPr>
          <p:nvPr>
            <p:ph type="body" idx="1"/>
          </p:nvPr>
        </p:nvSpPr>
        <p:spPr>
          <a:xfrm>
            <a:off x="685800" y="1066800"/>
            <a:ext cx="8001000" cy="4724400"/>
          </a:xfrm>
        </p:spPr>
        <p:txBody>
          <a:bodyPr/>
          <a:lstStyle/>
          <a:p>
            <a:pPr>
              <a:lnSpc>
                <a:spcPct val="90000"/>
              </a:lnSpc>
            </a:pPr>
            <a:r>
              <a:rPr lang="fr-FR" sz="2400" b="1"/>
              <a:t>A</a:t>
            </a:r>
            <a:r>
              <a:rPr lang="fr-FR" sz="2400"/>
              <a:t>tomicité</a:t>
            </a:r>
          </a:p>
          <a:p>
            <a:pPr lvl="1">
              <a:lnSpc>
                <a:spcPct val="90000"/>
              </a:lnSpc>
            </a:pPr>
            <a:r>
              <a:rPr lang="fr-FR" sz="2000"/>
              <a:t>Nombreux acteurs : servlet, corba, rmi-iiop, ejbs, DB… Tous votent pour indiquer si la transaction s'est bien passée…</a:t>
            </a:r>
          </a:p>
          <a:p>
            <a:pPr>
              <a:lnSpc>
                <a:spcPct val="90000"/>
              </a:lnSpc>
            </a:pPr>
            <a:r>
              <a:rPr lang="fr-FR" sz="2400" b="1"/>
              <a:t>C</a:t>
            </a:r>
            <a:r>
              <a:rPr lang="fr-FR" sz="2400"/>
              <a:t>onsistance</a:t>
            </a:r>
          </a:p>
          <a:p>
            <a:pPr lvl="1">
              <a:lnSpc>
                <a:spcPct val="90000"/>
              </a:lnSpc>
            </a:pPr>
            <a:r>
              <a:rPr lang="fr-FR" sz="2000"/>
              <a:t>Le système demeure consistent après l'exécution d'une transaction (comptes bancaires ok!)</a:t>
            </a:r>
          </a:p>
          <a:p>
            <a:pPr>
              <a:lnSpc>
                <a:spcPct val="90000"/>
              </a:lnSpc>
            </a:pPr>
            <a:r>
              <a:rPr lang="fr-FR" sz="2400" b="1"/>
              <a:t>I</a:t>
            </a:r>
            <a:r>
              <a:rPr lang="fr-FR" sz="2400"/>
              <a:t>solation</a:t>
            </a:r>
          </a:p>
          <a:p>
            <a:pPr lvl="1">
              <a:lnSpc>
                <a:spcPct val="90000"/>
              </a:lnSpc>
            </a:pPr>
            <a:r>
              <a:rPr lang="fr-FR" sz="2000"/>
              <a:t>Empêche les transactions concurrentes de voir des résultats partiels. Chaque transaction est </a:t>
            </a:r>
            <a:r>
              <a:rPr lang="fr-FR" sz="2000" i="1"/>
              <a:t>isolée</a:t>
            </a:r>
            <a:r>
              <a:rPr lang="fr-FR" sz="2000"/>
              <a:t> des autres.</a:t>
            </a:r>
          </a:p>
          <a:p>
            <a:pPr lvl="1">
              <a:lnSpc>
                <a:spcPct val="90000"/>
              </a:lnSpc>
            </a:pPr>
            <a:r>
              <a:rPr lang="fr-FR" sz="2000"/>
              <a:t>Implémenté par des protocoles de synchronisation bas-niveau sur les BDs…</a:t>
            </a:r>
          </a:p>
          <a:p>
            <a:pPr>
              <a:lnSpc>
                <a:spcPct val="90000"/>
              </a:lnSpc>
            </a:pPr>
            <a:r>
              <a:rPr lang="fr-FR" sz="2400" b="1"/>
              <a:t>D</a:t>
            </a:r>
            <a:r>
              <a:rPr lang="fr-FR" sz="2400"/>
              <a:t>urabilité</a:t>
            </a:r>
          </a:p>
          <a:p>
            <a:pPr lvl="1">
              <a:lnSpc>
                <a:spcPct val="90000"/>
              </a:lnSpc>
            </a:pPr>
            <a:r>
              <a:rPr lang="fr-FR" sz="2000"/>
              <a:t>Garantit que les mises à jour sur une BD peuvent survivre à un crash (BD, machine, réseau)</a:t>
            </a:r>
          </a:p>
          <a:p>
            <a:pPr lvl="1">
              <a:lnSpc>
                <a:spcPct val="90000"/>
              </a:lnSpc>
            </a:pPr>
            <a:r>
              <a:rPr lang="fr-FR" sz="2000"/>
              <a:t>En général, on utilise un fichier de log qui permet de faire des </a:t>
            </a:r>
            <a:r>
              <a:rPr lang="fr-FR" sz="2000" i="1"/>
              <a:t>undos</a:t>
            </a:r>
            <a:r>
              <a:rPr lang="fr-FR" sz="2000"/>
              <a:t> pour revenir dans l'état avant le crash.</a:t>
            </a: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7026" name="Rectangle 2"/>
          <p:cNvSpPr>
            <a:spLocks noGrp="1" noChangeArrowheads="1"/>
          </p:cNvSpPr>
          <p:nvPr>
            <p:ph type="title"/>
          </p:nvPr>
        </p:nvSpPr>
        <p:spPr/>
        <p:txBody>
          <a:bodyPr/>
          <a:lstStyle/>
          <a:p>
            <a:r>
              <a:rPr lang="fr-FR"/>
              <a:t>Modèles de transactions</a:t>
            </a:r>
          </a:p>
        </p:txBody>
      </p:sp>
      <p:sp>
        <p:nvSpPr>
          <p:cNvPr id="1537027" name="Rectangle 3"/>
          <p:cNvSpPr>
            <a:spLocks noGrp="1" noChangeArrowheads="1"/>
          </p:cNvSpPr>
          <p:nvPr>
            <p:ph type="body" idx="1"/>
          </p:nvPr>
        </p:nvSpPr>
        <p:spPr/>
        <p:txBody>
          <a:bodyPr/>
          <a:lstStyle/>
          <a:p>
            <a:pPr marL="533400" indent="-533400"/>
            <a:r>
              <a:rPr lang="fr-FR"/>
              <a:t>Il existe deux modèles</a:t>
            </a:r>
          </a:p>
          <a:p>
            <a:pPr marL="533400" indent="-533400">
              <a:buFont typeface="Wingdings" pitchFamily="2" charset="2"/>
              <a:buAutoNum type="arabicPeriod"/>
            </a:pPr>
            <a:r>
              <a:rPr lang="fr-FR" i="1"/>
              <a:t>Flat transactions</a:t>
            </a:r>
            <a:r>
              <a:rPr lang="fr-FR"/>
              <a:t> ou transactions à plat</a:t>
            </a:r>
          </a:p>
          <a:p>
            <a:pPr marL="914400" lvl="1" indent="-457200"/>
            <a:r>
              <a:rPr lang="fr-FR"/>
              <a:t>Supportées par les EJBs</a:t>
            </a:r>
          </a:p>
          <a:p>
            <a:pPr marL="533400" indent="-533400">
              <a:buFont typeface="Wingdings" pitchFamily="2" charset="2"/>
              <a:buAutoNum type="arabicPeriod"/>
            </a:pPr>
            <a:r>
              <a:rPr lang="fr-FR" i="1"/>
              <a:t>Nested transactions</a:t>
            </a:r>
            <a:r>
              <a:rPr lang="fr-FR"/>
              <a:t> ou transactions imbriquées</a:t>
            </a:r>
          </a:p>
          <a:p>
            <a:pPr marL="914400" lvl="1" indent="-457200"/>
            <a:r>
              <a:rPr lang="fr-FR"/>
              <a:t>Non supportées par les EJBs pour le moment…</a:t>
            </a:r>
          </a:p>
        </p:txBody>
      </p:sp>
    </p:spTree>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8050" name="Rectangle 2"/>
          <p:cNvSpPr>
            <a:spLocks noGrp="1" noChangeArrowheads="1"/>
          </p:cNvSpPr>
          <p:nvPr>
            <p:ph type="title"/>
          </p:nvPr>
        </p:nvSpPr>
        <p:spPr/>
        <p:txBody>
          <a:bodyPr/>
          <a:lstStyle/>
          <a:p>
            <a:r>
              <a:rPr lang="fr-FR"/>
              <a:t>Flat transactions</a:t>
            </a:r>
          </a:p>
        </p:txBody>
      </p:sp>
      <p:sp>
        <p:nvSpPr>
          <p:cNvPr id="1538051" name="Rectangle 3"/>
          <p:cNvSpPr>
            <a:spLocks noGrp="1" noChangeArrowheads="1"/>
          </p:cNvSpPr>
          <p:nvPr>
            <p:ph type="body" idx="1"/>
          </p:nvPr>
        </p:nvSpPr>
        <p:spPr/>
        <p:txBody>
          <a:bodyPr/>
          <a:lstStyle/>
          <a:p>
            <a:r>
              <a:rPr lang="fr-FR" sz="2400"/>
              <a:t>Modèle le plus simple. </a:t>
            </a:r>
          </a:p>
          <a:p>
            <a:r>
              <a:rPr lang="fr-FR" sz="2400"/>
              <a:t>Après qu'une transaction ait démarré, on effectue des opérations…</a:t>
            </a:r>
          </a:p>
          <a:p>
            <a:r>
              <a:rPr lang="fr-FR" sz="2400"/>
              <a:t>Si toutes les opérations sont ok, la transaction est commitée (</a:t>
            </a:r>
            <a:r>
              <a:rPr lang="fr-FR" sz="2400" i="1"/>
              <a:t>commited</a:t>
            </a:r>
            <a:r>
              <a:rPr lang="fr-FR" sz="2400"/>
              <a:t>), sinon elle échoue (</a:t>
            </a:r>
            <a:r>
              <a:rPr lang="fr-FR" sz="2400" i="1"/>
              <a:t>aborted</a:t>
            </a:r>
            <a:r>
              <a:rPr lang="fr-FR" sz="2400"/>
              <a:t>)</a:t>
            </a:r>
          </a:p>
          <a:p>
            <a:r>
              <a:rPr lang="fr-FR" sz="2400"/>
              <a:t>En cas de </a:t>
            </a:r>
            <a:r>
              <a:rPr lang="fr-FR" sz="2400" i="1" u="sng"/>
              <a:t>commit</a:t>
            </a:r>
            <a:r>
              <a:rPr lang="fr-FR" sz="2400"/>
              <a:t>, les opérations sont validées (</a:t>
            </a:r>
            <a:r>
              <a:rPr lang="fr-FR" sz="2400" i="1"/>
              <a:t>permanent changes</a:t>
            </a:r>
            <a:r>
              <a:rPr lang="fr-FR" sz="2400"/>
              <a:t>)</a:t>
            </a:r>
          </a:p>
          <a:p>
            <a:r>
              <a:rPr lang="fr-FR" sz="2400"/>
              <a:t>En cas d'</a:t>
            </a:r>
            <a:r>
              <a:rPr lang="fr-FR" sz="2400" i="1"/>
              <a:t>abort</a:t>
            </a:r>
            <a:r>
              <a:rPr lang="fr-FR" sz="2400"/>
              <a:t>, les opérations sont annulées (</a:t>
            </a:r>
            <a:r>
              <a:rPr lang="fr-FR" sz="2400" i="1" u="sng"/>
              <a:t>rolled back</a:t>
            </a:r>
            <a:r>
              <a:rPr lang="fr-FR" sz="2400"/>
              <a:t>). L'application est également prévenue…</a:t>
            </a:r>
          </a:p>
        </p:txBody>
      </p:sp>
    </p:spTree>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9074" name="Rectangle 2"/>
          <p:cNvSpPr>
            <a:spLocks noGrp="1" noChangeArrowheads="1"/>
          </p:cNvSpPr>
          <p:nvPr>
            <p:ph type="title"/>
          </p:nvPr>
        </p:nvSpPr>
        <p:spPr/>
        <p:txBody>
          <a:bodyPr/>
          <a:lstStyle/>
          <a:p>
            <a:r>
              <a:rPr lang="fr-FR"/>
              <a:t>Flat transactions</a:t>
            </a:r>
          </a:p>
        </p:txBody>
      </p:sp>
      <p:sp>
        <p:nvSpPr>
          <p:cNvPr id="1539075" name="Rectangle 3"/>
          <p:cNvSpPr>
            <a:spLocks noGrp="1" noChangeArrowheads="1"/>
          </p:cNvSpPr>
          <p:nvPr>
            <p:ph type="body" idx="1"/>
          </p:nvPr>
        </p:nvSpPr>
        <p:spPr/>
        <p:txBody>
          <a:bodyPr/>
          <a:lstStyle/>
          <a:p>
            <a:endParaRPr lang="fr-FR"/>
          </a:p>
        </p:txBody>
      </p:sp>
      <p:pic>
        <p:nvPicPr>
          <p:cNvPr id="1539076" name="Picture 4"/>
          <p:cNvPicPr>
            <a:picLocks noChangeAspect="1" noChangeArrowheads="1"/>
          </p:cNvPicPr>
          <p:nvPr/>
        </p:nvPicPr>
        <p:blipFill>
          <a:blip r:embed="rId2" cstate="print"/>
          <a:srcRect/>
          <a:stretch>
            <a:fillRect/>
          </a:stretch>
        </p:blipFill>
        <p:spPr bwMode="auto">
          <a:xfrm>
            <a:off x="685800" y="1524000"/>
            <a:ext cx="7629525" cy="4652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0098" name="Rectangle 2"/>
          <p:cNvSpPr>
            <a:spLocks noGrp="1" noChangeArrowheads="1"/>
          </p:cNvSpPr>
          <p:nvPr>
            <p:ph type="title"/>
          </p:nvPr>
        </p:nvSpPr>
        <p:spPr/>
        <p:txBody>
          <a:bodyPr/>
          <a:lstStyle/>
          <a:p>
            <a:r>
              <a:rPr lang="fr-FR"/>
              <a:t>Comment s'effectue le </a:t>
            </a:r>
            <a:r>
              <a:rPr lang="fr-FR" i="1"/>
              <a:t>rollback</a:t>
            </a:r>
            <a:r>
              <a:rPr lang="fr-FR"/>
              <a:t> ?</a:t>
            </a:r>
          </a:p>
        </p:txBody>
      </p:sp>
      <p:sp>
        <p:nvSpPr>
          <p:cNvPr id="1540099" name="Rectangle 3"/>
          <p:cNvSpPr>
            <a:spLocks noGrp="1" noChangeArrowheads="1"/>
          </p:cNvSpPr>
          <p:nvPr>
            <p:ph type="body" idx="1"/>
          </p:nvPr>
        </p:nvSpPr>
        <p:spPr/>
        <p:txBody>
          <a:bodyPr/>
          <a:lstStyle/>
          <a:p>
            <a:r>
              <a:rPr lang="fr-FR"/>
              <a:t>Tant qu'il n'y a pas de commit, les modifications à une BD ne sont pas permanentes…</a:t>
            </a:r>
          </a:p>
          <a:p>
            <a:r>
              <a:rPr lang="fr-FR"/>
              <a:t>Dans un contexte de composants, </a:t>
            </a:r>
            <a:r>
              <a:rPr lang="fr-FR" i="1"/>
              <a:t>tout est fait en coulisse</a:t>
            </a:r>
            <a:r>
              <a:rPr lang="fr-FR"/>
              <a:t>. Vous n'avez pas à vous préoccuper de l'état de votre bean… Il sera restauré en cas de rollback.</a:t>
            </a:r>
          </a:p>
        </p:txBody>
      </p:sp>
    </p:spTree>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122" name="Rectangle 2"/>
          <p:cNvSpPr>
            <a:spLocks noGrp="1" noChangeArrowheads="1"/>
          </p:cNvSpPr>
          <p:nvPr>
            <p:ph type="title"/>
          </p:nvPr>
        </p:nvSpPr>
        <p:spPr/>
        <p:txBody>
          <a:bodyPr/>
          <a:lstStyle/>
          <a:p>
            <a:r>
              <a:rPr lang="fr-FR"/>
              <a:t>Transactions imbriquées</a:t>
            </a:r>
          </a:p>
        </p:txBody>
      </p:sp>
      <p:sp>
        <p:nvSpPr>
          <p:cNvPr id="1541123" name="Rectangle 3"/>
          <p:cNvSpPr>
            <a:spLocks noGrp="1" noChangeArrowheads="1"/>
          </p:cNvSpPr>
          <p:nvPr>
            <p:ph type="body" idx="1"/>
          </p:nvPr>
        </p:nvSpPr>
        <p:spPr/>
        <p:txBody>
          <a:bodyPr/>
          <a:lstStyle/>
          <a:p>
            <a:pPr marL="533400" indent="-533400"/>
            <a:r>
              <a:rPr lang="fr-FR"/>
              <a:t>Cas d'école : on veut faire un tour du monde</a:t>
            </a:r>
          </a:p>
          <a:p>
            <a:pPr marL="914400" lvl="1" indent="-457200">
              <a:buFont typeface="Wingdings" pitchFamily="2" charset="2"/>
              <a:buAutoNum type="arabicPeriod"/>
            </a:pPr>
            <a:r>
              <a:rPr lang="fr-FR"/>
              <a:t>Notre application achète un billet de train de Nice à Marseille,</a:t>
            </a:r>
          </a:p>
          <a:p>
            <a:pPr marL="914400" lvl="1" indent="-457200">
              <a:buFont typeface="Wingdings" pitchFamily="2" charset="2"/>
              <a:buAutoNum type="arabicPeriod"/>
            </a:pPr>
            <a:r>
              <a:rPr lang="fr-FR"/>
              <a:t>Puis un billet d'avion de Marseille à Londres,</a:t>
            </a:r>
          </a:p>
          <a:p>
            <a:pPr marL="914400" lvl="1" indent="-457200">
              <a:buFont typeface="Wingdings" pitchFamily="2" charset="2"/>
              <a:buAutoNum type="arabicPeriod"/>
            </a:pPr>
            <a:r>
              <a:rPr lang="fr-FR"/>
              <a:t>Puis un billet d'avion de Londres à New-York,</a:t>
            </a:r>
          </a:p>
          <a:p>
            <a:pPr marL="914400" lvl="1" indent="-457200">
              <a:buFont typeface="Wingdings" pitchFamily="2" charset="2"/>
              <a:buAutoNum type="arabicPeriod"/>
            </a:pPr>
            <a:r>
              <a:rPr lang="fr-FR"/>
              <a:t>L'application s'aperçoit qu'il n'y a plus de billet d'avion disponible ce jour-là pour New-York…</a:t>
            </a:r>
          </a:p>
          <a:p>
            <a:pPr marL="533400" indent="-533400"/>
            <a:r>
              <a:rPr lang="fr-FR"/>
              <a:t>Tout échoue et on annule toutes les réservations !</a:t>
            </a:r>
          </a:p>
        </p:txBody>
      </p:sp>
    </p:spTree>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2146" name="Rectangle 2"/>
          <p:cNvSpPr>
            <a:spLocks noGrp="1" noChangeArrowheads="1"/>
          </p:cNvSpPr>
          <p:nvPr>
            <p:ph type="title"/>
          </p:nvPr>
        </p:nvSpPr>
        <p:spPr/>
        <p:txBody>
          <a:bodyPr/>
          <a:lstStyle/>
          <a:p>
            <a:r>
              <a:rPr lang="fr-FR"/>
              <a:t>Transactions imbriquées</a:t>
            </a:r>
          </a:p>
        </p:txBody>
      </p:sp>
      <p:sp>
        <p:nvSpPr>
          <p:cNvPr id="1542147" name="Rectangle 3"/>
          <p:cNvSpPr>
            <a:spLocks noGrp="1" noChangeArrowheads="1"/>
          </p:cNvSpPr>
          <p:nvPr>
            <p:ph type="body" idx="1"/>
          </p:nvPr>
        </p:nvSpPr>
        <p:spPr/>
        <p:txBody>
          <a:bodyPr/>
          <a:lstStyle/>
          <a:p>
            <a:r>
              <a:rPr lang="fr-FR"/>
              <a:t>Avec un modèle de transactions imbriquée, une transaction peut inclure une autre transaction,</a:t>
            </a:r>
          </a:p>
          <a:p>
            <a:r>
              <a:rPr lang="fr-FR"/>
              <a:t>Si on ne trouve pas de vol pour New-York, on essaiera peut-être de prendre une correspondance par Philadelphie…</a:t>
            </a:r>
          </a:p>
        </p:txBody>
      </p:sp>
    </p:spTree>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3170" name="Rectangle 2"/>
          <p:cNvSpPr>
            <a:spLocks noGrp="1" noChangeArrowheads="1"/>
          </p:cNvSpPr>
          <p:nvPr>
            <p:ph type="title"/>
          </p:nvPr>
        </p:nvSpPr>
        <p:spPr/>
        <p:txBody>
          <a:bodyPr/>
          <a:lstStyle/>
          <a:p>
            <a:r>
              <a:rPr lang="fr-FR"/>
              <a:t>Transactions imbriquées</a:t>
            </a:r>
          </a:p>
        </p:txBody>
      </p:sp>
      <p:sp>
        <p:nvSpPr>
          <p:cNvPr id="1543171" name="Rectangle 3"/>
          <p:cNvSpPr>
            <a:spLocks noGrp="1" noChangeArrowheads="1"/>
          </p:cNvSpPr>
          <p:nvPr>
            <p:ph type="body" idx="1"/>
          </p:nvPr>
        </p:nvSpPr>
        <p:spPr/>
        <p:txBody>
          <a:bodyPr/>
          <a:lstStyle/>
          <a:p>
            <a:endParaRPr lang="fr-FR"/>
          </a:p>
        </p:txBody>
      </p:sp>
      <p:pic>
        <p:nvPicPr>
          <p:cNvPr id="1543172" name="Picture 4"/>
          <p:cNvPicPr>
            <a:picLocks noChangeAspect="1" noChangeArrowheads="1"/>
          </p:cNvPicPr>
          <p:nvPr/>
        </p:nvPicPr>
        <p:blipFill>
          <a:blip r:embed="rId2" cstate="print"/>
          <a:srcRect/>
          <a:stretch>
            <a:fillRect/>
          </a:stretch>
        </p:blipFill>
        <p:spPr bwMode="auto">
          <a:xfrm>
            <a:off x="533400" y="1371600"/>
            <a:ext cx="8234363" cy="48482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Rectangle 2"/>
          <p:cNvSpPr>
            <a:spLocks noGrp="1" noChangeArrowheads="1"/>
          </p:cNvSpPr>
          <p:nvPr>
            <p:ph type="title"/>
          </p:nvPr>
        </p:nvSpPr>
        <p:spPr/>
        <p:txBody>
          <a:bodyPr/>
          <a:lstStyle/>
          <a:p>
            <a:r>
              <a:rPr lang="fr-FR"/>
              <a:t>Gestion des transactions avec les EJBs</a:t>
            </a:r>
          </a:p>
        </p:txBody>
      </p:sp>
      <p:sp>
        <p:nvSpPr>
          <p:cNvPr id="1544195" name="Rectangle 3"/>
          <p:cNvSpPr>
            <a:spLocks noGrp="1" noChangeArrowheads="1"/>
          </p:cNvSpPr>
          <p:nvPr>
            <p:ph type="body" idx="1"/>
          </p:nvPr>
        </p:nvSpPr>
        <p:spPr/>
        <p:txBody>
          <a:bodyPr/>
          <a:lstStyle/>
          <a:p>
            <a:pPr marL="533400" indent="-533400">
              <a:lnSpc>
                <a:spcPct val="90000"/>
              </a:lnSpc>
            </a:pPr>
            <a:r>
              <a:rPr lang="fr-FR"/>
              <a:t>Seul le modèle flat est supporté.</a:t>
            </a:r>
          </a:p>
          <a:p>
            <a:pPr marL="533400" indent="-533400">
              <a:lnSpc>
                <a:spcPct val="90000"/>
              </a:lnSpc>
            </a:pPr>
            <a:r>
              <a:rPr lang="fr-FR"/>
              <a:t>Le code que le développeur écrit, s'il décide de gérer les transactions par programmation, demeurera d'un très haut niveau,</a:t>
            </a:r>
          </a:p>
          <a:p>
            <a:pPr marL="914400" lvl="1" indent="-457200">
              <a:lnSpc>
                <a:spcPct val="90000"/>
              </a:lnSpc>
            </a:pPr>
            <a:r>
              <a:rPr lang="fr-FR"/>
              <a:t>Simple vote pour un </a:t>
            </a:r>
            <a:r>
              <a:rPr lang="fr-FR" i="1"/>
              <a:t>commit</a:t>
            </a:r>
            <a:r>
              <a:rPr lang="fr-FR"/>
              <a:t> ou un </a:t>
            </a:r>
            <a:r>
              <a:rPr lang="fr-FR" i="1"/>
              <a:t>abort</a:t>
            </a:r>
            <a:r>
              <a:rPr lang="fr-FR"/>
              <a:t>,</a:t>
            </a:r>
          </a:p>
          <a:p>
            <a:pPr marL="914400" lvl="1" indent="-457200">
              <a:lnSpc>
                <a:spcPct val="90000"/>
              </a:lnSpc>
            </a:pPr>
            <a:r>
              <a:rPr lang="fr-FR"/>
              <a:t>Le container fait tout le travail en coulisse…</a:t>
            </a:r>
          </a:p>
          <a:p>
            <a:pPr marL="533400" indent="-533400">
              <a:lnSpc>
                <a:spcPct val="90000"/>
              </a:lnSpc>
            </a:pPr>
            <a:r>
              <a:rPr lang="fr-FR"/>
              <a:t>3 manières de gérer les transactions</a:t>
            </a:r>
          </a:p>
          <a:p>
            <a:pPr marL="914400" lvl="1" indent="-457200">
              <a:lnSpc>
                <a:spcPct val="90000"/>
              </a:lnSpc>
              <a:buFont typeface="Wingdings" pitchFamily="2" charset="2"/>
              <a:buAutoNum type="arabicPeriod"/>
            </a:pPr>
            <a:r>
              <a:rPr lang="fr-FR"/>
              <a:t>Par </a:t>
            </a:r>
            <a:r>
              <a:rPr lang="fr-FR" u="sng"/>
              <a:t>programmation</a:t>
            </a:r>
            <a:r>
              <a:rPr lang="fr-FR"/>
              <a:t>,</a:t>
            </a:r>
          </a:p>
          <a:p>
            <a:pPr marL="914400" lvl="1" indent="-457200">
              <a:lnSpc>
                <a:spcPct val="90000"/>
              </a:lnSpc>
              <a:buFont typeface="Wingdings" pitchFamily="2" charset="2"/>
              <a:buAutoNum type="arabicPeriod"/>
            </a:pPr>
            <a:r>
              <a:rPr lang="fr-FR"/>
              <a:t>De manière </a:t>
            </a:r>
            <a:r>
              <a:rPr lang="fr-FR" u="sng"/>
              <a:t>déclarative</a:t>
            </a:r>
            <a:r>
              <a:rPr lang="fr-FR"/>
              <a:t>,</a:t>
            </a:r>
          </a:p>
          <a:p>
            <a:pPr marL="914400" lvl="1" indent="-457200">
              <a:lnSpc>
                <a:spcPct val="90000"/>
              </a:lnSpc>
              <a:buFont typeface="Wingdings" pitchFamily="2" charset="2"/>
              <a:buAutoNum type="arabicPeriod"/>
            </a:pPr>
            <a:r>
              <a:rPr lang="fr-FR"/>
              <a:t>De manière </a:t>
            </a:r>
            <a:r>
              <a:rPr lang="fr-FR" u="sng"/>
              <a:t>initiée par le client.</a:t>
            </a:r>
          </a:p>
          <a:p>
            <a:pPr marL="533400" indent="-533400">
              <a:lnSpc>
                <a:spcPct val="90000"/>
              </a:lnSpc>
            </a:pPr>
            <a:endParaRPr lang="fr-F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82" name="Rectangle 2"/>
          <p:cNvSpPr>
            <a:spLocks noGrp="1" noChangeArrowheads="1"/>
          </p:cNvSpPr>
          <p:nvPr>
            <p:ph type="title"/>
          </p:nvPr>
        </p:nvSpPr>
        <p:spPr/>
        <p:txBody>
          <a:bodyPr/>
          <a:lstStyle/>
          <a:p>
            <a:r>
              <a:rPr lang="fr-FR"/>
              <a:t>L'écosystème EJB</a:t>
            </a:r>
          </a:p>
        </p:txBody>
      </p:sp>
      <p:sp>
        <p:nvSpPr>
          <p:cNvPr id="1095683" name="Rectangle 3"/>
          <p:cNvSpPr>
            <a:spLocks noGrp="1" noChangeArrowheads="1"/>
          </p:cNvSpPr>
          <p:nvPr>
            <p:ph type="body" idx="1"/>
          </p:nvPr>
        </p:nvSpPr>
        <p:spPr/>
        <p:txBody>
          <a:bodyPr/>
          <a:lstStyle/>
          <a:p>
            <a:pPr>
              <a:lnSpc>
                <a:spcPct val="90000"/>
              </a:lnSpc>
              <a:buFont typeface="Wingdings" pitchFamily="2" charset="2"/>
              <a:buNone/>
            </a:pPr>
            <a:r>
              <a:rPr lang="fr-FR" sz="2400"/>
              <a:t>  3 - Le déployeur d'EJBs</a:t>
            </a:r>
          </a:p>
          <a:p>
            <a:pPr lvl="1">
              <a:lnSpc>
                <a:spcPct val="90000"/>
              </a:lnSpc>
            </a:pPr>
            <a:r>
              <a:rPr lang="fr-FR" sz="2000"/>
              <a:t>Après que l'application ait été assemblée, elle doit être </a:t>
            </a:r>
            <a:r>
              <a:rPr lang="fr-FR" sz="2000" i="1"/>
              <a:t>déployée </a:t>
            </a:r>
            <a:r>
              <a:rPr lang="fr-FR" sz="2000"/>
              <a:t>sur un ou plusieurs serveurs d'application</a:t>
            </a:r>
          </a:p>
          <a:p>
            <a:pPr lvl="1">
              <a:lnSpc>
                <a:spcPct val="90000"/>
              </a:lnSpc>
            </a:pPr>
            <a:r>
              <a:rPr lang="fr-FR" sz="2000"/>
              <a:t>Attention à la sécurité (firewall, etc…)</a:t>
            </a:r>
          </a:p>
          <a:p>
            <a:pPr lvl="1">
              <a:lnSpc>
                <a:spcPct val="90000"/>
              </a:lnSpc>
            </a:pPr>
            <a:r>
              <a:rPr lang="fr-FR" sz="2000"/>
              <a:t>Branchement de services annexes (LDAP, Lotus Notes, Microsoft Active Directory, etc…) sur le serveur d'applications.</a:t>
            </a:r>
          </a:p>
          <a:p>
            <a:pPr lvl="1">
              <a:lnSpc>
                <a:spcPct val="90000"/>
              </a:lnSpc>
            </a:pPr>
            <a:r>
              <a:rPr lang="fr-FR" sz="2000"/>
              <a:t>Choix du hardware, des SGBD, etc…</a:t>
            </a:r>
          </a:p>
          <a:p>
            <a:pPr lvl="1">
              <a:lnSpc>
                <a:spcPct val="90000"/>
              </a:lnSpc>
            </a:pPr>
            <a:r>
              <a:rPr lang="fr-FR" sz="2000"/>
              <a:t>Paramétrage du serveur d'application, optimisation des performances…</a:t>
            </a:r>
          </a:p>
          <a:p>
            <a:pPr lvl="1">
              <a:lnSpc>
                <a:spcPct val="90000"/>
              </a:lnSpc>
            </a:pPr>
            <a:r>
              <a:rPr lang="fr-FR" sz="2000"/>
              <a:t>Il </a:t>
            </a:r>
            <a:r>
              <a:rPr lang="fr-FR" sz="2000" i="1"/>
              <a:t>adapte</a:t>
            </a:r>
            <a:r>
              <a:rPr lang="fr-FR" sz="2000"/>
              <a:t> les composants et le serveur à l'application</a:t>
            </a:r>
          </a:p>
          <a:p>
            <a:pPr lvl="1">
              <a:lnSpc>
                <a:spcPct val="90000"/>
              </a:lnSpc>
            </a:pPr>
            <a:r>
              <a:rPr lang="fr-FR" sz="2000"/>
              <a:t>Il peut être une équipe ou une personne, un consultant ou un vendeur d'hébergement de serveurs d'applications. </a:t>
            </a:r>
          </a:p>
          <a:p>
            <a:pPr lvl="1">
              <a:lnSpc>
                <a:spcPct val="90000"/>
              </a:lnSpc>
            </a:pPr>
            <a:r>
              <a:rPr lang="fr-FR" sz="2000"/>
              <a:t>Exemples aux USA : </a:t>
            </a:r>
            <a:r>
              <a:rPr lang="fr-FR" sz="2000">
                <a:hlinkClick r:id="rId2"/>
              </a:rPr>
              <a:t>www.hostJ2EE.com</a:t>
            </a:r>
            <a:r>
              <a:rPr lang="fr-FR" sz="2000"/>
              <a:t> ou www.loudcloud.com</a:t>
            </a:r>
          </a:p>
        </p:txBody>
      </p:sp>
    </p:spTree>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5218" name="Rectangle 2"/>
          <p:cNvSpPr>
            <a:spLocks noGrp="1" noChangeArrowheads="1"/>
          </p:cNvSpPr>
          <p:nvPr>
            <p:ph type="title"/>
          </p:nvPr>
        </p:nvSpPr>
        <p:spPr/>
        <p:txBody>
          <a:bodyPr/>
          <a:lstStyle/>
          <a:p>
            <a:r>
              <a:rPr lang="fr-FR"/>
              <a:t>Gestion des transactions par programmation</a:t>
            </a:r>
          </a:p>
        </p:txBody>
      </p:sp>
      <p:sp>
        <p:nvSpPr>
          <p:cNvPr id="1545219" name="Rectangle 3"/>
          <p:cNvSpPr>
            <a:spLocks noGrp="1" noChangeArrowheads="1"/>
          </p:cNvSpPr>
          <p:nvPr>
            <p:ph type="body" idx="1"/>
          </p:nvPr>
        </p:nvSpPr>
        <p:spPr>
          <a:xfrm>
            <a:off x="685800" y="1447800"/>
            <a:ext cx="3200400" cy="4502150"/>
          </a:xfrm>
        </p:spPr>
        <p:txBody>
          <a:bodyPr/>
          <a:lstStyle/>
          <a:p>
            <a:r>
              <a:rPr lang="fr-FR"/>
              <a:t>Responsable : le développeur de bean</a:t>
            </a:r>
          </a:p>
          <a:p>
            <a:r>
              <a:rPr lang="fr-FR"/>
              <a:t>Il décide dans son code du </a:t>
            </a:r>
            <a:r>
              <a:rPr lang="fr-FR" i="1"/>
              <a:t>begin</a:t>
            </a:r>
            <a:r>
              <a:rPr lang="fr-FR"/>
              <a:t>, du </a:t>
            </a:r>
            <a:r>
              <a:rPr lang="fr-FR" i="1"/>
              <a:t>commit</a:t>
            </a:r>
            <a:r>
              <a:rPr lang="fr-FR"/>
              <a:t> et du </a:t>
            </a:r>
            <a:r>
              <a:rPr lang="fr-FR" i="1"/>
              <a:t>abort</a:t>
            </a:r>
          </a:p>
          <a:p>
            <a:r>
              <a:rPr lang="fr-FR"/>
              <a:t>Ex: le banquier</a:t>
            </a:r>
          </a:p>
        </p:txBody>
      </p:sp>
      <p:pic>
        <p:nvPicPr>
          <p:cNvPr id="1545220" name="Picture 4"/>
          <p:cNvPicPr>
            <a:picLocks noChangeAspect="1" noChangeArrowheads="1"/>
          </p:cNvPicPr>
          <p:nvPr/>
        </p:nvPicPr>
        <p:blipFill>
          <a:blip r:embed="rId2" cstate="print"/>
          <a:srcRect/>
          <a:stretch>
            <a:fillRect/>
          </a:stretch>
        </p:blipFill>
        <p:spPr bwMode="auto">
          <a:xfrm>
            <a:off x="3962400" y="1600200"/>
            <a:ext cx="5181600" cy="3468688"/>
          </a:xfrm>
          <a:prstGeom prst="rect">
            <a:avLst/>
          </a:prstGeom>
          <a:noFill/>
          <a:ln w="9525">
            <a:noFill/>
            <a:miter lim="800000"/>
            <a:headEnd/>
            <a:tailEnd/>
          </a:ln>
          <a:effectLst/>
        </p:spPr>
      </p:pic>
      <p:sp>
        <p:nvSpPr>
          <p:cNvPr id="1545221" name="Line 5"/>
          <p:cNvSpPr>
            <a:spLocks noChangeShapeType="1"/>
          </p:cNvSpPr>
          <p:nvPr/>
        </p:nvSpPr>
        <p:spPr bwMode="auto">
          <a:xfrm flipV="1">
            <a:off x="4038600" y="3886200"/>
            <a:ext cx="1905000" cy="1524000"/>
          </a:xfrm>
          <a:prstGeom prst="line">
            <a:avLst/>
          </a:prstGeom>
          <a:noFill/>
          <a:ln w="9525">
            <a:solidFill>
              <a:schemeClr val="tx1"/>
            </a:solidFill>
            <a:round/>
            <a:headEnd/>
            <a:tailEnd type="triangle" w="med" len="med"/>
          </a:ln>
          <a:effectLst/>
        </p:spPr>
        <p:txBody>
          <a:bodyPr/>
          <a:lstStyle/>
          <a:p>
            <a:endParaRPr lang="fr-FR"/>
          </a:p>
        </p:txBody>
      </p:sp>
    </p:spTree>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42" name="Rectangle 2"/>
          <p:cNvSpPr>
            <a:spLocks noGrp="1" noChangeArrowheads="1"/>
          </p:cNvSpPr>
          <p:nvPr>
            <p:ph type="title"/>
          </p:nvPr>
        </p:nvSpPr>
        <p:spPr/>
        <p:txBody>
          <a:bodyPr/>
          <a:lstStyle/>
          <a:p>
            <a:r>
              <a:rPr lang="fr-FR"/>
              <a:t>Gestion des transactions déclarative</a:t>
            </a:r>
          </a:p>
        </p:txBody>
      </p:sp>
      <p:sp>
        <p:nvSpPr>
          <p:cNvPr id="1546243" name="Rectangle 3"/>
          <p:cNvSpPr>
            <a:spLocks noGrp="1" noChangeArrowheads="1"/>
          </p:cNvSpPr>
          <p:nvPr>
            <p:ph type="body" idx="1"/>
          </p:nvPr>
        </p:nvSpPr>
        <p:spPr/>
        <p:txBody>
          <a:bodyPr/>
          <a:lstStyle/>
          <a:p>
            <a:r>
              <a:rPr lang="fr-FR"/>
              <a:t>Le bean est automatiquement enrôlé (</a:t>
            </a:r>
            <a:r>
              <a:rPr lang="fr-FR" i="1"/>
              <a:t>enrolled</a:t>
            </a:r>
            <a:r>
              <a:rPr lang="fr-FR"/>
              <a:t>) dans une transaction…</a:t>
            </a:r>
          </a:p>
          <a:p>
            <a:r>
              <a:rPr lang="fr-FR"/>
              <a:t>Le container fait le travail…</a:t>
            </a:r>
          </a:p>
        </p:txBody>
      </p:sp>
      <p:pic>
        <p:nvPicPr>
          <p:cNvPr id="1546244" name="Picture 4"/>
          <p:cNvPicPr>
            <a:picLocks noChangeAspect="1" noChangeArrowheads="1"/>
          </p:cNvPicPr>
          <p:nvPr/>
        </p:nvPicPr>
        <p:blipFill>
          <a:blip r:embed="rId2" cstate="print"/>
          <a:srcRect/>
          <a:stretch>
            <a:fillRect/>
          </a:stretch>
        </p:blipFill>
        <p:spPr bwMode="auto">
          <a:xfrm>
            <a:off x="2514600" y="3048000"/>
            <a:ext cx="4979988" cy="36957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7266" name="Rectangle 2"/>
          <p:cNvSpPr>
            <a:spLocks noGrp="1" noChangeArrowheads="1"/>
          </p:cNvSpPr>
          <p:nvPr>
            <p:ph type="title"/>
          </p:nvPr>
        </p:nvSpPr>
        <p:spPr/>
        <p:txBody>
          <a:bodyPr/>
          <a:lstStyle/>
          <a:p>
            <a:r>
              <a:rPr lang="fr-FR"/>
              <a:t>Gestion des transactions déclarative</a:t>
            </a:r>
          </a:p>
        </p:txBody>
      </p:sp>
      <p:sp>
        <p:nvSpPr>
          <p:cNvPr id="1547267" name="Rectangle 3"/>
          <p:cNvSpPr>
            <a:spLocks noGrp="1" noChangeArrowheads="1"/>
          </p:cNvSpPr>
          <p:nvPr>
            <p:ph type="body" idx="1"/>
          </p:nvPr>
        </p:nvSpPr>
        <p:spPr>
          <a:xfrm>
            <a:off x="685800" y="1447800"/>
            <a:ext cx="8001000" cy="5257800"/>
          </a:xfrm>
        </p:spPr>
        <p:txBody>
          <a:bodyPr/>
          <a:lstStyle/>
          <a:p>
            <a:r>
              <a:rPr lang="fr-FR" sz="4400"/>
              <a:t>Génial pour le développeur!</a:t>
            </a:r>
          </a:p>
        </p:txBody>
      </p:sp>
      <p:pic>
        <p:nvPicPr>
          <p:cNvPr id="1547268" name="Picture 4"/>
          <p:cNvPicPr>
            <a:picLocks noChangeAspect="1" noChangeArrowheads="1"/>
          </p:cNvPicPr>
          <p:nvPr/>
        </p:nvPicPr>
        <p:blipFill>
          <a:blip r:embed="rId2" cstate="print"/>
          <a:srcRect/>
          <a:stretch>
            <a:fillRect/>
          </a:stretch>
        </p:blipFill>
        <p:spPr bwMode="auto">
          <a:xfrm>
            <a:off x="755650" y="2276475"/>
            <a:ext cx="6850063" cy="4235450"/>
          </a:xfrm>
          <a:prstGeom prst="rect">
            <a:avLst/>
          </a:prstGeom>
          <a:noFill/>
          <a:ln w="9525">
            <a:noFill/>
            <a:miter lim="800000"/>
            <a:headEnd/>
            <a:tailEnd/>
          </a:ln>
          <a:effectLst/>
        </p:spPr>
      </p:pic>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8290" name="Rectangle 2"/>
          <p:cNvSpPr>
            <a:spLocks noGrp="1" noChangeArrowheads="1"/>
          </p:cNvSpPr>
          <p:nvPr>
            <p:ph type="title"/>
          </p:nvPr>
        </p:nvSpPr>
        <p:spPr/>
        <p:txBody>
          <a:bodyPr/>
          <a:lstStyle/>
          <a:p>
            <a:r>
              <a:rPr lang="fr-FR"/>
              <a:t>Transactions initiées par le client</a:t>
            </a:r>
          </a:p>
        </p:txBody>
      </p:sp>
      <p:sp>
        <p:nvSpPr>
          <p:cNvPr id="1548291" name="Rectangle 3"/>
          <p:cNvSpPr>
            <a:spLocks noGrp="1" noChangeArrowheads="1"/>
          </p:cNvSpPr>
          <p:nvPr>
            <p:ph type="body" idx="1"/>
          </p:nvPr>
        </p:nvSpPr>
        <p:spPr/>
        <p:txBody>
          <a:bodyPr/>
          <a:lstStyle/>
          <a:p>
            <a:endParaRPr lang="fr-FR"/>
          </a:p>
        </p:txBody>
      </p:sp>
      <p:pic>
        <p:nvPicPr>
          <p:cNvPr id="1548292" name="Picture 4"/>
          <p:cNvPicPr>
            <a:picLocks noChangeAspect="1" noChangeArrowheads="1"/>
          </p:cNvPicPr>
          <p:nvPr/>
        </p:nvPicPr>
        <p:blipFill>
          <a:blip r:embed="rId2" cstate="print"/>
          <a:srcRect/>
          <a:stretch>
            <a:fillRect/>
          </a:stretch>
        </p:blipFill>
        <p:spPr bwMode="auto">
          <a:xfrm>
            <a:off x="1066800" y="1066800"/>
            <a:ext cx="7467600" cy="569753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9314" name="Rectangle 2"/>
          <p:cNvSpPr>
            <a:spLocks noGrp="1" noChangeArrowheads="1"/>
          </p:cNvSpPr>
          <p:nvPr>
            <p:ph type="title"/>
          </p:nvPr>
        </p:nvSpPr>
        <p:spPr/>
        <p:txBody>
          <a:bodyPr/>
          <a:lstStyle/>
          <a:p>
            <a:r>
              <a:rPr lang="fr-FR"/>
              <a:t>Que choisir ?</a:t>
            </a:r>
          </a:p>
        </p:txBody>
      </p:sp>
      <p:sp>
        <p:nvSpPr>
          <p:cNvPr id="1549315" name="Rectangle 3"/>
          <p:cNvSpPr>
            <a:spLocks noGrp="1" noChangeArrowheads="1"/>
          </p:cNvSpPr>
          <p:nvPr>
            <p:ph type="body" idx="1"/>
          </p:nvPr>
        </p:nvSpPr>
        <p:spPr/>
        <p:txBody>
          <a:bodyPr/>
          <a:lstStyle/>
          <a:p>
            <a:r>
              <a:rPr lang="fr-FR"/>
              <a:t>Par programmation : contrôle très fin possible…</a:t>
            </a:r>
          </a:p>
          <a:p>
            <a:r>
              <a:rPr lang="fr-FR"/>
              <a:t>Déclaratif : </a:t>
            </a:r>
            <a:r>
              <a:rPr lang="fr-FR" u="sng"/>
              <a:t>super</a:t>
            </a:r>
            <a:r>
              <a:rPr lang="fr-FR"/>
              <a:t>, mais granularité importante,</a:t>
            </a:r>
          </a:p>
          <a:p>
            <a:r>
              <a:rPr lang="fr-FR"/>
              <a:t>Contrôlé par le client</a:t>
            </a:r>
          </a:p>
          <a:p>
            <a:pPr lvl="1"/>
            <a:r>
              <a:rPr lang="fr-FR"/>
              <a:t>N'empêche pas de gérer les transactions dans le bean (par programmation ou de manière déclarative)</a:t>
            </a:r>
          </a:p>
          <a:p>
            <a:pPr lvl="1"/>
            <a:r>
              <a:rPr lang="fr-FR"/>
              <a:t>Ajoute une couche de sécurisation en plus, qui permet de </a:t>
            </a:r>
            <a:r>
              <a:rPr lang="fr-FR" u="sng"/>
              <a:t>détecter les crashes</a:t>
            </a:r>
            <a:r>
              <a:rPr lang="fr-FR"/>
              <a:t> machine, réseau, etc…</a:t>
            </a:r>
          </a:p>
        </p:txBody>
      </p:sp>
    </p:spTree>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0338" name="Rectangle 2"/>
          <p:cNvSpPr>
            <a:spLocks noGrp="1" noChangeArrowheads="1"/>
          </p:cNvSpPr>
          <p:nvPr>
            <p:ph type="title"/>
          </p:nvPr>
        </p:nvSpPr>
        <p:spPr/>
        <p:txBody>
          <a:bodyPr/>
          <a:lstStyle/>
          <a:p>
            <a:r>
              <a:rPr lang="fr-FR"/>
              <a:t>Transactions et entity beans</a:t>
            </a:r>
          </a:p>
        </p:txBody>
      </p:sp>
      <p:sp>
        <p:nvSpPr>
          <p:cNvPr id="1550339" name="Rectangle 3"/>
          <p:cNvSpPr>
            <a:spLocks noGrp="1" noChangeArrowheads="1"/>
          </p:cNvSpPr>
          <p:nvPr>
            <p:ph type="body" idx="1"/>
          </p:nvPr>
        </p:nvSpPr>
        <p:spPr/>
        <p:txBody>
          <a:bodyPr/>
          <a:lstStyle/>
          <a:p>
            <a:pPr>
              <a:lnSpc>
                <a:spcPct val="90000"/>
              </a:lnSpc>
            </a:pPr>
            <a:r>
              <a:rPr lang="fr-FR"/>
              <a:t>Dans une transaction, on accède à un entity bean :</a:t>
            </a:r>
          </a:p>
          <a:p>
            <a:pPr lvl="1">
              <a:lnSpc>
                <a:spcPct val="90000"/>
              </a:lnSpc>
            </a:pPr>
            <a:r>
              <a:rPr lang="fr-FR" b="1">
                <a:latin typeface="Courier New" pitchFamily="49" charset="0"/>
              </a:rPr>
              <a:t>À un moment donné</a:t>
            </a:r>
            <a:r>
              <a:rPr lang="fr-FR"/>
              <a:t> : chargement des données de la DB dans le bean,</a:t>
            </a:r>
          </a:p>
          <a:p>
            <a:pPr lvl="1">
              <a:lnSpc>
                <a:spcPct val="90000"/>
              </a:lnSpc>
            </a:pPr>
            <a:r>
              <a:rPr lang="fr-FR"/>
              <a:t>Un verrou (</a:t>
            </a:r>
            <a:r>
              <a:rPr lang="fr-FR" i="1"/>
              <a:t>lock</a:t>
            </a:r>
            <a:r>
              <a:rPr lang="fr-FR"/>
              <a:t>) est acquis sur la DB, assurant la consistance,</a:t>
            </a:r>
          </a:p>
          <a:p>
            <a:pPr lvl="1">
              <a:lnSpc>
                <a:spcPct val="90000"/>
              </a:lnSpc>
            </a:pPr>
            <a:r>
              <a:rPr lang="fr-FR"/>
              <a:t>Juste après l'appel du commit de la transaction, </a:t>
            </a:r>
            <a:r>
              <a:rPr lang="fr-FR" b="1"/>
              <a:t>les données sont sauvegardées</a:t>
            </a:r>
            <a:r>
              <a:rPr lang="fr-FR"/>
              <a:t>, la DB est mise à jour et libère le verrou.</a:t>
            </a:r>
          </a:p>
          <a:p>
            <a:pPr lvl="1">
              <a:lnSpc>
                <a:spcPct val="90000"/>
              </a:lnSpc>
            </a:pPr>
            <a:r>
              <a:rPr lang="fr-FR"/>
              <a:t>On a donc le code d’accès à la BD, le code des méthodes métiers et l'appel à </a:t>
            </a:r>
            <a:r>
              <a:rPr lang="fr-FR" b="1"/>
              <a:t>la sauvegarde dans la BD</a:t>
            </a:r>
            <a:r>
              <a:rPr lang="fr-FR"/>
              <a:t> qui se trouvent dans la transaction.</a:t>
            </a:r>
          </a:p>
        </p:txBody>
      </p:sp>
    </p:spTree>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1362" name="Rectangle 2"/>
          <p:cNvSpPr>
            <a:spLocks noGrp="1" noChangeArrowheads="1"/>
          </p:cNvSpPr>
          <p:nvPr>
            <p:ph type="title"/>
          </p:nvPr>
        </p:nvSpPr>
        <p:spPr/>
        <p:txBody>
          <a:bodyPr/>
          <a:lstStyle/>
          <a:p>
            <a:r>
              <a:rPr lang="fr-FR"/>
              <a:t>Transactions et entity beans</a:t>
            </a:r>
          </a:p>
        </p:txBody>
      </p:sp>
      <p:sp>
        <p:nvSpPr>
          <p:cNvPr id="1551363" name="Rectangle 3"/>
          <p:cNvSpPr>
            <a:spLocks noGrp="1" noChangeArrowheads="1"/>
          </p:cNvSpPr>
          <p:nvPr>
            <p:ph type="body" idx="1"/>
          </p:nvPr>
        </p:nvSpPr>
        <p:spPr/>
        <p:txBody>
          <a:bodyPr/>
          <a:lstStyle/>
          <a:p>
            <a:r>
              <a:rPr lang="fr-FR"/>
              <a:t>Si on contrôlait la transaction dans le bean</a:t>
            </a:r>
          </a:p>
          <a:p>
            <a:pPr lvl="1"/>
            <a:r>
              <a:rPr lang="fr-FR"/>
              <a:t>Démarrer la transaction avant l’accès à la BD,</a:t>
            </a:r>
            <a:endParaRPr lang="fr-FR" b="1">
              <a:latin typeface="Courier New" pitchFamily="49" charset="0"/>
            </a:endParaRPr>
          </a:p>
          <a:p>
            <a:pPr lvl="1"/>
            <a:r>
              <a:rPr lang="fr-FR"/>
              <a:t>Faire le commit à la fin, après la sauvegarde,</a:t>
            </a:r>
            <a:endParaRPr lang="fr-FR" b="1">
              <a:latin typeface="Courier New" pitchFamily="49" charset="0"/>
            </a:endParaRPr>
          </a:p>
          <a:p>
            <a:r>
              <a:rPr lang="fr-FR"/>
              <a:t>Problème : on a pas le contrôle sur ce code…</a:t>
            </a:r>
          </a:p>
          <a:p>
            <a:r>
              <a:rPr lang="fr-FR" i="1">
                <a:solidFill>
                  <a:srgbClr val="CC0000"/>
                </a:solidFill>
              </a:rPr>
              <a:t>Bean-Managed transactions illégales pour les entity beans. Seules les transactions gérées par le container sont autorisées !</a:t>
            </a:r>
          </a:p>
          <a:p>
            <a:pPr lvl="1"/>
            <a:endParaRPr lang="fr-FR" i="1">
              <a:solidFill>
                <a:srgbClr val="CC0000"/>
              </a:solidFill>
            </a:endParaRPr>
          </a:p>
        </p:txBody>
      </p:sp>
    </p:spTree>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2386" name="Rectangle 2"/>
          <p:cNvSpPr>
            <a:spLocks noGrp="1" noChangeArrowheads="1"/>
          </p:cNvSpPr>
          <p:nvPr>
            <p:ph type="title"/>
          </p:nvPr>
        </p:nvSpPr>
        <p:spPr/>
        <p:txBody>
          <a:bodyPr/>
          <a:lstStyle/>
          <a:p>
            <a:r>
              <a:rPr lang="fr-FR"/>
              <a:t>Transactions et entity beans</a:t>
            </a:r>
          </a:p>
        </p:txBody>
      </p:sp>
      <p:sp>
        <p:nvSpPr>
          <p:cNvPr id="1552387" name="Rectangle 3"/>
          <p:cNvSpPr>
            <a:spLocks noGrp="1" noChangeArrowheads="1"/>
          </p:cNvSpPr>
          <p:nvPr>
            <p:ph type="body" idx="1"/>
          </p:nvPr>
        </p:nvSpPr>
        <p:spPr/>
        <p:txBody>
          <a:bodyPr/>
          <a:lstStyle/>
          <a:p>
            <a:pPr>
              <a:lnSpc>
                <a:spcPct val="90000"/>
              </a:lnSpc>
            </a:pPr>
            <a:r>
              <a:rPr lang="fr-FR"/>
              <a:t>Conséquence : un entity bean n'accède pas à la BD à chaque appel de méthode, mais à chaque transaction.</a:t>
            </a:r>
          </a:p>
          <a:p>
            <a:pPr>
              <a:lnSpc>
                <a:spcPct val="90000"/>
              </a:lnSpc>
            </a:pPr>
            <a:r>
              <a:rPr lang="fr-FR"/>
              <a:t>Si un entity s'exécute trop lentement, il se peut qu'une transaction intervient pour chaque appel de méthode, impliquant des accès BD.</a:t>
            </a:r>
          </a:p>
          <a:p>
            <a:pPr>
              <a:lnSpc>
                <a:spcPct val="90000"/>
              </a:lnSpc>
            </a:pPr>
            <a:r>
              <a:rPr lang="fr-FR"/>
              <a:t>Solution : inclure plusieurs appels de méthodes de l'entity dans une même transaction.</a:t>
            </a:r>
          </a:p>
          <a:p>
            <a:pPr>
              <a:lnSpc>
                <a:spcPct val="90000"/>
              </a:lnSpc>
            </a:pPr>
            <a:r>
              <a:rPr lang="fr-FR"/>
              <a:t>Se fait en précisant </a:t>
            </a:r>
            <a:r>
              <a:rPr lang="fr-FR" i="1">
                <a:solidFill>
                  <a:srgbClr val="CC0000"/>
                </a:solidFill>
              </a:rPr>
              <a:t>les attributs de transaction du bean</a:t>
            </a:r>
            <a:r>
              <a:rPr lang="fr-FR"/>
              <a:t>.</a:t>
            </a:r>
          </a:p>
        </p:txBody>
      </p:sp>
    </p:spTree>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r>
              <a:rPr lang="fr-FR"/>
              <a:t>Transactions et Message-Driven Beans</a:t>
            </a:r>
          </a:p>
        </p:txBody>
      </p:sp>
      <p:sp>
        <p:nvSpPr>
          <p:cNvPr id="1553411" name="Rectangle 3"/>
          <p:cNvSpPr>
            <a:spLocks noGrp="1" noChangeArrowheads="1"/>
          </p:cNvSpPr>
          <p:nvPr>
            <p:ph type="body" idx="1"/>
          </p:nvPr>
        </p:nvSpPr>
        <p:spPr>
          <a:xfrm>
            <a:off x="685800" y="1447800"/>
            <a:ext cx="8001000" cy="5257800"/>
          </a:xfrm>
        </p:spPr>
        <p:txBody>
          <a:bodyPr/>
          <a:lstStyle/>
          <a:p>
            <a:r>
              <a:rPr lang="fr-FR" sz="2400"/>
              <a:t>Bean-Managed Transactions</a:t>
            </a:r>
          </a:p>
          <a:p>
            <a:pPr lvl="1"/>
            <a:r>
              <a:rPr lang="fr-FR" sz="2000"/>
              <a:t>La transaction commence et se termine après que le message a été reçu par le MDB.</a:t>
            </a:r>
          </a:p>
          <a:p>
            <a:pPr lvl="1"/>
            <a:r>
              <a:rPr lang="fr-FR" sz="2000"/>
              <a:t>On indique dans le descripteur de déploiement les </a:t>
            </a:r>
            <a:r>
              <a:rPr lang="fr-FR" sz="2000" i="1"/>
              <a:t>aknowledgement modes</a:t>
            </a:r>
            <a:r>
              <a:rPr lang="fr-FR" sz="2000"/>
              <a:t> pour indiquer au container comment accuser réception…</a:t>
            </a:r>
          </a:p>
          <a:p>
            <a:r>
              <a:rPr lang="fr-FR" sz="2400"/>
              <a:t>Container-Managed Transactions</a:t>
            </a:r>
          </a:p>
          <a:p>
            <a:pPr lvl="1"/>
            <a:r>
              <a:rPr lang="fr-FR" sz="2000"/>
              <a:t>La réception du message s'inscrit dans la même transaction que les appels de méthodes métier du MDB. En cas de problème, la transaction fait un rollback. Le container envoi accusé de réception (</a:t>
            </a:r>
            <a:r>
              <a:rPr lang="fr-FR" sz="2000" i="1"/>
              <a:t>message acknowledgement</a:t>
            </a:r>
            <a:r>
              <a:rPr lang="fr-FR" sz="2000"/>
              <a:t>)</a:t>
            </a:r>
          </a:p>
          <a:p>
            <a:r>
              <a:rPr lang="fr-FR" sz="2400"/>
              <a:t>Pas de transaction</a:t>
            </a:r>
          </a:p>
          <a:p>
            <a:pPr lvl="1"/>
            <a:r>
              <a:rPr lang="fr-FR" sz="2000"/>
              <a:t>Le container accusera réception après réception. Quand exactement, ce n'est pas précisé…</a:t>
            </a:r>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434" name="Rectangle 2"/>
          <p:cNvSpPr>
            <a:spLocks noGrp="1" noChangeArrowheads="1"/>
          </p:cNvSpPr>
          <p:nvPr>
            <p:ph type="title"/>
          </p:nvPr>
        </p:nvSpPr>
        <p:spPr/>
        <p:txBody>
          <a:bodyPr/>
          <a:lstStyle/>
          <a:p>
            <a:r>
              <a:rPr lang="fr-FR"/>
              <a:t>Transactions et Message-Driven Beans</a:t>
            </a:r>
          </a:p>
        </p:txBody>
      </p:sp>
      <p:sp>
        <p:nvSpPr>
          <p:cNvPr id="1554435" name="Rectangle 3"/>
          <p:cNvSpPr>
            <a:spLocks noGrp="1" noChangeArrowheads="1"/>
          </p:cNvSpPr>
          <p:nvPr>
            <p:ph type="body" idx="1"/>
          </p:nvPr>
        </p:nvSpPr>
        <p:spPr/>
        <p:txBody>
          <a:bodyPr/>
          <a:lstStyle/>
          <a:p>
            <a:pPr>
              <a:lnSpc>
                <a:spcPct val="90000"/>
              </a:lnSpc>
            </a:pPr>
            <a:r>
              <a:rPr lang="fr-FR" sz="2400"/>
              <a:t>Que choisir ?</a:t>
            </a:r>
          </a:p>
          <a:p>
            <a:pPr>
              <a:lnSpc>
                <a:spcPct val="90000"/>
              </a:lnSpc>
            </a:pPr>
            <a:r>
              <a:rPr lang="fr-FR" sz="2400"/>
              <a:t>Si on décide de ne pas laisser le container gérer les transactions, on a pas de moyen de conserver le message dans la queue de destination si un problème arrive.</a:t>
            </a:r>
          </a:p>
          <a:p>
            <a:pPr lvl="1">
              <a:lnSpc>
                <a:spcPct val="90000"/>
              </a:lnSpc>
            </a:pPr>
            <a:r>
              <a:rPr lang="fr-FR" sz="2000" u="sng"/>
              <a:t>On choisit Container-Managed Transaction</a:t>
            </a:r>
          </a:p>
          <a:p>
            <a:pPr>
              <a:lnSpc>
                <a:spcPct val="90000"/>
              </a:lnSpc>
            </a:pPr>
            <a:r>
              <a:rPr lang="fr-FR" sz="2400"/>
              <a:t>Piège : si un MDB est expéditeur et consommateur du message, le tout intervient dans une même transaction</a:t>
            </a:r>
          </a:p>
          <a:p>
            <a:pPr lvl="1">
              <a:lnSpc>
                <a:spcPct val="90000"/>
              </a:lnSpc>
            </a:pPr>
            <a:r>
              <a:rPr lang="fr-FR" sz="2000"/>
              <a:t>Impossible de terminer ! Le message expédié n'est pas mis dans la queue de destination de manière définitive tant que l'envoi n'est pas commité. </a:t>
            </a:r>
          </a:p>
          <a:p>
            <a:pPr lvl="1">
              <a:lnSpc>
                <a:spcPct val="90000"/>
              </a:lnSpc>
            </a:pPr>
            <a:r>
              <a:rPr lang="fr-FR" sz="2000"/>
              <a:t>Donc le message ne peut être consommé! Cqfd.</a:t>
            </a:r>
          </a:p>
          <a:p>
            <a:pPr lvl="1">
              <a:lnSpc>
                <a:spcPct val="90000"/>
              </a:lnSpc>
            </a:pPr>
            <a:r>
              <a:rPr lang="fr-FR" sz="2000"/>
              <a:t>Solution : appeler </a:t>
            </a:r>
            <a:r>
              <a:rPr lang="fr-FR" sz="2000" b="1">
                <a:latin typeface="Courier New" pitchFamily="49" charset="0"/>
              </a:rPr>
              <a:t>commit()</a:t>
            </a:r>
            <a:r>
              <a:rPr lang="fr-FR" sz="2000"/>
              <a:t> sur l'objet JMS </a:t>
            </a:r>
            <a:r>
              <a:rPr lang="fr-FR" sz="2000" b="1">
                <a:latin typeface="Courier New" pitchFamily="49" charset="0"/>
              </a:rPr>
              <a:t>session</a:t>
            </a:r>
            <a:r>
              <a:rPr lang="fr-FR" sz="2000"/>
              <a:t> juste après l'envoi.</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Rectangle 2"/>
          <p:cNvSpPr>
            <a:spLocks noGrp="1" noChangeArrowheads="1"/>
          </p:cNvSpPr>
          <p:nvPr>
            <p:ph type="title"/>
          </p:nvPr>
        </p:nvSpPr>
        <p:spPr/>
        <p:txBody>
          <a:bodyPr/>
          <a:lstStyle/>
          <a:p>
            <a:r>
              <a:rPr lang="fr-FR"/>
              <a:t>L'écosystème EJB</a:t>
            </a:r>
          </a:p>
        </p:txBody>
      </p:sp>
      <p:sp>
        <p:nvSpPr>
          <p:cNvPr id="1096707" name="Rectangle 3"/>
          <p:cNvSpPr>
            <a:spLocks noGrp="1" noChangeArrowheads="1"/>
          </p:cNvSpPr>
          <p:nvPr>
            <p:ph type="body" idx="1"/>
          </p:nvPr>
        </p:nvSpPr>
        <p:spPr/>
        <p:txBody>
          <a:bodyPr/>
          <a:lstStyle/>
          <a:p>
            <a:pPr>
              <a:lnSpc>
                <a:spcPct val="90000"/>
              </a:lnSpc>
              <a:buFont typeface="Wingdings" pitchFamily="2" charset="2"/>
              <a:buNone/>
            </a:pPr>
            <a:r>
              <a:rPr lang="fr-FR"/>
              <a:t>  4 - L'administrateur système</a:t>
            </a:r>
          </a:p>
          <a:p>
            <a:pPr lvl="1">
              <a:lnSpc>
                <a:spcPct val="90000"/>
              </a:lnSpc>
            </a:pPr>
            <a:r>
              <a:rPr lang="fr-FR"/>
              <a:t>Vérifie le bon fonctionnement de l'application en exploitation.</a:t>
            </a:r>
          </a:p>
          <a:p>
            <a:pPr lvl="1">
              <a:lnSpc>
                <a:spcPct val="90000"/>
              </a:lnSpc>
            </a:pPr>
            <a:r>
              <a:rPr lang="fr-FR"/>
              <a:t>Il utilise les outils de monitoring des serveurs d'application.</a:t>
            </a:r>
          </a:p>
          <a:p>
            <a:pPr lvl="1">
              <a:lnSpc>
                <a:spcPct val="90000"/>
              </a:lnSpc>
            </a:pPr>
            <a:r>
              <a:rPr lang="fr-FR"/>
              <a:t>Il effectue la maintenance hardware et software (lancement, arrêt) du système.</a:t>
            </a:r>
          </a:p>
          <a:p>
            <a:pPr lvl="1">
              <a:lnSpc>
                <a:spcPct val="90000"/>
              </a:lnSpc>
            </a:pPr>
            <a:r>
              <a:rPr lang="fr-FR"/>
              <a:t>Certains serveurs d'application savent téléphoner et appeler l'administrateur système en cas de problème.</a:t>
            </a:r>
          </a:p>
          <a:p>
            <a:pPr lvl="2">
              <a:lnSpc>
                <a:spcPct val="90000"/>
              </a:lnSpc>
            </a:pPr>
            <a:r>
              <a:rPr lang="fr-FR"/>
              <a:t>Ponts avec les outils de Tivoli, Computer Associates, … via JMX.</a:t>
            </a:r>
          </a:p>
          <a:p>
            <a:pPr lvl="2">
              <a:lnSpc>
                <a:spcPct val="90000"/>
              </a:lnSpc>
            </a:pPr>
            <a:endParaRPr lang="fr-FR"/>
          </a:p>
        </p:txBody>
      </p:sp>
    </p:spTree>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458" name="Rectangle 2"/>
          <p:cNvSpPr>
            <a:spLocks noGrp="1" noChangeArrowheads="1"/>
          </p:cNvSpPr>
          <p:nvPr>
            <p:ph type="title"/>
          </p:nvPr>
        </p:nvSpPr>
        <p:spPr/>
        <p:txBody>
          <a:bodyPr/>
          <a:lstStyle/>
          <a:p>
            <a:r>
              <a:rPr lang="fr-FR"/>
              <a:t>Attributs de transactions gérées par le container</a:t>
            </a:r>
          </a:p>
        </p:txBody>
      </p:sp>
      <p:sp>
        <p:nvSpPr>
          <p:cNvPr id="1555459" name="Rectangle 3"/>
          <p:cNvSpPr>
            <a:spLocks noGrp="1" noChangeArrowheads="1"/>
          </p:cNvSpPr>
          <p:nvPr>
            <p:ph type="body" idx="1"/>
          </p:nvPr>
        </p:nvSpPr>
        <p:spPr/>
        <p:txBody>
          <a:bodyPr/>
          <a:lstStyle/>
          <a:p>
            <a:r>
              <a:rPr lang="fr-FR"/>
              <a:t>Pour chaque bean, on précise des </a:t>
            </a:r>
            <a:r>
              <a:rPr lang="fr-FR" i="1"/>
              <a:t>attributs de transaction</a:t>
            </a:r>
          </a:p>
          <a:p>
            <a:pPr lvl="1"/>
            <a:r>
              <a:rPr lang="fr-FR"/>
              <a:t>On peut spécifier des attributs pour le bean entier ou méthode par méthode,</a:t>
            </a:r>
          </a:p>
          <a:p>
            <a:pPr lvl="1"/>
            <a:r>
              <a:rPr lang="fr-FR"/>
              <a:t>On peut préciser les deux… Le plus restrictif gagne.</a:t>
            </a:r>
          </a:p>
          <a:p>
            <a:pPr lvl="1"/>
            <a:r>
              <a:rPr lang="fr-FR"/>
              <a:t>Chaque méthode métier doit être traitée (globalement ou individuellement)</a:t>
            </a:r>
          </a:p>
        </p:txBody>
      </p:sp>
    </p:spTree>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4178" name="Rectangle 2"/>
          <p:cNvSpPr>
            <a:spLocks noGrp="1" noChangeArrowheads="1"/>
          </p:cNvSpPr>
          <p:nvPr>
            <p:ph type="title"/>
          </p:nvPr>
        </p:nvSpPr>
        <p:spPr/>
        <p:txBody>
          <a:bodyPr/>
          <a:lstStyle/>
          <a:p>
            <a:r>
              <a:rPr lang="fr-FR"/>
              <a:t>Par défaut : attribut = REQUIRED</a:t>
            </a:r>
          </a:p>
        </p:txBody>
      </p:sp>
      <p:sp>
        <p:nvSpPr>
          <p:cNvPr id="1714179" name="Rectangle 3"/>
          <p:cNvSpPr>
            <a:spLocks noGrp="1" noChangeArrowheads="1"/>
          </p:cNvSpPr>
          <p:nvPr>
            <p:ph type="body" idx="1"/>
          </p:nvPr>
        </p:nvSpPr>
        <p:spPr>
          <a:xfrm>
            <a:off x="685800" y="1447800"/>
            <a:ext cx="8001000" cy="5257800"/>
          </a:xfrm>
        </p:spPr>
        <p:txBody>
          <a:bodyPr/>
          <a:lstStyle/>
          <a:p>
            <a:r>
              <a:rPr lang="fr-FR" sz="4400"/>
              <a:t>Génial pour le développeur!</a:t>
            </a:r>
          </a:p>
        </p:txBody>
      </p:sp>
      <p:pic>
        <p:nvPicPr>
          <p:cNvPr id="1714180" name="Picture 4"/>
          <p:cNvPicPr>
            <a:picLocks noChangeAspect="1" noChangeArrowheads="1"/>
          </p:cNvPicPr>
          <p:nvPr/>
        </p:nvPicPr>
        <p:blipFill>
          <a:blip r:embed="rId2" cstate="print"/>
          <a:srcRect/>
          <a:stretch>
            <a:fillRect/>
          </a:stretch>
        </p:blipFill>
        <p:spPr bwMode="auto">
          <a:xfrm>
            <a:off x="755650" y="2276475"/>
            <a:ext cx="6850063" cy="4235450"/>
          </a:xfrm>
          <a:prstGeom prst="rect">
            <a:avLst/>
          </a:prstGeom>
          <a:noFill/>
          <a:ln w="9525">
            <a:noFill/>
            <a:miter lim="800000"/>
            <a:headEnd/>
            <a:tailEnd/>
          </a:ln>
          <a:effectLst/>
        </p:spPr>
      </p:pic>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530" name="Rectangle 2"/>
          <p:cNvSpPr>
            <a:spLocks noGrp="1" noChangeArrowheads="1"/>
          </p:cNvSpPr>
          <p:nvPr>
            <p:ph type="title"/>
          </p:nvPr>
        </p:nvSpPr>
        <p:spPr/>
        <p:txBody>
          <a:bodyPr/>
          <a:lstStyle/>
          <a:p>
            <a:r>
              <a:rPr lang="fr-FR"/>
              <a:t>Valeur des attributs de transaction</a:t>
            </a:r>
          </a:p>
        </p:txBody>
      </p:sp>
      <p:sp>
        <p:nvSpPr>
          <p:cNvPr id="1558531" name="Rectangle 3"/>
          <p:cNvSpPr>
            <a:spLocks noGrp="1" noChangeArrowheads="1"/>
          </p:cNvSpPr>
          <p:nvPr>
            <p:ph type="body" idx="1"/>
          </p:nvPr>
        </p:nvSpPr>
        <p:spPr>
          <a:xfrm>
            <a:off x="685800" y="1143000"/>
            <a:ext cx="8001000" cy="4724400"/>
          </a:xfrm>
        </p:spPr>
        <p:txBody>
          <a:bodyPr/>
          <a:lstStyle/>
          <a:p>
            <a:r>
              <a:rPr lang="fr-FR" b="1">
                <a:solidFill>
                  <a:srgbClr val="CC0000"/>
                </a:solidFill>
                <a:latin typeface="Courier New" pitchFamily="49" charset="0"/>
              </a:rPr>
              <a:t>Required</a:t>
            </a:r>
          </a:p>
          <a:p>
            <a:pPr lvl="1"/>
            <a:r>
              <a:rPr lang="fr-FR"/>
              <a:t>Le bean est toujours dans une transaction.</a:t>
            </a:r>
          </a:p>
          <a:p>
            <a:pPr lvl="1"/>
            <a:r>
              <a:rPr lang="fr-FR"/>
              <a:t>Si une transaction pour ce bean existe, alors le bean la rejoint (</a:t>
            </a:r>
            <a:r>
              <a:rPr lang="fr-FR" i="1"/>
              <a:t>join</a:t>
            </a:r>
            <a:r>
              <a:rPr lang="fr-FR"/>
              <a:t>), sinon, le container crée une nouvelle transaction.</a:t>
            </a:r>
          </a:p>
          <a:p>
            <a:r>
              <a:rPr lang="fr-FR"/>
              <a:t>La plupart du temps proposé comme valeur par défaut par les IDEs et leurs Wizards/éditeurs de descripteurs…</a:t>
            </a:r>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9554" name="Rectangle 2"/>
          <p:cNvSpPr>
            <a:spLocks noGrp="1" noChangeArrowheads="1"/>
          </p:cNvSpPr>
          <p:nvPr>
            <p:ph type="title"/>
          </p:nvPr>
        </p:nvSpPr>
        <p:spPr/>
        <p:txBody>
          <a:bodyPr/>
          <a:lstStyle/>
          <a:p>
            <a:r>
              <a:rPr lang="fr-FR"/>
              <a:t>Attribut de transaction : Required</a:t>
            </a:r>
          </a:p>
        </p:txBody>
      </p:sp>
      <p:sp>
        <p:nvSpPr>
          <p:cNvPr id="1559555" name="Rectangle 3"/>
          <p:cNvSpPr>
            <a:spLocks noGrp="1" noChangeArrowheads="1"/>
          </p:cNvSpPr>
          <p:nvPr>
            <p:ph type="body" idx="1"/>
          </p:nvPr>
        </p:nvSpPr>
        <p:spPr/>
        <p:txBody>
          <a:bodyPr/>
          <a:lstStyle/>
          <a:p>
            <a:r>
              <a:rPr lang="fr-FR" sz="2400" dirty="0"/>
              <a:t>Exemple : passage d'une commande</a:t>
            </a:r>
          </a:p>
          <a:p>
            <a:pPr lvl="1"/>
            <a:r>
              <a:rPr lang="fr-FR" sz="2000" dirty="0"/>
              <a:t>Un session </a:t>
            </a:r>
            <a:r>
              <a:rPr lang="fr-FR" sz="2000" dirty="0" err="1"/>
              <a:t>bean</a:t>
            </a:r>
            <a:r>
              <a:rPr lang="fr-FR" sz="2000" dirty="0"/>
              <a:t> utilise deux </a:t>
            </a:r>
            <a:r>
              <a:rPr lang="fr-FR" sz="2000" dirty="0" err="1"/>
              <a:t>entity</a:t>
            </a:r>
            <a:r>
              <a:rPr lang="fr-FR" sz="2000" dirty="0"/>
              <a:t> </a:t>
            </a:r>
            <a:r>
              <a:rPr lang="fr-FR" sz="2000" dirty="0" err="1"/>
              <a:t>beans</a:t>
            </a:r>
            <a:r>
              <a:rPr lang="fr-FR" sz="2000" dirty="0"/>
              <a:t> : un </a:t>
            </a:r>
            <a:r>
              <a:rPr lang="fr-FR" sz="2000" dirty="0" err="1"/>
              <a:t>bean</a:t>
            </a:r>
            <a:r>
              <a:rPr lang="fr-FR" sz="2000" dirty="0"/>
              <a:t> carte de crédit et </a:t>
            </a:r>
            <a:r>
              <a:rPr lang="fr-FR" sz="2000" dirty="0" err="1"/>
              <a:t>bean</a:t>
            </a:r>
            <a:r>
              <a:rPr lang="fr-FR" sz="2000" dirty="0"/>
              <a:t> commande,</a:t>
            </a:r>
          </a:p>
          <a:p>
            <a:pPr lvl="1"/>
            <a:r>
              <a:rPr lang="fr-FR" sz="2000" dirty="0"/>
              <a:t>Lors d'un passage de commande, on envoie la commande, puis on débite la carte de crédit,</a:t>
            </a:r>
          </a:p>
          <a:p>
            <a:pPr lvl="1"/>
            <a:r>
              <a:rPr lang="fr-FR" sz="2000" dirty="0"/>
              <a:t>Si le </a:t>
            </a:r>
            <a:r>
              <a:rPr lang="fr-FR" sz="2000" dirty="0" err="1"/>
              <a:t>bean</a:t>
            </a:r>
            <a:r>
              <a:rPr lang="fr-FR" sz="2000" dirty="0"/>
              <a:t> session a comme attribut de transaction </a:t>
            </a:r>
            <a:r>
              <a:rPr lang="fr-FR" sz="2000" i="1" dirty="0" err="1"/>
              <a:t>Required</a:t>
            </a:r>
            <a:r>
              <a:rPr lang="fr-FR" sz="2000" dirty="0"/>
              <a:t>, une transaction est crée dès que le passage de commande démarre,</a:t>
            </a:r>
          </a:p>
          <a:p>
            <a:pPr lvl="1"/>
            <a:r>
              <a:rPr lang="fr-FR" sz="2000" dirty="0"/>
              <a:t>Lors de l'appel au </a:t>
            </a:r>
            <a:r>
              <a:rPr lang="fr-FR" sz="2000" dirty="0" err="1"/>
              <a:t>bean</a:t>
            </a:r>
            <a:r>
              <a:rPr lang="fr-FR" sz="2000" dirty="0"/>
              <a:t> Commande, si celui-ci est également en mode </a:t>
            </a:r>
            <a:r>
              <a:rPr lang="fr-FR" sz="2000" i="1" dirty="0" err="1"/>
              <a:t>Required</a:t>
            </a:r>
            <a:r>
              <a:rPr lang="fr-FR" sz="2000" dirty="0"/>
              <a:t>, il rejoindra la transaction en cours. Idem lors de l'appel au </a:t>
            </a:r>
            <a:r>
              <a:rPr lang="fr-FR" sz="2000" dirty="0" err="1"/>
              <a:t>bean</a:t>
            </a:r>
            <a:r>
              <a:rPr lang="fr-FR" sz="2000" dirty="0"/>
              <a:t> Carte de Crédit,</a:t>
            </a:r>
          </a:p>
          <a:p>
            <a:pPr lvl="1"/>
            <a:r>
              <a:rPr lang="fr-FR" sz="2000" dirty="0"/>
              <a:t>Si un problème se pose, la carte de crédit ne sera pas débitée et la commande ne sera pas passée.</a:t>
            </a:r>
          </a:p>
          <a:p>
            <a:pPr>
              <a:buFont typeface="Wingdings" pitchFamily="2" charset="2"/>
              <a:buNone/>
            </a:pPr>
            <a:endParaRPr lang="fr-FR" sz="2400" dirty="0"/>
          </a:p>
        </p:txBody>
      </p:sp>
    </p:spTree>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0578" name="Rectangle 2"/>
          <p:cNvSpPr>
            <a:spLocks noGrp="1" noChangeArrowheads="1"/>
          </p:cNvSpPr>
          <p:nvPr>
            <p:ph type="title"/>
          </p:nvPr>
        </p:nvSpPr>
        <p:spPr/>
        <p:txBody>
          <a:bodyPr/>
          <a:lstStyle/>
          <a:p>
            <a:r>
              <a:rPr lang="fr-FR"/>
              <a:t>Attribut de transaction : RequiresNew</a:t>
            </a:r>
          </a:p>
        </p:txBody>
      </p:sp>
      <p:sp>
        <p:nvSpPr>
          <p:cNvPr id="1560579" name="Rectangle 3"/>
          <p:cNvSpPr>
            <a:spLocks noGrp="1" noChangeArrowheads="1"/>
          </p:cNvSpPr>
          <p:nvPr>
            <p:ph type="body" idx="1"/>
          </p:nvPr>
        </p:nvSpPr>
        <p:spPr/>
        <p:txBody>
          <a:bodyPr/>
          <a:lstStyle/>
          <a:p>
            <a:r>
              <a:rPr lang="fr-FR" b="1">
                <a:solidFill>
                  <a:srgbClr val="CC0000"/>
                </a:solidFill>
                <a:latin typeface="Courier New" pitchFamily="49" charset="0"/>
              </a:rPr>
              <a:t>RequiresNew</a:t>
            </a:r>
          </a:p>
          <a:p>
            <a:pPr lvl="1"/>
            <a:r>
              <a:rPr lang="fr-FR"/>
              <a:t>Le bean est toujours dans une nouvelle transaction.</a:t>
            </a:r>
          </a:p>
          <a:p>
            <a:pPr lvl="1"/>
            <a:r>
              <a:rPr lang="fr-FR"/>
              <a:t>Si une transaction existe, elle est suspendue,</a:t>
            </a:r>
          </a:p>
          <a:p>
            <a:pPr lvl="1"/>
            <a:r>
              <a:rPr lang="fr-FR"/>
              <a:t>Lorsque la nouvelle transaction se termine (</a:t>
            </a:r>
            <a:r>
              <a:rPr lang="fr-FR" i="1"/>
              <a:t>abort</a:t>
            </a:r>
            <a:r>
              <a:rPr lang="fr-FR"/>
              <a:t> ou </a:t>
            </a:r>
            <a:r>
              <a:rPr lang="fr-FR" i="1"/>
              <a:t>commit</a:t>
            </a:r>
            <a:r>
              <a:rPr lang="fr-FR"/>
              <a:t>), l'ancienne transaction est résumée.</a:t>
            </a:r>
          </a:p>
          <a:p>
            <a:r>
              <a:rPr lang="fr-FR"/>
              <a:t>Utile si on veut respecter les propriétés ACID dans l'unité du bean, sans qu'une logique externe intervienne.</a:t>
            </a:r>
          </a:p>
          <a:p>
            <a:endParaRPr lang="fr-FR"/>
          </a:p>
        </p:txBody>
      </p:sp>
    </p:spTree>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1602" name="Rectangle 2"/>
          <p:cNvSpPr>
            <a:spLocks noGrp="1" noChangeArrowheads="1"/>
          </p:cNvSpPr>
          <p:nvPr>
            <p:ph type="title"/>
          </p:nvPr>
        </p:nvSpPr>
        <p:spPr/>
        <p:txBody>
          <a:bodyPr/>
          <a:lstStyle/>
          <a:p>
            <a:r>
              <a:rPr lang="fr-FR"/>
              <a:t>Attribut de transaction : Supports</a:t>
            </a:r>
          </a:p>
        </p:txBody>
      </p:sp>
      <p:sp>
        <p:nvSpPr>
          <p:cNvPr id="1561603" name="Rectangle 3"/>
          <p:cNvSpPr>
            <a:spLocks noGrp="1" noChangeArrowheads="1"/>
          </p:cNvSpPr>
          <p:nvPr>
            <p:ph type="body" idx="1"/>
          </p:nvPr>
        </p:nvSpPr>
        <p:spPr/>
        <p:txBody>
          <a:bodyPr/>
          <a:lstStyle/>
          <a:p>
            <a:r>
              <a:rPr lang="fr-FR" b="1">
                <a:solidFill>
                  <a:srgbClr val="CC0000"/>
                </a:solidFill>
                <a:latin typeface="Courier New" pitchFamily="49" charset="0"/>
              </a:rPr>
              <a:t>Supports</a:t>
            </a:r>
          </a:p>
          <a:p>
            <a:pPr lvl="1"/>
            <a:r>
              <a:rPr lang="fr-FR"/>
              <a:t>Semblable à </a:t>
            </a:r>
            <a:r>
              <a:rPr lang="fr-FR" i="1"/>
              <a:t>Required</a:t>
            </a:r>
            <a:r>
              <a:rPr lang="fr-FR"/>
              <a:t> sauf que si une transaction n'existe pas, elle n'est pas crée.</a:t>
            </a:r>
          </a:p>
          <a:p>
            <a:pPr lvl="1"/>
            <a:r>
              <a:rPr lang="fr-FR"/>
              <a:t>Si l'exécution du bean intervient dans une transaction existante, il la rejoint néanmoins.</a:t>
            </a:r>
          </a:p>
          <a:p>
            <a:r>
              <a:rPr lang="fr-FR"/>
              <a:t>A éviter pour les applications </a:t>
            </a:r>
            <a:r>
              <a:rPr lang="fr-FR" i="1"/>
              <a:t>mission-critical</a:t>
            </a:r>
            <a:r>
              <a:rPr lang="fr-FR"/>
              <a:t> !</a:t>
            </a:r>
          </a:p>
          <a:p>
            <a:pPr lvl="1"/>
            <a:r>
              <a:rPr lang="fr-FR"/>
              <a:t>Dans ce cas, choisir </a:t>
            </a:r>
            <a:r>
              <a:rPr lang="fr-FR" i="1"/>
              <a:t>Required</a:t>
            </a:r>
            <a:r>
              <a:rPr lang="fr-FR"/>
              <a:t>.</a:t>
            </a:r>
          </a:p>
        </p:txBody>
      </p:sp>
    </p:spTree>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Rectangle 2"/>
          <p:cNvSpPr>
            <a:spLocks noGrp="1" noChangeArrowheads="1"/>
          </p:cNvSpPr>
          <p:nvPr>
            <p:ph type="title"/>
          </p:nvPr>
        </p:nvSpPr>
        <p:spPr/>
        <p:txBody>
          <a:bodyPr/>
          <a:lstStyle/>
          <a:p>
            <a:r>
              <a:rPr lang="fr-FR"/>
              <a:t>Attribut de transaction : Mandatory</a:t>
            </a:r>
          </a:p>
        </p:txBody>
      </p:sp>
      <p:sp>
        <p:nvSpPr>
          <p:cNvPr id="1562627" name="Rectangle 3"/>
          <p:cNvSpPr>
            <a:spLocks noGrp="1" noChangeArrowheads="1"/>
          </p:cNvSpPr>
          <p:nvPr>
            <p:ph type="body" idx="1"/>
          </p:nvPr>
        </p:nvSpPr>
        <p:spPr/>
        <p:txBody>
          <a:bodyPr/>
          <a:lstStyle/>
          <a:p>
            <a:pPr>
              <a:lnSpc>
                <a:spcPct val="90000"/>
              </a:lnSpc>
            </a:pPr>
            <a:r>
              <a:rPr lang="fr-FR" b="1">
                <a:solidFill>
                  <a:srgbClr val="CC0000"/>
                </a:solidFill>
                <a:latin typeface="Courier New" pitchFamily="49" charset="0"/>
              </a:rPr>
              <a:t>Mandatory</a:t>
            </a:r>
          </a:p>
          <a:p>
            <a:pPr lvl="1">
              <a:lnSpc>
                <a:spcPct val="90000"/>
              </a:lnSpc>
            </a:pPr>
            <a:r>
              <a:rPr lang="fr-FR"/>
              <a:t>Une transaction </a:t>
            </a:r>
            <a:r>
              <a:rPr lang="fr-FR" u="sng"/>
              <a:t>doit exister</a:t>
            </a:r>
            <a:r>
              <a:rPr lang="fr-FR"/>
              <a:t> lorsque le bean est exécuté.</a:t>
            </a:r>
          </a:p>
          <a:p>
            <a:pPr lvl="1">
              <a:lnSpc>
                <a:spcPct val="90000"/>
              </a:lnSpc>
            </a:pPr>
            <a:r>
              <a:rPr lang="fr-FR"/>
              <a:t>Si ce n'est pas le cas, </a:t>
            </a:r>
            <a:r>
              <a:rPr lang="fr-FR" b="1">
                <a:latin typeface="Courier New" pitchFamily="49" charset="0"/>
              </a:rPr>
              <a:t>j</a:t>
            </a:r>
            <a:r>
              <a:rPr lang="en-US" b="1">
                <a:latin typeface="Courier New" pitchFamily="49" charset="0"/>
                <a:cs typeface="Times New Roman" charset="0"/>
              </a:rPr>
              <a:t>avax.ejb.TransactionRequiredException</a:t>
            </a:r>
            <a:r>
              <a:rPr lang="en-US">
                <a:latin typeface="Times" pitchFamily="18" charset="0"/>
                <a:cs typeface="Times New Roman" charset="0"/>
              </a:rPr>
              <a:t> </a:t>
            </a:r>
            <a:r>
              <a:rPr lang="en-US">
                <a:cs typeface="Times New Roman" charset="0"/>
              </a:rPr>
              <a:t>est levée et renvoyée au client.</a:t>
            </a:r>
          </a:p>
          <a:p>
            <a:pPr lvl="1">
              <a:lnSpc>
                <a:spcPct val="90000"/>
              </a:lnSpc>
            </a:pPr>
            <a:r>
              <a:rPr lang="en-US">
                <a:cs typeface="Times New Roman" charset="0"/>
              </a:rPr>
              <a:t>Si le client est local, c'est </a:t>
            </a:r>
          </a:p>
          <a:p>
            <a:pPr lvl="1">
              <a:lnSpc>
                <a:spcPct val="90000"/>
              </a:lnSpc>
              <a:buFont typeface="Wingdings" pitchFamily="2" charset="2"/>
              <a:buNone/>
            </a:pPr>
            <a:r>
              <a:rPr lang="fr-FR" sz="2000" b="1">
                <a:latin typeface="Courier New" pitchFamily="49" charset="0"/>
              </a:rPr>
              <a:t>j</a:t>
            </a:r>
            <a:r>
              <a:rPr lang="en-US" sz="2000" b="1">
                <a:latin typeface="Courier New" pitchFamily="49" charset="0"/>
                <a:cs typeface="Times New Roman" charset="0"/>
              </a:rPr>
              <a:t>avax.ejb.TransactionRequiredLocalException </a:t>
            </a:r>
            <a:r>
              <a:rPr lang="en-US" sz="2000" b="1">
                <a:cs typeface="Times New Roman" charset="0"/>
              </a:rPr>
              <a:t>qui est levée…</a:t>
            </a:r>
            <a:endParaRPr lang="fr-FR" sz="2000"/>
          </a:p>
          <a:p>
            <a:pPr>
              <a:lnSpc>
                <a:spcPct val="90000"/>
              </a:lnSpc>
            </a:pPr>
            <a:r>
              <a:rPr lang="fr-FR"/>
              <a:t>Attribut sûr, qui oblige le client à inscrire sa logique dans une transaction avant d'appeler le bean.</a:t>
            </a:r>
          </a:p>
        </p:txBody>
      </p:sp>
    </p:spTree>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3650" name="Rectangle 2"/>
          <p:cNvSpPr>
            <a:spLocks noGrp="1" noChangeArrowheads="1"/>
          </p:cNvSpPr>
          <p:nvPr>
            <p:ph type="title"/>
          </p:nvPr>
        </p:nvSpPr>
        <p:spPr/>
        <p:txBody>
          <a:bodyPr/>
          <a:lstStyle/>
          <a:p>
            <a:r>
              <a:rPr lang="fr-FR"/>
              <a:t>Attribut de transaction : NotSupported</a:t>
            </a:r>
          </a:p>
        </p:txBody>
      </p:sp>
      <p:sp>
        <p:nvSpPr>
          <p:cNvPr id="1563651" name="Rectangle 3"/>
          <p:cNvSpPr>
            <a:spLocks noGrp="1" noChangeArrowheads="1"/>
          </p:cNvSpPr>
          <p:nvPr>
            <p:ph type="body" idx="1"/>
          </p:nvPr>
        </p:nvSpPr>
        <p:spPr/>
        <p:txBody>
          <a:bodyPr/>
          <a:lstStyle/>
          <a:p>
            <a:pPr>
              <a:lnSpc>
                <a:spcPct val="90000"/>
              </a:lnSpc>
            </a:pPr>
            <a:r>
              <a:rPr lang="fr-FR" b="1">
                <a:solidFill>
                  <a:srgbClr val="CC0000"/>
                </a:solidFill>
                <a:latin typeface="Courier New" pitchFamily="49" charset="0"/>
              </a:rPr>
              <a:t>NotSupported</a:t>
            </a:r>
          </a:p>
          <a:p>
            <a:pPr lvl="1">
              <a:lnSpc>
                <a:spcPct val="90000"/>
              </a:lnSpc>
            </a:pPr>
            <a:r>
              <a:rPr lang="fr-FR"/>
              <a:t>Le Bean ne supporte pas les transactions,</a:t>
            </a:r>
          </a:p>
          <a:p>
            <a:pPr lvl="1">
              <a:lnSpc>
                <a:spcPct val="90000"/>
              </a:lnSpc>
            </a:pPr>
            <a:r>
              <a:rPr lang="fr-FR"/>
              <a:t>Si une transaction existe lors de l'appel du bean, la transaction est suspendue, le bean s'exécute, puis la transaction est résumée.</a:t>
            </a:r>
          </a:p>
          <a:p>
            <a:pPr>
              <a:lnSpc>
                <a:spcPct val="90000"/>
              </a:lnSpc>
            </a:pPr>
            <a:r>
              <a:rPr lang="fr-FR"/>
              <a:t>Utiliser cet attribut lorsque les propriétés ACID ne sont pas importantes…</a:t>
            </a:r>
          </a:p>
          <a:p>
            <a:pPr lvl="1">
              <a:lnSpc>
                <a:spcPct val="90000"/>
              </a:lnSpc>
            </a:pPr>
            <a:r>
              <a:rPr lang="fr-FR"/>
              <a:t>Exemple : un bean qui fait des statistiques toutes les dix minutes en parcourant une BD. On tolère que les données lues ne sont peut-être pas à jour…</a:t>
            </a:r>
          </a:p>
          <a:p>
            <a:pPr>
              <a:lnSpc>
                <a:spcPct val="90000"/>
              </a:lnSpc>
            </a:pPr>
            <a:r>
              <a:rPr lang="fr-FR"/>
              <a:t>Gain en performance évident.</a:t>
            </a:r>
          </a:p>
        </p:txBody>
      </p:sp>
    </p:spTree>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4674" name="Rectangle 2"/>
          <p:cNvSpPr>
            <a:spLocks noGrp="1" noChangeArrowheads="1"/>
          </p:cNvSpPr>
          <p:nvPr>
            <p:ph type="title"/>
          </p:nvPr>
        </p:nvSpPr>
        <p:spPr/>
        <p:txBody>
          <a:bodyPr/>
          <a:lstStyle/>
          <a:p>
            <a:r>
              <a:rPr lang="fr-FR"/>
              <a:t>Attribut de transaction : Never</a:t>
            </a:r>
          </a:p>
        </p:txBody>
      </p:sp>
      <p:sp>
        <p:nvSpPr>
          <p:cNvPr id="1564675" name="Rectangle 3"/>
          <p:cNvSpPr>
            <a:spLocks noGrp="1" noChangeArrowheads="1"/>
          </p:cNvSpPr>
          <p:nvPr>
            <p:ph type="body" idx="1"/>
          </p:nvPr>
        </p:nvSpPr>
        <p:spPr/>
        <p:txBody>
          <a:bodyPr/>
          <a:lstStyle/>
          <a:p>
            <a:r>
              <a:rPr lang="fr-FR" b="1" dirty="0">
                <a:solidFill>
                  <a:srgbClr val="CC0000"/>
                </a:solidFill>
                <a:latin typeface="Courier New" pitchFamily="49" charset="0"/>
              </a:rPr>
              <a:t>Never</a:t>
            </a:r>
          </a:p>
          <a:p>
            <a:pPr lvl="1"/>
            <a:r>
              <a:rPr lang="fr-FR" dirty="0"/>
              <a:t>Le Bean ne supporte pas les transactions,</a:t>
            </a:r>
          </a:p>
          <a:p>
            <a:pPr lvl="1"/>
            <a:r>
              <a:rPr lang="fr-FR" dirty="0"/>
              <a:t>Une exception </a:t>
            </a:r>
            <a:r>
              <a:rPr lang="fr-FR" b="1" dirty="0" err="1">
                <a:latin typeface="Courier New" pitchFamily="49" charset="0"/>
              </a:rPr>
              <a:t>javax</a:t>
            </a:r>
            <a:r>
              <a:rPr lang="en-US" b="1" dirty="0">
                <a:latin typeface="Courier New" pitchFamily="49" charset="0"/>
                <a:cs typeface="Times New Roman" charset="0"/>
              </a:rPr>
              <a:t>.</a:t>
            </a:r>
            <a:r>
              <a:rPr lang="en-US" b="1" dirty="0" err="1">
                <a:latin typeface="Courier New" pitchFamily="49" charset="0"/>
                <a:cs typeface="Times New Roman" charset="0"/>
              </a:rPr>
              <a:t>rmi.RemoteException</a:t>
            </a:r>
            <a:r>
              <a:rPr lang="en-US" i="1" dirty="0">
                <a:latin typeface="Times" pitchFamily="18" charset="0"/>
                <a:cs typeface="Times New Roman" charset="0"/>
              </a:rPr>
              <a:t> </a:t>
            </a:r>
            <a:r>
              <a:rPr lang="en-US" dirty="0" err="1">
                <a:cs typeface="Times New Roman" charset="0"/>
              </a:rPr>
              <a:t>ou</a:t>
            </a:r>
            <a:r>
              <a:rPr lang="en-US" dirty="0">
                <a:latin typeface="Times" pitchFamily="18" charset="0"/>
                <a:cs typeface="Times New Roman" charset="0"/>
              </a:rPr>
              <a:t> </a:t>
            </a:r>
            <a:r>
              <a:rPr lang="en-US" b="1" i="1" dirty="0" err="1">
                <a:latin typeface="Courier New" pitchFamily="49" charset="0"/>
                <a:cs typeface="Times New Roman" charset="0"/>
              </a:rPr>
              <a:t>javax.ejb.EJBException</a:t>
            </a:r>
            <a:r>
              <a:rPr lang="en-US" b="1" i="1" dirty="0">
                <a:latin typeface="Courier New" pitchFamily="49" charset="0"/>
                <a:cs typeface="Times New Roman" charset="0"/>
              </a:rPr>
              <a:t> </a:t>
            </a:r>
            <a:r>
              <a:rPr lang="en-US" dirty="0" err="1">
                <a:cs typeface="Times New Roman" charset="0"/>
              </a:rPr>
              <a:t>est</a:t>
            </a:r>
            <a:r>
              <a:rPr lang="en-US" dirty="0">
                <a:cs typeface="Times New Roman" charset="0"/>
              </a:rPr>
              <a:t> </a:t>
            </a:r>
            <a:r>
              <a:rPr lang="en-US" dirty="0" err="1">
                <a:cs typeface="Times New Roman" charset="0"/>
              </a:rPr>
              <a:t>envoyée</a:t>
            </a:r>
            <a:r>
              <a:rPr lang="en-US" dirty="0">
                <a:cs typeface="Times New Roman" charset="0"/>
              </a:rPr>
              <a:t> au client </a:t>
            </a:r>
            <a:r>
              <a:rPr lang="en-US" dirty="0" err="1">
                <a:cs typeface="Times New Roman" charset="0"/>
              </a:rPr>
              <a:t>si</a:t>
            </a:r>
            <a:r>
              <a:rPr lang="en-US" dirty="0">
                <a:cs typeface="Times New Roman" charset="0"/>
              </a:rPr>
              <a:t> </a:t>
            </a:r>
            <a:r>
              <a:rPr lang="en-US" dirty="0" err="1">
                <a:cs typeface="Times New Roman" charset="0"/>
              </a:rPr>
              <a:t>une</a:t>
            </a:r>
            <a:r>
              <a:rPr lang="en-US" dirty="0">
                <a:cs typeface="Times New Roman" charset="0"/>
              </a:rPr>
              <a:t> transaction </a:t>
            </a:r>
            <a:r>
              <a:rPr lang="en-US" dirty="0" err="1">
                <a:cs typeface="Times New Roman" charset="0"/>
              </a:rPr>
              <a:t>existe</a:t>
            </a:r>
            <a:r>
              <a:rPr lang="en-US" dirty="0">
                <a:cs typeface="Times New Roman" charset="0"/>
              </a:rPr>
              <a:t> au moment de </a:t>
            </a:r>
            <a:r>
              <a:rPr lang="en-US" dirty="0" err="1">
                <a:cs typeface="Times New Roman" charset="0"/>
              </a:rPr>
              <a:t>l'appel</a:t>
            </a:r>
            <a:r>
              <a:rPr lang="en-US" dirty="0">
                <a:cs typeface="Times New Roman" charset="0"/>
              </a:rPr>
              <a:t> du bean.</a:t>
            </a:r>
          </a:p>
          <a:p>
            <a:r>
              <a:rPr lang="fr-FR" dirty="0">
                <a:cs typeface="Times New Roman" charset="0"/>
              </a:rPr>
              <a:t>A utiliser lors du développement d'une logique non transactionnelle</a:t>
            </a:r>
            <a:r>
              <a:rPr lang="fr-FR" sz="3200" dirty="0">
                <a:cs typeface="Times New Roman" charset="0"/>
              </a:rPr>
              <a:t>.</a:t>
            </a:r>
            <a:endParaRPr lang="fr-FR" dirty="0">
              <a:cs typeface="Times New Roman" charset="0"/>
            </a:endParaRPr>
          </a:p>
        </p:txBody>
      </p:sp>
    </p:spTree>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5698" name="Rectangle 2"/>
          <p:cNvSpPr>
            <a:spLocks noGrp="1" noChangeArrowheads="1"/>
          </p:cNvSpPr>
          <p:nvPr>
            <p:ph type="title"/>
          </p:nvPr>
        </p:nvSpPr>
        <p:spPr/>
        <p:txBody>
          <a:bodyPr/>
          <a:lstStyle/>
          <a:p>
            <a:r>
              <a:rPr lang="fr-FR"/>
              <a:t>Résumé sur les attributs de transaction</a:t>
            </a:r>
          </a:p>
        </p:txBody>
      </p:sp>
      <p:sp>
        <p:nvSpPr>
          <p:cNvPr id="1565699" name="Rectangle 3"/>
          <p:cNvSpPr>
            <a:spLocks noGrp="1" noChangeArrowheads="1"/>
          </p:cNvSpPr>
          <p:nvPr>
            <p:ph type="body" idx="1"/>
          </p:nvPr>
        </p:nvSpPr>
        <p:spPr/>
        <p:txBody>
          <a:bodyPr/>
          <a:lstStyle/>
          <a:p>
            <a:r>
              <a:rPr lang="fr-FR"/>
              <a:t>Soit T1 une transaction initiée par le client, T2 la nouvelle transaction initiée par le bean appelé.</a:t>
            </a:r>
          </a:p>
        </p:txBody>
      </p:sp>
      <p:pic>
        <p:nvPicPr>
          <p:cNvPr id="1565700" name="Picture 4"/>
          <p:cNvPicPr>
            <a:picLocks noChangeAspect="1" noChangeArrowheads="1"/>
          </p:cNvPicPr>
          <p:nvPr/>
        </p:nvPicPr>
        <p:blipFill>
          <a:blip r:embed="rId3" cstate="print"/>
          <a:srcRect/>
          <a:stretch>
            <a:fillRect/>
          </a:stretch>
        </p:blipFill>
        <p:spPr bwMode="auto">
          <a:xfrm>
            <a:off x="1846263" y="2895600"/>
            <a:ext cx="6078537" cy="3733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7730" name="Rectangle 2"/>
          <p:cNvSpPr>
            <a:spLocks noGrp="1" noChangeArrowheads="1"/>
          </p:cNvSpPr>
          <p:nvPr>
            <p:ph type="title"/>
          </p:nvPr>
        </p:nvSpPr>
        <p:spPr/>
        <p:txBody>
          <a:bodyPr/>
          <a:lstStyle/>
          <a:p>
            <a:r>
              <a:rPr lang="fr-FR"/>
              <a:t>L'écosystème EJB</a:t>
            </a:r>
          </a:p>
        </p:txBody>
      </p:sp>
      <p:sp>
        <p:nvSpPr>
          <p:cNvPr id="1097731" name="Rectangle 3"/>
          <p:cNvSpPr>
            <a:spLocks noGrp="1" noChangeArrowheads="1"/>
          </p:cNvSpPr>
          <p:nvPr>
            <p:ph type="body" idx="1"/>
          </p:nvPr>
        </p:nvSpPr>
        <p:spPr/>
        <p:txBody>
          <a:bodyPr/>
          <a:lstStyle/>
          <a:p>
            <a:pPr>
              <a:buFont typeface="Wingdings" pitchFamily="2" charset="2"/>
              <a:buNone/>
            </a:pPr>
            <a:r>
              <a:rPr lang="fr-FR" sz="2400"/>
              <a:t>  5 - Le fournisseur du serveur d'application et des </a:t>
            </a:r>
            <a:r>
              <a:rPr lang="fr-FR" sz="2400" i="1"/>
              <a:t>containers</a:t>
            </a:r>
          </a:p>
          <a:p>
            <a:pPr lvl="1"/>
            <a:r>
              <a:rPr lang="fr-FR" sz="2000"/>
              <a:t>EJB container = environnement au sein du serveur dans lequel les EJB vivent.</a:t>
            </a:r>
          </a:p>
          <a:p>
            <a:pPr lvl="1"/>
            <a:r>
              <a:rPr lang="fr-FR" sz="2000"/>
              <a:t>Le container EJB fournit les services middleware et manage les EJBs.</a:t>
            </a:r>
          </a:p>
          <a:p>
            <a:pPr lvl="1"/>
            <a:r>
              <a:rPr lang="fr-FR" sz="2000"/>
              <a:t>Exemples : Weblogic, Websphere, BES, Oracle Orion Server, JRun, JBoss…</a:t>
            </a:r>
          </a:p>
          <a:p>
            <a:pPr lvl="1"/>
            <a:r>
              <a:rPr lang="fr-FR" sz="2000"/>
              <a:t>Il existe d'autre containers spécialisés (container Web comme Tomcat, Resin…)</a:t>
            </a:r>
          </a:p>
          <a:p>
            <a:pPr lvl="1"/>
            <a:r>
              <a:rPr lang="fr-FR" sz="2000"/>
              <a:t>Le fournisseur du serveur d'application est le même que le fournisseur de containers EJB.</a:t>
            </a:r>
          </a:p>
          <a:p>
            <a:pPr lvl="1"/>
            <a:r>
              <a:rPr lang="fr-FR" sz="2000"/>
              <a:t>On confond en général container et serveur d'application.</a:t>
            </a:r>
          </a:p>
        </p:txBody>
      </p:sp>
    </p:spTree>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746" name="Rectangle 2"/>
          <p:cNvSpPr>
            <a:spLocks noGrp="1" noChangeArrowheads="1"/>
          </p:cNvSpPr>
          <p:nvPr>
            <p:ph type="title"/>
          </p:nvPr>
        </p:nvSpPr>
        <p:spPr/>
        <p:txBody>
          <a:bodyPr/>
          <a:lstStyle/>
          <a:p>
            <a:r>
              <a:rPr lang="fr-FR"/>
              <a:t>Début et fin d'une transaction</a:t>
            </a:r>
          </a:p>
        </p:txBody>
      </p:sp>
      <p:sp>
        <p:nvSpPr>
          <p:cNvPr id="1567747" name="Rectangle 3"/>
          <p:cNvSpPr>
            <a:spLocks noGrp="1" noChangeArrowheads="1"/>
          </p:cNvSpPr>
          <p:nvPr>
            <p:ph type="body" idx="1"/>
          </p:nvPr>
        </p:nvSpPr>
        <p:spPr/>
        <p:txBody>
          <a:bodyPr/>
          <a:lstStyle/>
          <a:p>
            <a:endParaRPr lang="fr-FR"/>
          </a:p>
        </p:txBody>
      </p:sp>
      <p:pic>
        <p:nvPicPr>
          <p:cNvPr id="1567748" name="Picture 4"/>
          <p:cNvPicPr>
            <a:picLocks noChangeAspect="1" noChangeArrowheads="1"/>
          </p:cNvPicPr>
          <p:nvPr/>
        </p:nvPicPr>
        <p:blipFill>
          <a:blip r:embed="rId2" cstate="print"/>
          <a:srcRect/>
          <a:stretch>
            <a:fillRect/>
          </a:stretch>
        </p:blipFill>
        <p:spPr bwMode="auto">
          <a:xfrm>
            <a:off x="1219200" y="1143000"/>
            <a:ext cx="7162800" cy="557053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8770" name="Rectangle 2"/>
          <p:cNvSpPr>
            <a:spLocks noGrp="1" noChangeArrowheads="1"/>
          </p:cNvSpPr>
          <p:nvPr>
            <p:ph type="title"/>
          </p:nvPr>
        </p:nvSpPr>
        <p:spPr/>
        <p:txBody>
          <a:bodyPr/>
          <a:lstStyle/>
          <a:p>
            <a:r>
              <a:rPr lang="fr-FR"/>
              <a:t>Tous les attributs ne s'appliquent pas à tous les beans</a:t>
            </a:r>
          </a:p>
        </p:txBody>
      </p:sp>
      <p:sp>
        <p:nvSpPr>
          <p:cNvPr id="1568771" name="Rectangle 3"/>
          <p:cNvSpPr>
            <a:spLocks noGrp="1" noChangeArrowheads="1"/>
          </p:cNvSpPr>
          <p:nvPr>
            <p:ph type="body" idx="1"/>
          </p:nvPr>
        </p:nvSpPr>
        <p:spPr/>
        <p:txBody>
          <a:bodyPr/>
          <a:lstStyle/>
          <a:p>
            <a:endParaRPr lang="fr-FR"/>
          </a:p>
        </p:txBody>
      </p:sp>
      <p:pic>
        <p:nvPicPr>
          <p:cNvPr id="1568772" name="Picture 4"/>
          <p:cNvPicPr>
            <a:picLocks noChangeAspect="1" noChangeArrowheads="1"/>
          </p:cNvPicPr>
          <p:nvPr/>
        </p:nvPicPr>
        <p:blipFill>
          <a:blip r:embed="rId2" cstate="print"/>
          <a:srcRect/>
          <a:stretch>
            <a:fillRect/>
          </a:stretch>
        </p:blipFill>
        <p:spPr bwMode="auto">
          <a:xfrm>
            <a:off x="685800" y="2057400"/>
            <a:ext cx="8224838" cy="35226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9794" name="Rectangle 2"/>
          <p:cNvSpPr>
            <a:spLocks noGrp="1" noChangeArrowheads="1"/>
          </p:cNvSpPr>
          <p:nvPr>
            <p:ph type="title"/>
          </p:nvPr>
        </p:nvSpPr>
        <p:spPr/>
        <p:txBody>
          <a:bodyPr/>
          <a:lstStyle/>
          <a:p>
            <a:r>
              <a:rPr lang="fr-FR"/>
              <a:t>Transactions gérées par programmation</a:t>
            </a:r>
          </a:p>
        </p:txBody>
      </p:sp>
      <p:sp>
        <p:nvSpPr>
          <p:cNvPr id="1569795" name="Rectangle 3"/>
          <p:cNvSpPr>
            <a:spLocks noGrp="1" noChangeArrowheads="1"/>
          </p:cNvSpPr>
          <p:nvPr>
            <p:ph type="body" idx="1"/>
          </p:nvPr>
        </p:nvSpPr>
        <p:spPr/>
        <p:txBody>
          <a:bodyPr/>
          <a:lstStyle/>
          <a:p>
            <a:r>
              <a:rPr lang="fr-FR"/>
              <a:t>Plus complexes à manipuler, mais plus puissantes,</a:t>
            </a:r>
          </a:p>
          <a:p>
            <a:r>
              <a:rPr lang="fr-FR"/>
              <a:t>Le développeur doit utiliser Java Transaction API (JTA)</a:t>
            </a:r>
          </a:p>
        </p:txBody>
      </p:sp>
    </p:spTree>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0818" name="Rectangle 2"/>
          <p:cNvSpPr>
            <a:spLocks noGrp="1" noChangeArrowheads="1"/>
          </p:cNvSpPr>
          <p:nvPr>
            <p:ph type="title"/>
          </p:nvPr>
        </p:nvSpPr>
        <p:spPr/>
        <p:txBody>
          <a:bodyPr/>
          <a:lstStyle/>
          <a:p>
            <a:r>
              <a:rPr lang="fr-FR"/>
              <a:t>CORBA Object Transaction Service (OTS)</a:t>
            </a:r>
          </a:p>
        </p:txBody>
      </p:sp>
      <p:sp>
        <p:nvSpPr>
          <p:cNvPr id="1570819" name="Rectangle 3"/>
          <p:cNvSpPr>
            <a:spLocks noGrp="1" noChangeArrowheads="1"/>
          </p:cNvSpPr>
          <p:nvPr>
            <p:ph type="body" idx="1"/>
          </p:nvPr>
        </p:nvSpPr>
        <p:spPr/>
        <p:txBody>
          <a:bodyPr/>
          <a:lstStyle/>
          <a:p>
            <a:pPr>
              <a:lnSpc>
                <a:spcPct val="90000"/>
              </a:lnSpc>
            </a:pPr>
            <a:r>
              <a:rPr lang="fr-FR"/>
              <a:t>Dans une transaction de nombreux partis sont impliqués : le driver de DB, le bean, le container, </a:t>
            </a:r>
          </a:p>
          <a:p>
            <a:pPr>
              <a:lnSpc>
                <a:spcPct val="90000"/>
              </a:lnSpc>
            </a:pPr>
            <a:r>
              <a:rPr lang="fr-FR"/>
              <a:t>Premier effort pour assurer les transactions dans un système distribué : le service CORBA Object Transaction Service (OTS)</a:t>
            </a:r>
          </a:p>
          <a:p>
            <a:pPr>
              <a:lnSpc>
                <a:spcPct val="90000"/>
              </a:lnSpc>
            </a:pPr>
            <a:r>
              <a:rPr lang="fr-FR"/>
              <a:t>OTS = ensemble d'interfaces pour le gestionnaire de transactions, le gestionnaire de ressources, etc… </a:t>
            </a:r>
          </a:p>
          <a:p>
            <a:pPr>
              <a:lnSpc>
                <a:spcPct val="90000"/>
              </a:lnSpc>
            </a:pPr>
            <a:r>
              <a:rPr lang="fr-FR"/>
              <a:t>Mortel à utiliser !</a:t>
            </a:r>
          </a:p>
        </p:txBody>
      </p:sp>
    </p:spTree>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1842" name="Rectangle 2"/>
          <p:cNvSpPr>
            <a:spLocks noGrp="1" noChangeArrowheads="1"/>
          </p:cNvSpPr>
          <p:nvPr>
            <p:ph type="title"/>
          </p:nvPr>
        </p:nvSpPr>
        <p:spPr/>
        <p:txBody>
          <a:bodyPr/>
          <a:lstStyle/>
          <a:p>
            <a:r>
              <a:rPr lang="fr-FR"/>
              <a:t>Java Transaction Service (JTS)</a:t>
            </a:r>
          </a:p>
        </p:txBody>
      </p:sp>
      <p:sp>
        <p:nvSpPr>
          <p:cNvPr id="1571843" name="Rectangle 3"/>
          <p:cNvSpPr>
            <a:spLocks noGrp="1" noChangeArrowheads="1"/>
          </p:cNvSpPr>
          <p:nvPr>
            <p:ph type="body" idx="1"/>
          </p:nvPr>
        </p:nvSpPr>
        <p:spPr/>
        <p:txBody>
          <a:bodyPr/>
          <a:lstStyle/>
          <a:p>
            <a:r>
              <a:rPr lang="fr-FR"/>
              <a:t>Sun Microsystems a encapsulé OTS en deux API distinctes</a:t>
            </a:r>
          </a:p>
          <a:p>
            <a:pPr lvl="1"/>
            <a:r>
              <a:rPr lang="fr-FR"/>
              <a:t>JTS s'adresse aux vendeurs d'outils capables d'assurer un service de transaction, elle couvre tous les aspects complexes d'OTS,</a:t>
            </a:r>
          </a:p>
          <a:p>
            <a:pPr lvl="1"/>
            <a:r>
              <a:rPr lang="fr-FR"/>
              <a:t>JTA s'adresse au développeur d'application (vous) et simplifie grandement la gestion de transactions en contexte distribué.</a:t>
            </a:r>
          </a:p>
        </p:txBody>
      </p:sp>
    </p:spTree>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2866" name="Rectangle 2"/>
          <p:cNvSpPr>
            <a:spLocks noGrp="1" noChangeArrowheads="1"/>
          </p:cNvSpPr>
          <p:nvPr>
            <p:ph type="title"/>
          </p:nvPr>
        </p:nvSpPr>
        <p:spPr/>
        <p:txBody>
          <a:bodyPr/>
          <a:lstStyle/>
          <a:p>
            <a:r>
              <a:rPr lang="fr-FR"/>
              <a:t>Java Transaction API (JTA)</a:t>
            </a:r>
          </a:p>
        </p:txBody>
      </p:sp>
      <p:sp>
        <p:nvSpPr>
          <p:cNvPr id="1572867" name="Rectangle 3"/>
          <p:cNvSpPr>
            <a:spLocks noGrp="1" noChangeArrowheads="1"/>
          </p:cNvSpPr>
          <p:nvPr>
            <p:ph type="body" idx="1"/>
          </p:nvPr>
        </p:nvSpPr>
        <p:spPr/>
        <p:txBody>
          <a:bodyPr/>
          <a:lstStyle/>
          <a:p>
            <a:r>
              <a:rPr lang="fr-FR"/>
              <a:t>JTA permet au programmeur de contrôler la gestion de transaction dans une logique métier.</a:t>
            </a:r>
          </a:p>
          <a:p>
            <a:r>
              <a:rPr lang="fr-FR"/>
              <a:t>Il pourra faire les </a:t>
            </a:r>
            <a:r>
              <a:rPr lang="fr-FR" i="1"/>
              <a:t>begin</a:t>
            </a:r>
            <a:r>
              <a:rPr lang="fr-FR"/>
              <a:t>, </a:t>
            </a:r>
            <a:r>
              <a:rPr lang="fr-FR" i="1"/>
              <a:t>commit</a:t>
            </a:r>
            <a:r>
              <a:rPr lang="fr-FR"/>
              <a:t>, </a:t>
            </a:r>
            <a:r>
              <a:rPr lang="fr-FR" i="1"/>
              <a:t>rollback</a:t>
            </a:r>
            <a:r>
              <a:rPr lang="fr-FR"/>
              <a:t>, etc…</a:t>
            </a:r>
          </a:p>
          <a:p>
            <a:r>
              <a:rPr lang="fr-FR"/>
              <a:t>Il peut utiliser JTA dans des EJB mais aussi dans n'importe quelle application cliente.</a:t>
            </a:r>
          </a:p>
          <a:p>
            <a:r>
              <a:rPr lang="fr-FR"/>
              <a:t>JTA se compose de deux interfaces distinctes.</a:t>
            </a:r>
          </a:p>
        </p:txBody>
      </p:sp>
    </p:spTree>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3890" name="Rectangle 2"/>
          <p:cNvSpPr>
            <a:spLocks noGrp="1" noChangeArrowheads="1"/>
          </p:cNvSpPr>
          <p:nvPr>
            <p:ph type="title"/>
          </p:nvPr>
        </p:nvSpPr>
        <p:spPr/>
        <p:txBody>
          <a:bodyPr/>
          <a:lstStyle/>
          <a:p>
            <a:r>
              <a:rPr lang="fr-FR"/>
              <a:t>JTA : deux interfaces</a:t>
            </a:r>
          </a:p>
        </p:txBody>
      </p:sp>
      <p:sp>
        <p:nvSpPr>
          <p:cNvPr id="1573891" name="Rectangle 3"/>
          <p:cNvSpPr>
            <a:spLocks noGrp="1" noChangeArrowheads="1"/>
          </p:cNvSpPr>
          <p:nvPr>
            <p:ph type="body" idx="1"/>
          </p:nvPr>
        </p:nvSpPr>
        <p:spPr/>
        <p:txBody>
          <a:bodyPr/>
          <a:lstStyle/>
          <a:p>
            <a:r>
              <a:rPr lang="fr-FR"/>
              <a:t>Une pour les gestionnaires de ressources X/Open XA (hors sujet pour nous)</a:t>
            </a:r>
          </a:p>
          <a:p>
            <a:r>
              <a:rPr lang="fr-FR"/>
              <a:t>Une pour le programmeur désirant contrôler les transactions :</a:t>
            </a:r>
            <a:br>
              <a:rPr lang="fr-FR"/>
            </a:br>
            <a:r>
              <a:rPr lang="fr-FR"/>
              <a:t/>
            </a:r>
            <a:br>
              <a:rPr lang="fr-FR"/>
            </a:br>
            <a:r>
              <a:rPr lang="fr-FR"/>
              <a:t> </a:t>
            </a:r>
            <a:r>
              <a:rPr lang="en-US" b="1">
                <a:solidFill>
                  <a:srgbClr val="CC0000"/>
                </a:solidFill>
                <a:latin typeface="Courier New" pitchFamily="49" charset="0"/>
                <a:cs typeface="Times New Roman" charset="0"/>
              </a:rPr>
              <a:t>javax.transaction.UserTransaction</a:t>
            </a:r>
            <a:r>
              <a:rPr lang="fr-FR" b="1">
                <a:latin typeface="Courier New" pitchFamily="49" charset="0"/>
              </a:rPr>
              <a:t> </a:t>
            </a:r>
          </a:p>
          <a:p>
            <a:endParaRPr lang="fr-FR" b="1">
              <a:latin typeface="Courier New" pitchFamily="49" charset="0"/>
            </a:endParaRPr>
          </a:p>
        </p:txBody>
      </p:sp>
    </p:spTree>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4914" name="Rectangle 2"/>
          <p:cNvSpPr>
            <a:spLocks noGrp="1" noChangeArrowheads="1"/>
          </p:cNvSpPr>
          <p:nvPr>
            <p:ph type="title"/>
          </p:nvPr>
        </p:nvSpPr>
        <p:spPr/>
        <p:txBody>
          <a:bodyPr/>
          <a:lstStyle/>
          <a:p>
            <a:r>
              <a:rPr lang="fr-FR"/>
              <a:t>L'interface </a:t>
            </a:r>
            <a:r>
              <a:rPr lang="en-US" sz="2400">
                <a:solidFill>
                  <a:schemeClr val="bg1"/>
                </a:solidFill>
                <a:latin typeface="Courier New" pitchFamily="49" charset="0"/>
                <a:cs typeface="Times New Roman" charset="0"/>
              </a:rPr>
              <a:t>javax.transaction.UserTransaction</a:t>
            </a:r>
            <a:r>
              <a:rPr lang="fr-FR"/>
              <a:t> </a:t>
            </a:r>
          </a:p>
        </p:txBody>
      </p:sp>
      <p:sp>
        <p:nvSpPr>
          <p:cNvPr id="1574915" name="Rectangle 3"/>
          <p:cNvSpPr>
            <a:spLocks noGrp="1" noChangeArrowheads="1"/>
          </p:cNvSpPr>
          <p:nvPr>
            <p:ph type="body" idx="1"/>
          </p:nvPr>
        </p:nvSpPr>
        <p:spPr>
          <a:xfrm>
            <a:off x="685800" y="1447800"/>
            <a:ext cx="8458200" cy="4724400"/>
          </a:xfrm>
        </p:spPr>
        <p:txBody>
          <a:bodyPr/>
          <a:lstStyle/>
          <a:p>
            <a:pPr>
              <a:lnSpc>
                <a:spcPct val="90000"/>
              </a:lnSpc>
              <a:buFont typeface="Wingdings" pitchFamily="2" charset="2"/>
              <a:buNone/>
            </a:pPr>
            <a:r>
              <a:rPr lang="en-US" sz="2400" b="1">
                <a:latin typeface="Courier New" pitchFamily="49" charset="0"/>
                <a:cs typeface="Times New Roman" charset="0"/>
              </a:rPr>
              <a:t>public interface javax.transaction.UserTransaction {</a:t>
            </a:r>
          </a:p>
          <a:p>
            <a:pPr>
              <a:lnSpc>
                <a:spcPct val="90000"/>
              </a:lnSpc>
              <a:buFont typeface="Wingdings" pitchFamily="2" charset="2"/>
              <a:buNone/>
            </a:pPr>
            <a:r>
              <a:rPr lang="en-US" sz="2400" b="1">
                <a:latin typeface="Courier New" pitchFamily="49" charset="0"/>
                <a:cs typeface="Times New Roman" charset="0"/>
              </a:rPr>
              <a:t>    public void begin();</a:t>
            </a:r>
          </a:p>
          <a:p>
            <a:pPr>
              <a:lnSpc>
                <a:spcPct val="90000"/>
              </a:lnSpc>
              <a:buFont typeface="Wingdings" pitchFamily="2" charset="2"/>
              <a:buNone/>
            </a:pPr>
            <a:r>
              <a:rPr lang="en-US" sz="2400" b="1">
                <a:latin typeface="Courier New" pitchFamily="49" charset="0"/>
                <a:cs typeface="Times New Roman" charset="0"/>
              </a:rPr>
              <a:t>    public void commit();</a:t>
            </a:r>
          </a:p>
          <a:p>
            <a:pPr>
              <a:lnSpc>
                <a:spcPct val="90000"/>
              </a:lnSpc>
              <a:buFont typeface="Wingdings" pitchFamily="2" charset="2"/>
              <a:buNone/>
            </a:pPr>
            <a:r>
              <a:rPr lang="en-US" sz="2400" b="1">
                <a:latin typeface="Courier New" pitchFamily="49" charset="0"/>
                <a:cs typeface="Times New Roman" charset="0"/>
              </a:rPr>
              <a:t>    public int getStatus();</a:t>
            </a:r>
          </a:p>
          <a:p>
            <a:pPr>
              <a:lnSpc>
                <a:spcPct val="90000"/>
              </a:lnSpc>
              <a:buFont typeface="Wingdings" pitchFamily="2" charset="2"/>
              <a:buNone/>
            </a:pPr>
            <a:r>
              <a:rPr lang="en-US" sz="2400" b="1">
                <a:latin typeface="Courier New" pitchFamily="49" charset="0"/>
                <a:cs typeface="Times New Roman" charset="0"/>
              </a:rPr>
              <a:t>    public void rollback();</a:t>
            </a:r>
          </a:p>
          <a:p>
            <a:pPr>
              <a:lnSpc>
                <a:spcPct val="90000"/>
              </a:lnSpc>
              <a:buFont typeface="Wingdings" pitchFamily="2" charset="2"/>
              <a:buNone/>
            </a:pPr>
            <a:r>
              <a:rPr lang="en-US" sz="2400" b="1">
                <a:latin typeface="Courier New" pitchFamily="49" charset="0"/>
                <a:cs typeface="Times New Roman" charset="0"/>
              </a:rPr>
              <a:t>    public void setRollbackOnly();</a:t>
            </a:r>
          </a:p>
          <a:p>
            <a:pPr>
              <a:lnSpc>
                <a:spcPct val="90000"/>
              </a:lnSpc>
              <a:buFont typeface="Wingdings" pitchFamily="2" charset="2"/>
              <a:buNone/>
            </a:pPr>
            <a:r>
              <a:rPr lang="en-US" sz="2400" b="1">
                <a:latin typeface="Courier New" pitchFamily="49" charset="0"/>
                <a:cs typeface="Times New Roman" charset="0"/>
              </a:rPr>
              <a:t>    public void setTransactionTimeout(int);</a:t>
            </a:r>
          </a:p>
          <a:p>
            <a:pPr>
              <a:lnSpc>
                <a:spcPct val="90000"/>
              </a:lnSpc>
              <a:buFont typeface="Wingdings" pitchFamily="2" charset="2"/>
              <a:buNone/>
            </a:pPr>
            <a:r>
              <a:rPr lang="en-US" sz="2400" b="1">
                <a:latin typeface="Courier New" pitchFamily="49" charset="0"/>
                <a:cs typeface="Times New Roman" charset="0"/>
              </a:rPr>
              <a:t>}</a:t>
            </a:r>
          </a:p>
          <a:p>
            <a:pPr>
              <a:lnSpc>
                <a:spcPct val="90000"/>
              </a:lnSpc>
              <a:buFont typeface="Wingdings" pitchFamily="2" charset="2"/>
              <a:buNone/>
            </a:pPr>
            <a:endParaRPr lang="fr-FR" sz="2400" b="1">
              <a:latin typeface="Courier New" pitchFamily="49" charset="0"/>
            </a:endParaRPr>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5938" name="Rectangle 2"/>
          <p:cNvSpPr>
            <a:spLocks noGrp="1" noChangeArrowheads="1"/>
          </p:cNvSpPr>
          <p:nvPr>
            <p:ph type="title"/>
          </p:nvPr>
        </p:nvSpPr>
        <p:spPr/>
        <p:txBody>
          <a:bodyPr/>
          <a:lstStyle/>
          <a:p>
            <a:r>
              <a:rPr lang="fr-FR"/>
              <a:t>L'interface </a:t>
            </a:r>
            <a:r>
              <a:rPr lang="en-US" sz="2400">
                <a:solidFill>
                  <a:schemeClr val="bg1"/>
                </a:solidFill>
                <a:latin typeface="Courier New" pitchFamily="49" charset="0"/>
                <a:cs typeface="Times New Roman" charset="0"/>
              </a:rPr>
              <a:t>javax.transaction.UserTransaction</a:t>
            </a:r>
            <a:r>
              <a:rPr lang="fr-FR"/>
              <a:t> </a:t>
            </a:r>
          </a:p>
        </p:txBody>
      </p:sp>
      <p:sp>
        <p:nvSpPr>
          <p:cNvPr id="1575939" name="Rectangle 3"/>
          <p:cNvSpPr>
            <a:spLocks noGrp="1" noChangeArrowheads="1"/>
          </p:cNvSpPr>
          <p:nvPr>
            <p:ph type="body" idx="1"/>
          </p:nvPr>
        </p:nvSpPr>
        <p:spPr>
          <a:xfrm>
            <a:off x="685800" y="1447800"/>
            <a:ext cx="8458200" cy="4724400"/>
          </a:xfrm>
        </p:spPr>
        <p:txBody>
          <a:bodyPr/>
          <a:lstStyle/>
          <a:p>
            <a:pPr>
              <a:buFont typeface="Wingdings" pitchFamily="2" charset="2"/>
              <a:buNone/>
            </a:pPr>
            <a:endParaRPr lang="fr-FR" b="1">
              <a:latin typeface="Courier New" pitchFamily="49" charset="0"/>
            </a:endParaRPr>
          </a:p>
        </p:txBody>
      </p:sp>
      <p:pic>
        <p:nvPicPr>
          <p:cNvPr id="1575940" name="Picture 4"/>
          <p:cNvPicPr>
            <a:picLocks noChangeAspect="1" noChangeArrowheads="1"/>
          </p:cNvPicPr>
          <p:nvPr/>
        </p:nvPicPr>
        <p:blipFill>
          <a:blip r:embed="rId2" cstate="print"/>
          <a:srcRect/>
          <a:stretch>
            <a:fillRect/>
          </a:stretch>
        </p:blipFill>
        <p:spPr bwMode="auto">
          <a:xfrm>
            <a:off x="762000" y="1524000"/>
            <a:ext cx="8194675" cy="5111750"/>
          </a:xfrm>
          <a:prstGeom prst="rect">
            <a:avLst/>
          </a:prstGeom>
          <a:noFill/>
          <a:ln w="9525">
            <a:noFill/>
            <a:miter lim="800000"/>
            <a:headEnd/>
            <a:tailEnd/>
          </a:ln>
          <a:effectLst/>
        </p:spPr>
      </p:pic>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62" name="Rectangle 2"/>
          <p:cNvSpPr>
            <a:spLocks noGrp="1" noChangeArrowheads="1"/>
          </p:cNvSpPr>
          <p:nvPr>
            <p:ph type="title"/>
          </p:nvPr>
        </p:nvSpPr>
        <p:spPr/>
        <p:txBody>
          <a:bodyPr/>
          <a:lstStyle/>
          <a:p>
            <a:r>
              <a:rPr lang="fr-FR"/>
              <a:t>Constantes de la classe </a:t>
            </a:r>
            <a:r>
              <a:rPr lang="en-US" sz="2400">
                <a:solidFill>
                  <a:schemeClr val="bg1"/>
                </a:solidFill>
                <a:latin typeface="Courier New" pitchFamily="49" charset="0"/>
                <a:cs typeface="Times New Roman" charset="0"/>
              </a:rPr>
              <a:t>javax.transaction.Status</a:t>
            </a:r>
            <a:r>
              <a:rPr lang="fr-FR"/>
              <a:t> </a:t>
            </a:r>
          </a:p>
        </p:txBody>
      </p:sp>
      <p:sp>
        <p:nvSpPr>
          <p:cNvPr id="1576963" name="Rectangle 3"/>
          <p:cNvSpPr>
            <a:spLocks noGrp="1" noChangeArrowheads="1"/>
          </p:cNvSpPr>
          <p:nvPr>
            <p:ph type="body" idx="1"/>
          </p:nvPr>
        </p:nvSpPr>
        <p:spPr>
          <a:xfrm>
            <a:off x="685800" y="1447800"/>
            <a:ext cx="8458200" cy="4724400"/>
          </a:xfrm>
        </p:spPr>
        <p:txBody>
          <a:bodyPr/>
          <a:lstStyle/>
          <a:p>
            <a:pPr>
              <a:lnSpc>
                <a:spcPct val="90000"/>
              </a:lnSpc>
            </a:pPr>
            <a:r>
              <a:rPr lang="fr-FR" sz="2400"/>
              <a:t>Constantes renvoyées par getStatus()</a:t>
            </a:r>
          </a:p>
          <a:p>
            <a:pPr>
              <a:lnSpc>
                <a:spcPct val="90000"/>
              </a:lnSpc>
              <a:buFont typeface="Wingdings" pitchFamily="2" charset="2"/>
              <a:buNone/>
            </a:pPr>
            <a:endParaRPr lang="fr-FR" sz="500"/>
          </a:p>
          <a:p>
            <a:pPr>
              <a:lnSpc>
                <a:spcPct val="90000"/>
              </a:lnSpc>
              <a:buFont typeface="Wingdings" pitchFamily="2" charset="2"/>
              <a:buNone/>
            </a:pPr>
            <a:r>
              <a:rPr lang="en-US" sz="1600" b="1">
                <a:latin typeface="Courier New" pitchFamily="49" charset="0"/>
                <a:cs typeface="Times New Roman" charset="0"/>
              </a:rPr>
              <a:t>public interface javax.transaction.Status {</a:t>
            </a:r>
          </a:p>
          <a:p>
            <a:pPr>
              <a:lnSpc>
                <a:spcPct val="90000"/>
              </a:lnSpc>
              <a:buFont typeface="Wingdings" pitchFamily="2" charset="2"/>
              <a:buNone/>
            </a:pPr>
            <a:r>
              <a:rPr lang="en-US" sz="1600" b="1">
                <a:latin typeface="Courier New" pitchFamily="49" charset="0"/>
                <a:cs typeface="Times New Roman" charset="0"/>
              </a:rPr>
              <a:t>    public static final int STATUS_ACTIVE;</a:t>
            </a:r>
          </a:p>
          <a:p>
            <a:pPr>
              <a:lnSpc>
                <a:spcPct val="90000"/>
              </a:lnSpc>
              <a:buFont typeface="Wingdings" pitchFamily="2" charset="2"/>
              <a:buNone/>
            </a:pPr>
            <a:r>
              <a:rPr lang="en-US" sz="1600" b="1">
                <a:latin typeface="Courier New" pitchFamily="49" charset="0"/>
                <a:cs typeface="Times New Roman" charset="0"/>
              </a:rPr>
              <a:t>    public static final int STATUS_NO_TRANSACTION;</a:t>
            </a:r>
          </a:p>
          <a:p>
            <a:pPr>
              <a:lnSpc>
                <a:spcPct val="90000"/>
              </a:lnSpc>
              <a:buFont typeface="Wingdings" pitchFamily="2" charset="2"/>
              <a:buNone/>
            </a:pPr>
            <a:r>
              <a:rPr lang="en-US" sz="1600" b="1">
                <a:latin typeface="Courier New" pitchFamily="49" charset="0"/>
                <a:cs typeface="Times New Roman" charset="0"/>
              </a:rPr>
              <a:t>    public static final int STATUS_MARKED_ROLLBACK;</a:t>
            </a:r>
          </a:p>
          <a:p>
            <a:pPr>
              <a:lnSpc>
                <a:spcPct val="90000"/>
              </a:lnSpc>
              <a:buFont typeface="Wingdings" pitchFamily="2" charset="2"/>
              <a:buNone/>
            </a:pPr>
            <a:r>
              <a:rPr lang="en-US" sz="1600" b="1">
                <a:latin typeface="Courier New" pitchFamily="49" charset="0"/>
                <a:cs typeface="Times New Roman" charset="0"/>
              </a:rPr>
              <a:t>    public static final int STATUS_PREPARING;</a:t>
            </a:r>
          </a:p>
          <a:p>
            <a:pPr>
              <a:lnSpc>
                <a:spcPct val="90000"/>
              </a:lnSpc>
              <a:buFont typeface="Wingdings" pitchFamily="2" charset="2"/>
              <a:buNone/>
            </a:pPr>
            <a:r>
              <a:rPr lang="en-US" sz="1600" b="1">
                <a:latin typeface="Courier New" pitchFamily="49" charset="0"/>
                <a:cs typeface="Times New Roman" charset="0"/>
              </a:rPr>
              <a:t>    public static final int STATUS_PREPARED;</a:t>
            </a:r>
          </a:p>
          <a:p>
            <a:pPr>
              <a:lnSpc>
                <a:spcPct val="90000"/>
              </a:lnSpc>
              <a:buFont typeface="Wingdings" pitchFamily="2" charset="2"/>
              <a:buNone/>
            </a:pPr>
            <a:r>
              <a:rPr lang="en-US" sz="1600" b="1">
                <a:latin typeface="Courier New" pitchFamily="49" charset="0"/>
                <a:cs typeface="Times New Roman" charset="0"/>
              </a:rPr>
              <a:t>    public static final int STATUS_COMMITTING;</a:t>
            </a:r>
          </a:p>
          <a:p>
            <a:pPr>
              <a:lnSpc>
                <a:spcPct val="90000"/>
              </a:lnSpc>
              <a:buFont typeface="Wingdings" pitchFamily="2" charset="2"/>
              <a:buNone/>
            </a:pPr>
            <a:r>
              <a:rPr lang="en-US" sz="1600" b="1">
                <a:latin typeface="Courier New" pitchFamily="49" charset="0"/>
                <a:cs typeface="Times New Roman" charset="0"/>
              </a:rPr>
              <a:t>    public static final int STATUS_COMMITTED;</a:t>
            </a:r>
          </a:p>
          <a:p>
            <a:pPr>
              <a:lnSpc>
                <a:spcPct val="90000"/>
              </a:lnSpc>
              <a:buFont typeface="Wingdings" pitchFamily="2" charset="2"/>
              <a:buNone/>
            </a:pPr>
            <a:r>
              <a:rPr lang="en-US" sz="1600" b="1">
                <a:latin typeface="Courier New" pitchFamily="49" charset="0"/>
                <a:cs typeface="Times New Roman" charset="0"/>
              </a:rPr>
              <a:t>    public static final int STATUS_ROLLING_BACK;</a:t>
            </a:r>
          </a:p>
          <a:p>
            <a:pPr>
              <a:lnSpc>
                <a:spcPct val="90000"/>
              </a:lnSpc>
              <a:buFont typeface="Wingdings" pitchFamily="2" charset="2"/>
              <a:buNone/>
            </a:pPr>
            <a:r>
              <a:rPr lang="en-US" sz="1600" b="1">
                <a:latin typeface="Courier New" pitchFamily="49" charset="0"/>
                <a:cs typeface="Times New Roman" charset="0"/>
              </a:rPr>
              <a:t>    public static final int STATUS_ROLLEDBACK;</a:t>
            </a:r>
          </a:p>
          <a:p>
            <a:pPr>
              <a:lnSpc>
                <a:spcPct val="90000"/>
              </a:lnSpc>
              <a:buFont typeface="Wingdings" pitchFamily="2" charset="2"/>
              <a:buNone/>
            </a:pPr>
            <a:r>
              <a:rPr lang="en-US" sz="1600" b="1">
                <a:latin typeface="Courier New" pitchFamily="49" charset="0"/>
                <a:cs typeface="Times New Roman" charset="0"/>
              </a:rPr>
              <a:t>    public static final int STATUS_UNKNOWN;</a:t>
            </a:r>
          </a:p>
          <a:p>
            <a:pPr>
              <a:lnSpc>
                <a:spcPct val="90000"/>
              </a:lnSpc>
              <a:buFont typeface="Wingdings" pitchFamily="2" charset="2"/>
              <a:buNone/>
            </a:pPr>
            <a:r>
              <a:rPr lang="en-US" sz="1600" b="1">
                <a:latin typeface="Courier New" pitchFamily="49" charset="0"/>
                <a:cs typeface="Times New Roman" charset="0"/>
              </a:rPr>
              <a:t>}</a:t>
            </a:r>
          </a:p>
          <a:p>
            <a:pPr>
              <a:lnSpc>
                <a:spcPct val="90000"/>
              </a:lnSpc>
              <a:buFont typeface="Wingdings" pitchFamily="2" charset="2"/>
              <a:buNone/>
            </a:pPr>
            <a:endParaRPr lang="fr-FR" sz="1600" b="1">
              <a:latin typeface="Courier New" pitchFamily="49"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Rectangle 2"/>
          <p:cNvSpPr>
            <a:spLocks noGrp="1" noChangeArrowheads="1"/>
          </p:cNvSpPr>
          <p:nvPr>
            <p:ph type="title"/>
          </p:nvPr>
        </p:nvSpPr>
        <p:spPr/>
        <p:txBody>
          <a:bodyPr/>
          <a:lstStyle/>
          <a:p>
            <a:r>
              <a:rPr lang="fr-FR"/>
              <a:t>L'écosystème EJB</a:t>
            </a:r>
          </a:p>
        </p:txBody>
      </p:sp>
      <p:sp>
        <p:nvSpPr>
          <p:cNvPr id="1098755" name="Rectangle 3"/>
          <p:cNvSpPr>
            <a:spLocks noGrp="1" noChangeArrowheads="1"/>
          </p:cNvSpPr>
          <p:nvPr>
            <p:ph type="body" idx="1"/>
          </p:nvPr>
        </p:nvSpPr>
        <p:spPr/>
        <p:txBody>
          <a:bodyPr/>
          <a:lstStyle/>
          <a:p>
            <a:pPr>
              <a:buFont typeface="Wingdings" pitchFamily="2" charset="2"/>
              <a:buNone/>
            </a:pPr>
            <a:r>
              <a:rPr lang="fr-FR"/>
              <a:t>  6 - Les vendeurs d'outils</a:t>
            </a:r>
          </a:p>
          <a:p>
            <a:pPr lvl="1"/>
            <a:r>
              <a:rPr lang="fr-FR"/>
              <a:t>Développer une application à base d'EJB est assez lourd. Pourtant la manière de développer, construire, maintenir, déployer les EJBs est standard.</a:t>
            </a:r>
          </a:p>
          <a:p>
            <a:pPr lvl="1"/>
            <a:r>
              <a:rPr lang="fr-FR"/>
              <a:t>Il est très pratique d'utiliser un IDE pour simplifier les tâches répétitives comme le déploiement, etc…</a:t>
            </a:r>
          </a:p>
          <a:p>
            <a:pPr lvl="1"/>
            <a:r>
              <a:rPr lang="fr-FR"/>
              <a:t>Principaux IDEs : JBuilder, Visual Age, Visual Cafe.</a:t>
            </a:r>
          </a:p>
          <a:p>
            <a:pPr lvl="1"/>
            <a:r>
              <a:rPr lang="fr-FR"/>
              <a:t>Autres outils : les outils UML comme Together/J, Rational Rose</a:t>
            </a:r>
          </a:p>
          <a:p>
            <a:pPr lvl="1"/>
            <a:r>
              <a:rPr lang="fr-FR"/>
              <a:t>Outil de test (JUnit), de stress (LodeRunner), etc…</a:t>
            </a:r>
          </a:p>
        </p:txBody>
      </p:sp>
    </p:spTree>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986" name="Rectangle 2"/>
          <p:cNvSpPr>
            <a:spLocks noGrp="1" noChangeArrowheads="1"/>
          </p:cNvSpPr>
          <p:nvPr>
            <p:ph type="title"/>
          </p:nvPr>
        </p:nvSpPr>
        <p:spPr/>
        <p:txBody>
          <a:bodyPr/>
          <a:lstStyle/>
          <a:p>
            <a:r>
              <a:rPr lang="fr-FR"/>
              <a:t>Constantes de la classe </a:t>
            </a:r>
            <a:r>
              <a:rPr lang="en-US" sz="2400">
                <a:solidFill>
                  <a:schemeClr val="bg1"/>
                </a:solidFill>
                <a:latin typeface="Courier New" pitchFamily="49" charset="0"/>
                <a:cs typeface="Times New Roman" charset="0"/>
              </a:rPr>
              <a:t>javax.transaction.Status</a:t>
            </a:r>
            <a:r>
              <a:rPr lang="fr-FR"/>
              <a:t> </a:t>
            </a:r>
          </a:p>
        </p:txBody>
      </p:sp>
      <p:sp>
        <p:nvSpPr>
          <p:cNvPr id="1577987" name="Rectangle 3"/>
          <p:cNvSpPr>
            <a:spLocks noGrp="1" noChangeArrowheads="1"/>
          </p:cNvSpPr>
          <p:nvPr>
            <p:ph type="body" idx="1"/>
          </p:nvPr>
        </p:nvSpPr>
        <p:spPr>
          <a:xfrm>
            <a:off x="685800" y="1447800"/>
            <a:ext cx="8458200" cy="4724400"/>
          </a:xfrm>
        </p:spPr>
        <p:txBody>
          <a:bodyPr/>
          <a:lstStyle/>
          <a:p>
            <a:pPr>
              <a:buFont typeface="Wingdings" pitchFamily="2" charset="2"/>
              <a:buNone/>
            </a:pPr>
            <a:endParaRPr lang="fr-FR" sz="1800" b="1">
              <a:latin typeface="Courier New" pitchFamily="49" charset="0"/>
            </a:endParaRPr>
          </a:p>
        </p:txBody>
      </p:sp>
      <p:pic>
        <p:nvPicPr>
          <p:cNvPr id="1577988" name="Picture 4"/>
          <p:cNvPicPr>
            <a:picLocks noChangeAspect="1" noChangeArrowheads="1"/>
          </p:cNvPicPr>
          <p:nvPr/>
        </p:nvPicPr>
        <p:blipFill>
          <a:blip r:embed="rId2" cstate="print"/>
          <a:srcRect/>
          <a:stretch>
            <a:fillRect/>
          </a:stretch>
        </p:blipFill>
        <p:spPr bwMode="auto">
          <a:xfrm>
            <a:off x="990600" y="1219200"/>
            <a:ext cx="7696200" cy="5399088"/>
          </a:xfrm>
          <a:prstGeom prst="rect">
            <a:avLst/>
          </a:prstGeom>
          <a:noFill/>
          <a:ln w="9525">
            <a:noFill/>
            <a:miter lim="800000"/>
            <a:headEnd/>
            <a:tailEnd/>
          </a:ln>
          <a:effectLst/>
        </p:spPr>
      </p:pic>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5202" name="Rectangle 2"/>
          <p:cNvSpPr>
            <a:spLocks noGrp="1" noChangeArrowheads="1"/>
          </p:cNvSpPr>
          <p:nvPr>
            <p:ph type="title"/>
          </p:nvPr>
        </p:nvSpPr>
        <p:spPr/>
        <p:txBody>
          <a:bodyPr/>
          <a:lstStyle/>
          <a:p>
            <a:r>
              <a:rPr lang="fr-FR" sz="2800"/>
              <a:t>Exemple de transaction gérée par programmation</a:t>
            </a:r>
          </a:p>
        </p:txBody>
      </p:sp>
      <p:sp>
        <p:nvSpPr>
          <p:cNvPr id="1715203" name="Rectangle 3"/>
          <p:cNvSpPr>
            <a:spLocks noGrp="1" noChangeArrowheads="1"/>
          </p:cNvSpPr>
          <p:nvPr>
            <p:ph type="body" idx="1"/>
          </p:nvPr>
        </p:nvSpPr>
        <p:spPr/>
        <p:txBody>
          <a:bodyPr/>
          <a:lstStyle/>
          <a:p>
            <a:endParaRPr lang="fr-FR"/>
          </a:p>
        </p:txBody>
      </p:sp>
      <p:pic>
        <p:nvPicPr>
          <p:cNvPr id="1715205" name="Picture 5"/>
          <p:cNvPicPr>
            <a:picLocks noChangeAspect="1" noChangeArrowheads="1"/>
          </p:cNvPicPr>
          <p:nvPr/>
        </p:nvPicPr>
        <p:blipFill>
          <a:blip r:embed="rId2" cstate="print"/>
          <a:srcRect/>
          <a:stretch>
            <a:fillRect/>
          </a:stretch>
        </p:blipFill>
        <p:spPr bwMode="auto">
          <a:xfrm>
            <a:off x="1179513" y="1125538"/>
            <a:ext cx="6848475" cy="81629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7250" name="Rectangle 2"/>
          <p:cNvSpPr>
            <a:spLocks noGrp="1" noChangeArrowheads="1"/>
          </p:cNvSpPr>
          <p:nvPr>
            <p:ph type="title"/>
          </p:nvPr>
        </p:nvSpPr>
        <p:spPr/>
        <p:txBody>
          <a:bodyPr/>
          <a:lstStyle/>
          <a:p>
            <a:r>
              <a:rPr lang="fr-FR" sz="2800"/>
              <a:t>Exemple de transaction gérée par programmation (suite)</a:t>
            </a:r>
          </a:p>
        </p:txBody>
      </p:sp>
      <p:sp>
        <p:nvSpPr>
          <p:cNvPr id="1717251" name="Rectangle 3"/>
          <p:cNvSpPr>
            <a:spLocks noGrp="1" noChangeArrowheads="1"/>
          </p:cNvSpPr>
          <p:nvPr>
            <p:ph type="body" idx="1"/>
          </p:nvPr>
        </p:nvSpPr>
        <p:spPr/>
        <p:txBody>
          <a:bodyPr/>
          <a:lstStyle/>
          <a:p>
            <a:endParaRPr lang="fr-FR"/>
          </a:p>
        </p:txBody>
      </p:sp>
      <p:pic>
        <p:nvPicPr>
          <p:cNvPr id="1717253" name="Picture 5"/>
          <p:cNvPicPr>
            <a:picLocks noChangeAspect="1" noChangeArrowheads="1"/>
          </p:cNvPicPr>
          <p:nvPr/>
        </p:nvPicPr>
        <p:blipFill>
          <a:blip r:embed="rId2" cstate="print"/>
          <a:srcRect/>
          <a:stretch>
            <a:fillRect/>
          </a:stretch>
        </p:blipFill>
        <p:spPr bwMode="auto">
          <a:xfrm>
            <a:off x="1455738" y="1557338"/>
            <a:ext cx="6429375" cy="33718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2082" name="Rectangle 2"/>
          <p:cNvSpPr>
            <a:spLocks noGrp="1" noChangeArrowheads="1"/>
          </p:cNvSpPr>
          <p:nvPr>
            <p:ph type="title"/>
          </p:nvPr>
        </p:nvSpPr>
        <p:spPr/>
        <p:txBody>
          <a:bodyPr/>
          <a:lstStyle/>
          <a:p>
            <a:r>
              <a:rPr lang="fr-FR"/>
              <a:t>Transactions initiées par le client</a:t>
            </a:r>
          </a:p>
        </p:txBody>
      </p:sp>
      <p:sp>
        <p:nvSpPr>
          <p:cNvPr id="1582083" name="Rectangle 3"/>
          <p:cNvSpPr>
            <a:spLocks noGrp="1" noChangeArrowheads="1"/>
          </p:cNvSpPr>
          <p:nvPr>
            <p:ph type="body" idx="1"/>
          </p:nvPr>
        </p:nvSpPr>
        <p:spPr/>
        <p:txBody>
          <a:bodyPr/>
          <a:lstStyle/>
          <a:p>
            <a:r>
              <a:rPr lang="fr-FR"/>
              <a:t>C'est la dernière des méthodes présentées au début de ce chapitre…</a:t>
            </a:r>
          </a:p>
          <a:p>
            <a:r>
              <a:rPr lang="fr-FR"/>
              <a:t>Il est nécessaire d'obtenir une référence sur un objet </a:t>
            </a:r>
            <a:r>
              <a:rPr lang="fr-FR" b="1">
                <a:latin typeface="Courier New" pitchFamily="49" charset="0"/>
              </a:rPr>
              <a:t>UserTransaction</a:t>
            </a:r>
            <a:r>
              <a:rPr lang="fr-FR"/>
              <a:t>, fourni par JTA</a:t>
            </a:r>
          </a:p>
          <a:p>
            <a:pPr lvl="1"/>
            <a:r>
              <a:rPr lang="fr-FR"/>
              <a:t>Via JNDI !</a:t>
            </a:r>
          </a:p>
          <a:p>
            <a:r>
              <a:rPr lang="fr-FR"/>
              <a:t>Faire attention à ce que chaque transaction ne dure pas longtemps !!!</a:t>
            </a:r>
          </a:p>
          <a:p>
            <a:pPr lvl="1"/>
            <a:r>
              <a:rPr lang="fr-FR"/>
              <a:t>Piège classique !</a:t>
            </a:r>
          </a:p>
        </p:txBody>
      </p:sp>
    </p:spTree>
  </p:cSld>
  <p:clrMapOvr>
    <a:masterClrMapping/>
  </p:clrMapOvr>
  <p:timing>
    <p:tnLst>
      <p:par>
        <p:cTn id="1" dur="indefinite" restart="never" nodeType="tmRoot"/>
      </p:par>
    </p:tn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Rectangle 2"/>
          <p:cNvSpPr>
            <a:spLocks noGrp="1" noChangeArrowheads="1"/>
          </p:cNvSpPr>
          <p:nvPr>
            <p:ph type="title"/>
          </p:nvPr>
        </p:nvSpPr>
        <p:spPr/>
        <p:txBody>
          <a:bodyPr/>
          <a:lstStyle/>
          <a:p>
            <a:r>
              <a:rPr lang="fr-FR"/>
              <a:t>Transactions initiées par le client (servlet par ex)</a:t>
            </a:r>
          </a:p>
        </p:txBody>
      </p:sp>
      <p:sp>
        <p:nvSpPr>
          <p:cNvPr id="1583107" name="Rectangle 3"/>
          <p:cNvSpPr>
            <a:spLocks noGrp="1" noChangeArrowheads="1"/>
          </p:cNvSpPr>
          <p:nvPr>
            <p:ph type="body" idx="1"/>
          </p:nvPr>
        </p:nvSpPr>
        <p:spPr>
          <a:xfrm>
            <a:off x="685800" y="1295400"/>
            <a:ext cx="8458200" cy="4724400"/>
          </a:xfrm>
        </p:spPr>
        <p:txBody>
          <a:bodyPr/>
          <a:lstStyle/>
          <a:p>
            <a:pPr>
              <a:lnSpc>
                <a:spcPct val="90000"/>
              </a:lnSpc>
              <a:buFont typeface="Wingdings" pitchFamily="2" charset="2"/>
              <a:buNone/>
            </a:pPr>
            <a:r>
              <a:rPr lang="en-US" sz="1200" b="1">
                <a:latin typeface="Courier New" pitchFamily="49" charset="0"/>
                <a:cs typeface="Times New Roman" charset="0"/>
              </a:rPr>
              <a:t>try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1: Set environment up.  You must set the JNDI Initial Context factory, the </a:t>
            </a:r>
          </a:p>
          <a:p>
            <a:pPr>
              <a:lnSpc>
                <a:spcPct val="90000"/>
              </a:lnSpc>
              <a:buFont typeface="Wingdings" pitchFamily="2" charset="2"/>
              <a:buNone/>
            </a:pPr>
            <a:r>
              <a:rPr lang="en-US" sz="1200">
                <a:latin typeface="Courier New" pitchFamily="49" charset="0"/>
                <a:cs typeface="Times New Roman" charset="0"/>
              </a:rPr>
              <a:t>       Provider URL, and any login names or passwords necessary to access JNDI.  </a:t>
            </a:r>
          </a:p>
          <a:p>
            <a:pPr>
              <a:lnSpc>
                <a:spcPct val="90000"/>
              </a:lnSpc>
              <a:buFont typeface="Wingdings" pitchFamily="2" charset="2"/>
              <a:buNone/>
            </a:pPr>
            <a:r>
              <a:rPr lang="en-US" sz="1200">
                <a:latin typeface="Courier New" pitchFamily="49" charset="0"/>
                <a:cs typeface="Times New Roman" charset="0"/>
              </a:rPr>
              <a:t>       See your application server product's documentation for details on their </a:t>
            </a:r>
          </a:p>
          <a:p>
            <a:pPr>
              <a:lnSpc>
                <a:spcPct val="90000"/>
              </a:lnSpc>
              <a:buFont typeface="Wingdings" pitchFamily="2" charset="2"/>
              <a:buNone/>
            </a:pPr>
            <a:r>
              <a:rPr lang="en-US" sz="1200">
                <a:latin typeface="Courier New" pitchFamily="49" charset="0"/>
                <a:cs typeface="Times New Roman" charset="0"/>
              </a:rPr>
              <a:t>	   particular JNDI settings. */</a:t>
            </a:r>
          </a:p>
          <a:p>
            <a:pPr>
              <a:lnSpc>
                <a:spcPct val="90000"/>
              </a:lnSpc>
              <a:buFont typeface="Wingdings" pitchFamily="2" charset="2"/>
              <a:buNone/>
            </a:pPr>
            <a:r>
              <a:rPr lang="en-US" sz="1200" b="1">
                <a:latin typeface="Courier New" pitchFamily="49" charset="0"/>
                <a:cs typeface="Times New Roman" charset="0"/>
              </a:rPr>
              <a:t>    java.util.Properties env = ...</a:t>
            </a:r>
          </a:p>
          <a:p>
            <a:pPr>
              <a:lnSpc>
                <a:spcPct val="90000"/>
              </a:lnSpc>
              <a:buFont typeface="Wingdings" pitchFamily="2" charset="2"/>
              <a:buNone/>
            </a:pPr>
            <a:r>
              <a:rPr lang="en-US" sz="1200">
                <a:latin typeface="Courier New" pitchFamily="49" charset="0"/>
                <a:cs typeface="Times New Roman" charset="0"/>
              </a:rPr>
              <a:t>    /* 2: Get the JNDI initial context */</a:t>
            </a:r>
          </a:p>
          <a:p>
            <a:pPr>
              <a:lnSpc>
                <a:spcPct val="90000"/>
              </a:lnSpc>
              <a:buFont typeface="Wingdings" pitchFamily="2" charset="2"/>
              <a:buNone/>
            </a:pPr>
            <a:r>
              <a:rPr lang="en-US" sz="1200" b="1">
                <a:latin typeface="Courier New" pitchFamily="49" charset="0"/>
                <a:cs typeface="Times New Roman" charset="0"/>
              </a:rPr>
              <a:t>    Context ctx = new InitialContext(env);</a:t>
            </a:r>
          </a:p>
          <a:p>
            <a:pPr>
              <a:lnSpc>
                <a:spcPct val="90000"/>
              </a:lnSpc>
              <a:buFont typeface="Wingdings" pitchFamily="2" charset="2"/>
              <a:buNone/>
            </a:pPr>
            <a:r>
              <a:rPr lang="en-US" sz="1200">
                <a:latin typeface="Courier New" pitchFamily="49" charset="0"/>
                <a:cs typeface="Times New Roman" charset="0"/>
              </a:rPr>
              <a:t>    /* 3: Look up the JTA UserTransaction interface via JNDI.  The container is </a:t>
            </a:r>
          </a:p>
          <a:p>
            <a:pPr>
              <a:lnSpc>
                <a:spcPct val="90000"/>
              </a:lnSpc>
              <a:buFont typeface="Wingdings" pitchFamily="2" charset="2"/>
              <a:buNone/>
            </a:pPr>
            <a:r>
              <a:rPr lang="en-US" sz="1200">
                <a:latin typeface="Courier New" pitchFamily="49" charset="0"/>
                <a:cs typeface="Times New Roman" charset="0"/>
              </a:rPr>
              <a:t>	   required to make the JTA available at the location java:comp/UserTransaction. */</a:t>
            </a:r>
          </a:p>
          <a:p>
            <a:pPr>
              <a:lnSpc>
                <a:spcPct val="90000"/>
              </a:lnSpc>
              <a:buFont typeface="Wingdings" pitchFamily="2" charset="2"/>
              <a:buNone/>
            </a:pPr>
            <a:r>
              <a:rPr lang="en-US" sz="1200" b="1">
                <a:latin typeface="Courier New" pitchFamily="49" charset="0"/>
                <a:cs typeface="Times New Roman" charset="0"/>
              </a:rPr>
              <a:t>    userTran = (javax.transaction.UserTransaction)ctx.lookup("java:comp/UserTransaction");</a:t>
            </a:r>
          </a:p>
          <a:p>
            <a:pPr>
              <a:lnSpc>
                <a:spcPct val="90000"/>
              </a:lnSpc>
              <a:buFont typeface="Wingdings" pitchFamily="2" charset="2"/>
              <a:buNone/>
            </a:pPr>
            <a:r>
              <a:rPr lang="en-US" sz="1200">
                <a:latin typeface="Courier New" pitchFamily="49" charset="0"/>
                <a:cs typeface="Times New Roman" charset="0"/>
              </a:rPr>
              <a:t>    /* 4: Execute the transaction */</a:t>
            </a:r>
          </a:p>
          <a:p>
            <a:pPr>
              <a:lnSpc>
                <a:spcPct val="90000"/>
              </a:lnSpc>
              <a:buFont typeface="Wingdings" pitchFamily="2" charset="2"/>
              <a:buNone/>
            </a:pPr>
            <a:r>
              <a:rPr lang="en-US" sz="1200" b="1">
                <a:latin typeface="Courier New" pitchFamily="49" charset="0"/>
                <a:cs typeface="Times New Roman" charset="0"/>
              </a:rPr>
              <a:t>    userTran.begin();</a:t>
            </a:r>
          </a:p>
          <a:p>
            <a:pPr>
              <a:lnSpc>
                <a:spcPct val="90000"/>
              </a:lnSpc>
              <a:buFont typeface="Wingdings" pitchFamily="2" charset="2"/>
              <a:buNone/>
            </a:pPr>
            <a:r>
              <a:rPr lang="en-US" sz="1200">
                <a:latin typeface="Courier New" pitchFamily="49" charset="0"/>
                <a:cs typeface="Times New Roman" charset="0"/>
              </a:rPr>
              <a:t>    // perform business operations</a:t>
            </a:r>
          </a:p>
          <a:p>
            <a:pPr>
              <a:lnSpc>
                <a:spcPct val="90000"/>
              </a:lnSpc>
              <a:buFont typeface="Wingdings" pitchFamily="2" charset="2"/>
              <a:buNone/>
            </a:pPr>
            <a:r>
              <a:rPr lang="en-US" sz="1200" b="1">
                <a:latin typeface="Courier New" pitchFamily="49" charset="0"/>
                <a:cs typeface="Times New Roman" charset="0"/>
              </a:rPr>
              <a:t>    userTran.commit();</a:t>
            </a:r>
          </a:p>
          <a:p>
            <a:pPr>
              <a:lnSpc>
                <a:spcPct val="90000"/>
              </a:lnSpc>
              <a:buFont typeface="Wingdings" pitchFamily="2" charset="2"/>
              <a:buNone/>
            </a:pPr>
            <a:r>
              <a:rPr lang="en-US" sz="1200" b="1">
                <a:latin typeface="Courier New" pitchFamily="49" charset="0"/>
                <a:cs typeface="Times New Roman" charset="0"/>
              </a:rPr>
              <a:t>} catch (Exception e) {</a:t>
            </a:r>
          </a:p>
          <a:p>
            <a:pPr>
              <a:lnSpc>
                <a:spcPct val="90000"/>
              </a:lnSpc>
              <a:buFont typeface="Wingdings" pitchFamily="2" charset="2"/>
              <a:buNone/>
            </a:pPr>
            <a:r>
              <a:rPr lang="en-US" sz="1200" b="1">
                <a:latin typeface="Courier New" pitchFamily="49" charset="0"/>
                <a:cs typeface="Times New Roman" charset="0"/>
              </a:rPr>
              <a:t>    </a:t>
            </a:r>
            <a:r>
              <a:rPr lang="en-US" sz="1200">
                <a:latin typeface="Courier New" pitchFamily="49" charset="0"/>
                <a:cs typeface="Times New Roman" charset="0"/>
              </a:rPr>
              <a:t>// deal with any exceptions, including ones</a:t>
            </a:r>
          </a:p>
          <a:p>
            <a:pPr>
              <a:lnSpc>
                <a:spcPct val="90000"/>
              </a:lnSpc>
              <a:buFont typeface="Wingdings" pitchFamily="2" charset="2"/>
              <a:buNone/>
            </a:pPr>
            <a:r>
              <a:rPr lang="en-US" sz="1200">
                <a:latin typeface="Courier New" pitchFamily="49" charset="0"/>
                <a:cs typeface="Times New Roman" charset="0"/>
              </a:rPr>
              <a:t>    // indicating an abort.</a:t>
            </a:r>
          </a:p>
          <a:p>
            <a:pPr>
              <a:lnSpc>
                <a:spcPct val="90000"/>
              </a:lnSpc>
              <a:buFont typeface="Wingdings" pitchFamily="2" charset="2"/>
              <a:buNone/>
            </a:pPr>
            <a:r>
              <a:rPr lang="en-US" sz="1200" b="1">
                <a:latin typeface="Courier New" pitchFamily="49" charset="0"/>
                <a:cs typeface="Times New Roman" charset="0"/>
              </a:rPr>
              <a:t>}</a:t>
            </a:r>
          </a:p>
          <a:p>
            <a:pPr>
              <a:lnSpc>
                <a:spcPct val="90000"/>
              </a:lnSpc>
              <a:buFont typeface="Wingdings" pitchFamily="2" charset="2"/>
              <a:buNone/>
            </a:pPr>
            <a:endParaRPr lang="fr-FR" sz="1200" b="1">
              <a:latin typeface="Courier New" pitchFamily="49" charset="0"/>
            </a:endParaRP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4130" name="Rectangle 2"/>
          <p:cNvSpPr>
            <a:spLocks noGrp="1" noChangeArrowheads="1"/>
          </p:cNvSpPr>
          <p:nvPr>
            <p:ph type="title"/>
          </p:nvPr>
        </p:nvSpPr>
        <p:spPr/>
        <p:txBody>
          <a:bodyPr/>
          <a:lstStyle/>
          <a:p>
            <a:r>
              <a:rPr lang="fr-FR"/>
              <a:t>Isolation de transaction</a:t>
            </a:r>
          </a:p>
        </p:txBody>
      </p:sp>
      <p:sp>
        <p:nvSpPr>
          <p:cNvPr id="1584131" name="Rectangle 3"/>
          <p:cNvSpPr>
            <a:spLocks noGrp="1" noChangeArrowheads="1"/>
          </p:cNvSpPr>
          <p:nvPr>
            <p:ph type="body" idx="1"/>
          </p:nvPr>
        </p:nvSpPr>
        <p:spPr/>
        <p:txBody>
          <a:bodyPr/>
          <a:lstStyle/>
          <a:p>
            <a:r>
              <a:rPr lang="fr-FR"/>
              <a:t>Le "I" de ACID !</a:t>
            </a:r>
          </a:p>
          <a:p>
            <a:r>
              <a:rPr lang="fr-FR"/>
              <a:t>L'isolation coûte cher en termes de performances,</a:t>
            </a:r>
          </a:p>
          <a:p>
            <a:r>
              <a:rPr lang="fr-FR"/>
              <a:t>Nécessité de pouvoir régler le niveau d'isolation entre transactions concurrentes !</a:t>
            </a:r>
          </a:p>
        </p:txBody>
      </p:sp>
    </p:spTree>
  </p:cSld>
  <p:clrMapOvr>
    <a:masterClrMapping/>
  </p:clrMapOvr>
  <p:timing>
    <p:tnLst>
      <p:par>
        <p:cTn id="1" dur="indefinite" restart="never" nodeType="tmRoot"/>
      </p:par>
    </p:tnLst>
  </p:timing>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154" name="Rectangle 2"/>
          <p:cNvSpPr>
            <a:spLocks noGrp="1" noChangeArrowheads="1"/>
          </p:cNvSpPr>
          <p:nvPr>
            <p:ph type="title"/>
          </p:nvPr>
        </p:nvSpPr>
        <p:spPr/>
        <p:txBody>
          <a:bodyPr/>
          <a:lstStyle/>
          <a:p>
            <a:r>
              <a:rPr lang="fr-FR"/>
              <a:t>Isolation de transaction</a:t>
            </a:r>
          </a:p>
        </p:txBody>
      </p:sp>
      <p:sp>
        <p:nvSpPr>
          <p:cNvPr id="1585155" name="Rectangle 3"/>
          <p:cNvSpPr>
            <a:spLocks noGrp="1" noChangeArrowheads="1"/>
          </p:cNvSpPr>
          <p:nvPr>
            <p:ph type="body" idx="1"/>
          </p:nvPr>
        </p:nvSpPr>
        <p:spPr/>
        <p:txBody>
          <a:bodyPr/>
          <a:lstStyle/>
          <a:p>
            <a:pPr marL="533400" indent="-533400"/>
            <a:r>
              <a:rPr lang="fr-FR"/>
              <a:t>Un exemple : deux instances A et B d'un même composant accèdent à une même donnée X dans une BD.</a:t>
            </a:r>
          </a:p>
          <a:p>
            <a:pPr marL="533400" indent="-533400"/>
            <a:r>
              <a:rPr lang="fr-FR"/>
              <a:t>Chacune</a:t>
            </a:r>
          </a:p>
          <a:p>
            <a:pPr marL="914400" lvl="1" indent="-457200">
              <a:buFont typeface="Wingdings" pitchFamily="2" charset="2"/>
              <a:buAutoNum type="arabicPeriod"/>
            </a:pPr>
            <a:r>
              <a:rPr lang="fr-FR"/>
              <a:t>Lit la valeur de X,</a:t>
            </a:r>
          </a:p>
          <a:p>
            <a:pPr marL="914400" lvl="1" indent="-457200">
              <a:buFont typeface="Wingdings" pitchFamily="2" charset="2"/>
              <a:buAutoNum type="arabicPeriod"/>
            </a:pPr>
            <a:r>
              <a:rPr lang="fr-FR"/>
              <a:t>Ajoute 10 à la valeur lue,</a:t>
            </a:r>
          </a:p>
          <a:p>
            <a:pPr marL="914400" lvl="1" indent="-457200">
              <a:buFont typeface="Wingdings" pitchFamily="2" charset="2"/>
              <a:buAutoNum type="arabicPeriod"/>
            </a:pPr>
            <a:r>
              <a:rPr lang="fr-FR"/>
              <a:t>Écrit la nouvelle valeur dans la BD</a:t>
            </a:r>
          </a:p>
          <a:p>
            <a:pPr marL="533400" indent="-533400"/>
            <a:r>
              <a:rPr lang="fr-FR"/>
              <a:t>Si chaque instance effectue ces opérations de manière atomique, pas de problèmes !</a:t>
            </a:r>
          </a:p>
        </p:txBody>
      </p:sp>
    </p:spTree>
  </p:cSld>
  <p:clrMapOvr>
    <a:masterClrMapping/>
  </p:clrMapOvr>
  <p:timing>
    <p:tnLst>
      <p:par>
        <p:cTn id="1" dur="indefinite" restart="never" nodeType="tmRoot"/>
      </p:par>
    </p:tnLst>
  </p:timing>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6178" name="Rectangle 2"/>
          <p:cNvSpPr>
            <a:spLocks noGrp="1" noChangeArrowheads="1"/>
          </p:cNvSpPr>
          <p:nvPr>
            <p:ph type="title"/>
          </p:nvPr>
        </p:nvSpPr>
        <p:spPr/>
        <p:txBody>
          <a:bodyPr/>
          <a:lstStyle/>
          <a:p>
            <a:r>
              <a:rPr lang="fr-FR"/>
              <a:t>Isolation de transaction</a:t>
            </a:r>
          </a:p>
        </p:txBody>
      </p:sp>
      <p:sp>
        <p:nvSpPr>
          <p:cNvPr id="1586179" name="Rectangle 3"/>
          <p:cNvSpPr>
            <a:spLocks noGrp="1" noChangeArrowheads="1"/>
          </p:cNvSpPr>
          <p:nvPr>
            <p:ph type="body" idx="1"/>
          </p:nvPr>
        </p:nvSpPr>
        <p:spPr>
          <a:xfrm>
            <a:off x="685800" y="1447800"/>
            <a:ext cx="8001000" cy="5410200"/>
          </a:xfrm>
        </p:spPr>
        <p:txBody>
          <a:bodyPr/>
          <a:lstStyle/>
          <a:p>
            <a:pPr marL="533400" indent="-533400"/>
            <a:r>
              <a:rPr lang="fr-FR"/>
              <a:t>Ceci n'est pas </a:t>
            </a:r>
            <a:r>
              <a:rPr lang="fr-FR" i="1"/>
              <a:t>garanti</a:t>
            </a:r>
            <a:r>
              <a:rPr lang="fr-FR"/>
              <a:t> selon </a:t>
            </a:r>
            <a:r>
              <a:rPr lang="fr-FR" i="1"/>
              <a:t>le niveau d'isolation</a:t>
            </a:r>
            <a:r>
              <a:rPr lang="fr-FR"/>
              <a:t> choisi.</a:t>
            </a:r>
          </a:p>
          <a:p>
            <a:pPr marL="533400" indent="-533400"/>
            <a:r>
              <a:rPr lang="fr-FR"/>
              <a:t>Par exemple, si on ne prend pas de précaution</a:t>
            </a:r>
          </a:p>
          <a:p>
            <a:pPr marL="914400" lvl="1" indent="-457200">
              <a:buFont typeface="Wingdings" pitchFamily="2" charset="2"/>
              <a:buAutoNum type="arabicPeriod"/>
            </a:pPr>
            <a:r>
              <a:rPr lang="fr-FR"/>
              <a:t>A lit X, dans la BD on a X=0,</a:t>
            </a:r>
          </a:p>
          <a:p>
            <a:pPr marL="914400" lvl="1" indent="-457200">
              <a:buFont typeface="Wingdings" pitchFamily="2" charset="2"/>
              <a:buAutoNum type="arabicPeriod"/>
            </a:pPr>
            <a:r>
              <a:rPr lang="fr-FR"/>
              <a:t>B lit X, dans la BD on a X=0,</a:t>
            </a:r>
          </a:p>
          <a:p>
            <a:pPr marL="914400" lvl="1" indent="-457200">
              <a:buFont typeface="Wingdings" pitchFamily="2" charset="2"/>
              <a:buAutoNum type="arabicPeriod"/>
            </a:pPr>
            <a:r>
              <a:rPr lang="fr-FR"/>
              <a:t>A ajoute 10 à X et écrit le résultat dans la BD. Dans la BD on a X=10,</a:t>
            </a:r>
          </a:p>
          <a:p>
            <a:pPr marL="914400" lvl="1" indent="-457200">
              <a:buFont typeface="Wingdings" pitchFamily="2" charset="2"/>
              <a:buAutoNum type="arabicPeriod"/>
            </a:pPr>
            <a:r>
              <a:rPr lang="fr-FR"/>
              <a:t>B ajoute 10 à sa copie de X et écrit le résultat dans la BD. Dans la BD on a X=10, </a:t>
            </a:r>
            <a:r>
              <a:rPr lang="fr-FR" u="sng"/>
              <a:t>ce qui est anormal !</a:t>
            </a:r>
          </a:p>
          <a:p>
            <a:pPr marL="914400" lvl="1" indent="-457200"/>
            <a:r>
              <a:rPr lang="fr-FR" u="sng"/>
              <a:t>On a perdu le traitement effectué par A !</a:t>
            </a: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02" name="Rectangle 2"/>
          <p:cNvSpPr>
            <a:spLocks noGrp="1" noChangeArrowheads="1"/>
          </p:cNvSpPr>
          <p:nvPr>
            <p:ph type="title"/>
          </p:nvPr>
        </p:nvSpPr>
        <p:spPr/>
        <p:txBody>
          <a:bodyPr/>
          <a:lstStyle/>
          <a:p>
            <a:r>
              <a:rPr lang="fr-FR"/>
              <a:t>Isolation de transaction</a:t>
            </a:r>
          </a:p>
        </p:txBody>
      </p:sp>
      <p:sp>
        <p:nvSpPr>
          <p:cNvPr id="1587203" name="Rectangle 3"/>
          <p:cNvSpPr>
            <a:spLocks noGrp="1" noChangeArrowheads="1"/>
          </p:cNvSpPr>
          <p:nvPr>
            <p:ph type="body" idx="1"/>
          </p:nvPr>
        </p:nvSpPr>
        <p:spPr/>
        <p:txBody>
          <a:bodyPr/>
          <a:lstStyle/>
          <a:p>
            <a:pPr marL="533400" indent="-533400"/>
            <a:r>
              <a:rPr lang="fr-FR"/>
              <a:t>Solution : utiliser un verrou. </a:t>
            </a:r>
          </a:p>
          <a:p>
            <a:pPr marL="533400" indent="-533400"/>
            <a:r>
              <a:rPr lang="fr-FR"/>
              <a:t>Chaque composant</a:t>
            </a:r>
          </a:p>
          <a:p>
            <a:pPr marL="914400" lvl="1" indent="-457200">
              <a:buFont typeface="Wingdings" pitchFamily="2" charset="2"/>
              <a:buAutoNum type="arabicPeriod"/>
            </a:pPr>
            <a:r>
              <a:rPr lang="fr-FR"/>
              <a:t>Demande un verrou,</a:t>
            </a:r>
          </a:p>
          <a:p>
            <a:pPr marL="914400" lvl="1" indent="-457200">
              <a:buFont typeface="Wingdings" pitchFamily="2" charset="2"/>
              <a:buAutoNum type="arabicPeriod"/>
            </a:pPr>
            <a:r>
              <a:rPr lang="fr-FR"/>
              <a:t>Fait le travail précédent sur X,</a:t>
            </a:r>
          </a:p>
          <a:p>
            <a:pPr marL="914400" lvl="1" indent="-457200">
              <a:buFont typeface="Wingdings" pitchFamily="2" charset="2"/>
              <a:buAutoNum type="arabicPeriod"/>
            </a:pPr>
            <a:r>
              <a:rPr lang="fr-FR"/>
              <a:t>Libère le verrou</a:t>
            </a:r>
          </a:p>
          <a:p>
            <a:pPr marL="533400" indent="-533400"/>
            <a:r>
              <a:rPr lang="fr-FR"/>
              <a:t>Gestion de file d'attente… exclusion mutuelle, etc…</a:t>
            </a:r>
          </a:p>
          <a:p>
            <a:pPr marL="533400" indent="-533400"/>
            <a:r>
              <a:rPr lang="fr-FR"/>
              <a:t>Tout ceci peut-être réglé avec les EJBs</a:t>
            </a:r>
          </a:p>
        </p:txBody>
      </p:sp>
    </p:spTree>
  </p:cSld>
  <p:clrMapOvr>
    <a:masterClrMapping/>
  </p:clrMapOvr>
  <p:timing>
    <p:tnLst>
      <p:par>
        <p:cTn id="1" dur="indefinite" restart="never" nodeType="tmRoot"/>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Rectangle 2"/>
          <p:cNvSpPr>
            <a:spLocks noGrp="1" noChangeArrowheads="1"/>
          </p:cNvSpPr>
          <p:nvPr>
            <p:ph type="title"/>
          </p:nvPr>
        </p:nvSpPr>
        <p:spPr/>
        <p:txBody>
          <a:bodyPr/>
          <a:lstStyle/>
          <a:p>
            <a:r>
              <a:rPr lang="fr-FR"/>
              <a:t>Niveau d'isolation avec les EJB</a:t>
            </a:r>
          </a:p>
        </p:txBody>
      </p:sp>
      <p:sp>
        <p:nvSpPr>
          <p:cNvPr id="1588227" name="Rectangle 3"/>
          <p:cNvSpPr>
            <a:spLocks noGrp="1" noChangeArrowheads="1"/>
          </p:cNvSpPr>
          <p:nvPr>
            <p:ph type="body" idx="1"/>
          </p:nvPr>
        </p:nvSpPr>
        <p:spPr/>
        <p:txBody>
          <a:bodyPr/>
          <a:lstStyle/>
          <a:p>
            <a:pPr marL="533400" indent="-533400"/>
            <a:r>
              <a:rPr lang="fr-FR"/>
              <a:t>Le niveau d'isolation limite la façon dont les transactions multiples et entrelacées interfèrent les unes sur les autres dans une BD multi-utilisateur.</a:t>
            </a:r>
          </a:p>
          <a:p>
            <a:pPr marL="533400" indent="-533400"/>
            <a:r>
              <a:rPr lang="fr-FR"/>
              <a:t>3 types de violations possibles</a:t>
            </a:r>
          </a:p>
          <a:p>
            <a:pPr marL="914400" lvl="1" indent="-457200">
              <a:buFont typeface="Wingdings" pitchFamily="2" charset="2"/>
              <a:buAutoNum type="arabicPeriod"/>
            </a:pPr>
            <a:r>
              <a:rPr lang="fr-FR"/>
              <a:t>Lecture brouillée,</a:t>
            </a:r>
          </a:p>
          <a:p>
            <a:pPr marL="914400" lvl="1" indent="-457200">
              <a:buFont typeface="Wingdings" pitchFamily="2" charset="2"/>
              <a:buAutoNum type="arabicPeriod"/>
            </a:pPr>
            <a:r>
              <a:rPr lang="fr-FR"/>
              <a:t>Lecture ne pouvant être répétée,</a:t>
            </a:r>
          </a:p>
          <a:p>
            <a:pPr marL="914400" lvl="1" indent="-457200">
              <a:buFont typeface="Wingdings" pitchFamily="2" charset="2"/>
              <a:buAutoNum type="arabicPeriod"/>
            </a:pPr>
            <a:r>
              <a:rPr lang="fr-FR"/>
              <a:t>Lecture fantôme.</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Rectangle 2"/>
          <p:cNvSpPr>
            <a:spLocks noGrp="1" noChangeArrowheads="1"/>
          </p:cNvSpPr>
          <p:nvPr>
            <p:ph type="title"/>
          </p:nvPr>
        </p:nvSpPr>
        <p:spPr/>
        <p:txBody>
          <a:bodyPr/>
          <a:lstStyle/>
          <a:p>
            <a:r>
              <a:rPr lang="fr-FR"/>
              <a:t>Les différents métiers…</a:t>
            </a:r>
          </a:p>
        </p:txBody>
      </p:sp>
      <p:sp>
        <p:nvSpPr>
          <p:cNvPr id="1099779" name="Rectangle 3"/>
          <p:cNvSpPr>
            <a:spLocks noGrp="1" noChangeArrowheads="1"/>
          </p:cNvSpPr>
          <p:nvPr>
            <p:ph type="body" idx="1"/>
          </p:nvPr>
        </p:nvSpPr>
        <p:spPr/>
        <p:txBody>
          <a:bodyPr/>
          <a:lstStyle/>
          <a:p>
            <a:endParaRPr lang="fr-FR"/>
          </a:p>
        </p:txBody>
      </p:sp>
      <p:sp>
        <p:nvSpPr>
          <p:cNvPr id="1099781" name="Rectangle 5"/>
          <p:cNvSpPr>
            <a:spLocks noChangeArrowheads="1"/>
          </p:cNvSpPr>
          <p:nvPr/>
        </p:nvSpPr>
        <p:spPr bwMode="auto">
          <a:xfrm>
            <a:off x="1600200" y="1743075"/>
            <a:ext cx="9144000" cy="0"/>
          </a:xfrm>
          <a:prstGeom prst="rect">
            <a:avLst/>
          </a:prstGeom>
          <a:noFill/>
          <a:ln w="9525">
            <a:noFill/>
            <a:miter lim="800000"/>
            <a:headEnd/>
            <a:tailEnd/>
          </a:ln>
          <a:effectLst/>
        </p:spPr>
        <p:txBody>
          <a:bodyPr>
            <a:spAutoFit/>
          </a:bodyPr>
          <a:lstStyle/>
          <a:p>
            <a:endParaRPr lang="fr-FR"/>
          </a:p>
        </p:txBody>
      </p:sp>
      <p:pic>
        <p:nvPicPr>
          <p:cNvPr id="1099780" name="Picture 4" descr="roles"/>
          <p:cNvPicPr>
            <a:picLocks noChangeAspect="1" noChangeArrowheads="1"/>
          </p:cNvPicPr>
          <p:nvPr/>
        </p:nvPicPr>
        <p:blipFill>
          <a:blip r:embed="rId2" cstate="print"/>
          <a:srcRect/>
          <a:stretch>
            <a:fillRect/>
          </a:stretch>
        </p:blipFill>
        <p:spPr bwMode="auto">
          <a:xfrm>
            <a:off x="685800" y="1447800"/>
            <a:ext cx="8077200" cy="4581525"/>
          </a:xfrm>
          <a:prstGeom prst="rect">
            <a:avLst/>
          </a:prstGeom>
          <a:noFill/>
        </p:spPr>
      </p:pic>
    </p:spTree>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9250" name="Rectangle 2"/>
          <p:cNvSpPr>
            <a:spLocks noGrp="1" noChangeArrowheads="1"/>
          </p:cNvSpPr>
          <p:nvPr>
            <p:ph type="title"/>
          </p:nvPr>
        </p:nvSpPr>
        <p:spPr/>
        <p:txBody>
          <a:bodyPr/>
          <a:lstStyle/>
          <a:p>
            <a:r>
              <a:rPr lang="fr-FR"/>
              <a:t>Niveau d'isolation avec les EJB</a:t>
            </a:r>
          </a:p>
        </p:txBody>
      </p:sp>
      <p:sp>
        <p:nvSpPr>
          <p:cNvPr id="1589251" name="Rectangle 3"/>
          <p:cNvSpPr>
            <a:spLocks noGrp="1" noChangeArrowheads="1"/>
          </p:cNvSpPr>
          <p:nvPr>
            <p:ph type="body" idx="1"/>
          </p:nvPr>
        </p:nvSpPr>
        <p:spPr/>
        <p:txBody>
          <a:bodyPr/>
          <a:lstStyle/>
          <a:p>
            <a:r>
              <a:rPr lang="fr-FR" sz="2400"/>
              <a:t>Lecture brouillée</a:t>
            </a:r>
          </a:p>
          <a:p>
            <a:pPr lvl="1"/>
            <a:r>
              <a:rPr lang="fr-FR" sz="2000"/>
              <a:t>La transaction T1 modifie une ligne, la transaction T2 lit ensuite cette ligne,</a:t>
            </a:r>
          </a:p>
          <a:p>
            <a:pPr lvl="1"/>
            <a:r>
              <a:rPr lang="fr-FR" sz="2000"/>
              <a:t>Puis T1 effectue une annulation (rollback),</a:t>
            </a:r>
          </a:p>
          <a:p>
            <a:pPr lvl="1"/>
            <a:r>
              <a:rPr lang="fr-FR" sz="2000"/>
              <a:t>T2 a donc vu une ligne qui n'a jamais vraiment existé.</a:t>
            </a:r>
          </a:p>
          <a:p>
            <a:r>
              <a:rPr lang="fr-FR" sz="2400"/>
              <a:t>Lecture ne pouvant être répétée</a:t>
            </a:r>
          </a:p>
          <a:p>
            <a:pPr lvl="1"/>
            <a:r>
              <a:rPr lang="fr-FR" sz="2000"/>
              <a:t>T1 extrait une ligne,</a:t>
            </a:r>
          </a:p>
          <a:p>
            <a:pPr lvl="1"/>
            <a:r>
              <a:rPr lang="fr-FR" sz="2000"/>
              <a:t>T2 met à jour cette ligne,</a:t>
            </a:r>
          </a:p>
          <a:p>
            <a:pPr lvl="1"/>
            <a:r>
              <a:rPr lang="fr-FR" sz="2000"/>
              <a:t>T1 extrait à nouveau la même ligne,</a:t>
            </a:r>
          </a:p>
          <a:p>
            <a:pPr lvl="1"/>
            <a:r>
              <a:rPr lang="fr-FR" sz="2000"/>
              <a:t>T1 a extrait deux fois la même ligne et a vu deux valeurs différentes.</a:t>
            </a:r>
          </a:p>
        </p:txBody>
      </p:sp>
    </p:spTree>
  </p:cSld>
  <p:clrMapOvr>
    <a:masterClrMapping/>
  </p:clrMapOvr>
  <p:timing>
    <p:tnLst>
      <p:par>
        <p:cTn id="1" dur="indefinite" restart="never" nodeType="tmRoot"/>
      </p:par>
    </p:tnLst>
  </p:timing>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0274" name="Rectangle 2"/>
          <p:cNvSpPr>
            <a:spLocks noGrp="1" noChangeArrowheads="1"/>
          </p:cNvSpPr>
          <p:nvPr>
            <p:ph type="title"/>
          </p:nvPr>
        </p:nvSpPr>
        <p:spPr/>
        <p:txBody>
          <a:bodyPr/>
          <a:lstStyle/>
          <a:p>
            <a:r>
              <a:rPr lang="fr-FR"/>
              <a:t>Niveau d'isolation avec les EJB</a:t>
            </a:r>
          </a:p>
        </p:txBody>
      </p:sp>
      <p:sp>
        <p:nvSpPr>
          <p:cNvPr id="1590275" name="Rectangle 3"/>
          <p:cNvSpPr>
            <a:spLocks noGrp="1" noChangeArrowheads="1"/>
          </p:cNvSpPr>
          <p:nvPr>
            <p:ph type="body" idx="1"/>
          </p:nvPr>
        </p:nvSpPr>
        <p:spPr/>
        <p:txBody>
          <a:bodyPr/>
          <a:lstStyle/>
          <a:p>
            <a:r>
              <a:rPr lang="fr-FR"/>
              <a:t>Lecture fantôme</a:t>
            </a:r>
          </a:p>
          <a:p>
            <a:pPr lvl="1"/>
            <a:r>
              <a:rPr lang="fr-FR"/>
              <a:t>T1 lit quelques lignes satisfaisant certaines conditions de recherche,</a:t>
            </a:r>
          </a:p>
          <a:p>
            <a:pPr lvl="1"/>
            <a:r>
              <a:rPr lang="fr-FR"/>
              <a:t>T2 insère plusieurs lignes satisfaisant ces mêmes conditions de recherche,</a:t>
            </a:r>
          </a:p>
          <a:p>
            <a:pPr lvl="1"/>
            <a:r>
              <a:rPr lang="fr-FR"/>
              <a:t>Si T1 répète la lecture elle verra des lignes qui n'existaient pas auparavant. Ces lignes sont appelées </a:t>
            </a:r>
            <a:r>
              <a:rPr lang="fr-FR" i="1"/>
              <a:t>des lignes fantômes</a:t>
            </a:r>
            <a:r>
              <a:rPr lang="fr-FR"/>
              <a:t>.</a:t>
            </a:r>
          </a:p>
        </p:txBody>
      </p:sp>
    </p:spTree>
  </p:cSld>
  <p:clrMapOvr>
    <a:masterClrMapping/>
  </p:clrMapOvr>
  <p:timing>
    <p:tnLst>
      <p:par>
        <p:cTn id="1" dur="indefinite" restart="never" nodeType="tmRoot"/>
      </p:par>
    </p:tnLst>
  </p:timing>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298" name="Rectangle 2"/>
          <p:cNvSpPr>
            <a:spLocks noGrp="1" noChangeArrowheads="1"/>
          </p:cNvSpPr>
          <p:nvPr>
            <p:ph type="title"/>
          </p:nvPr>
        </p:nvSpPr>
        <p:spPr/>
        <p:txBody>
          <a:bodyPr/>
          <a:lstStyle/>
          <a:p>
            <a:r>
              <a:rPr lang="fr-FR"/>
              <a:t>Niveau d'isolation avec les EJB</a:t>
            </a:r>
          </a:p>
        </p:txBody>
      </p:sp>
      <p:sp>
        <p:nvSpPr>
          <p:cNvPr id="1591299" name="Rectangle 3"/>
          <p:cNvSpPr>
            <a:spLocks noGrp="1" noChangeArrowheads="1"/>
          </p:cNvSpPr>
          <p:nvPr>
            <p:ph type="body" idx="1"/>
          </p:nvPr>
        </p:nvSpPr>
        <p:spPr/>
        <p:txBody>
          <a:bodyPr/>
          <a:lstStyle/>
          <a:p>
            <a:endParaRPr lang="fr-FR"/>
          </a:p>
        </p:txBody>
      </p:sp>
      <p:graphicFrame>
        <p:nvGraphicFramePr>
          <p:cNvPr id="1591300" name="Group 4"/>
          <p:cNvGraphicFramePr>
            <a:graphicFrameLocks noGrp="1"/>
          </p:cNvGraphicFramePr>
          <p:nvPr/>
        </p:nvGraphicFramePr>
        <p:xfrm>
          <a:off x="685800" y="1397000"/>
          <a:ext cx="8001000" cy="4391978"/>
        </p:xfrm>
        <a:graphic>
          <a:graphicData uri="http://schemas.openxmlformats.org/drawingml/2006/table">
            <a:tbl>
              <a:tblPr/>
              <a:tblGrid>
                <a:gridCol w="1524000"/>
                <a:gridCol w="3886200"/>
                <a:gridCol w="2590800"/>
              </a:tblGrid>
              <a:tr h="911225">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400" b="1" i="0" u="none" strike="noStrike" cap="none" normalizeH="0" baseline="0" smtClean="0">
                          <a:ln>
                            <a:noFill/>
                          </a:ln>
                          <a:solidFill>
                            <a:schemeClr val="tx1"/>
                          </a:solidFill>
                          <a:effectLst/>
                          <a:latin typeface="Arial" charset="0"/>
                        </a:rPr>
                        <a:t>Attribut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400" b="1" i="0" u="none" strike="noStrike" cap="none" normalizeH="0" baseline="0" smtClean="0">
                          <a:ln>
                            <a:noFill/>
                          </a:ln>
                          <a:solidFill>
                            <a:schemeClr val="tx1"/>
                          </a:solidFill>
                          <a:effectLst/>
                          <a:latin typeface="Arial" charset="0"/>
                        </a:rPr>
                        <a:t>Syntaxe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400" b="1" i="0" u="none" strike="noStrike" cap="none" normalizeH="0" baseline="0" smtClean="0">
                          <a:ln>
                            <a:noFill/>
                          </a:ln>
                          <a:solidFill>
                            <a:schemeClr val="tx1"/>
                          </a:solidFill>
                          <a:effectLst/>
                          <a:latin typeface="Arial" charset="0"/>
                        </a:rPr>
                        <a:t>Description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r>
              <a:tr h="655638">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Uncommited</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0" i="0" u="none" strike="noStrike" cap="none" normalizeH="0" baseline="0" smtClean="0">
                          <a:ln>
                            <a:noFill/>
                          </a:ln>
                          <a:solidFill>
                            <a:schemeClr val="tx1"/>
                          </a:solidFill>
                          <a:effectLst/>
                          <a:latin typeface="Arial" charset="0"/>
                        </a:rPr>
                        <a:t>TRANSACTION_READ_UNCOMMITED</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Autorise l'ensemble des trois violations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2954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Commited</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0" i="0" u="none" strike="noStrike" cap="none" normalizeH="0" baseline="0" smtClean="0">
                          <a:ln>
                            <a:noFill/>
                          </a:ln>
                          <a:solidFill>
                            <a:schemeClr val="tx1"/>
                          </a:solidFill>
                          <a:effectLst/>
                          <a:latin typeface="Arial" charset="0"/>
                        </a:rPr>
                        <a:t>TRANSACTION_READ_COMMITED</a:t>
                      </a:r>
                    </a:p>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endParaRPr kumimoji="0" lang="fr-FR" sz="1600" b="0" i="0" u="none" strike="noStrike" cap="none" normalizeH="0" baseline="0" smtClean="0">
                        <a:ln>
                          <a:noFill/>
                        </a:ln>
                        <a:solidFill>
                          <a:schemeClr val="tx1"/>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Autorise les lectures ne pouvant être répétées et les lignes fantômes, n'autorise pas les lectures brouillées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Repeatable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0" i="0" u="none" strike="noStrike" cap="none" normalizeH="0" baseline="0" smtClean="0">
                          <a:ln>
                            <a:noFill/>
                          </a:ln>
                          <a:solidFill>
                            <a:schemeClr val="tx1"/>
                          </a:solidFill>
                          <a:effectLst/>
                          <a:latin typeface="Arial" charset="0"/>
                        </a:rPr>
                        <a:t>TRANSACTION_REPEATABLE_READ</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Autorise les lignes fantômes mais pas les deux autres violations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00075">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Serialisable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0" i="0" u="none" strike="noStrike" cap="none" normalizeH="0" baseline="0" smtClean="0">
                          <a:ln>
                            <a:noFill/>
                          </a:ln>
                          <a:solidFill>
                            <a:schemeClr val="tx1"/>
                          </a:solidFill>
                          <a:effectLst/>
                          <a:latin typeface="Arial" charset="0"/>
                        </a:rPr>
                        <a:t>TRANSACTION_SERIALIZABLE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1600" b="1" i="0" u="none" strike="noStrike" cap="none" normalizeH="0" baseline="0" smtClean="0">
                          <a:ln>
                            <a:noFill/>
                          </a:ln>
                          <a:solidFill>
                            <a:schemeClr val="tx1"/>
                          </a:solidFill>
                          <a:effectLst/>
                          <a:latin typeface="Arial" charset="0"/>
                        </a:rPr>
                        <a:t>N'autorise aucune des trois violations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2322" name="Rectangle 2"/>
          <p:cNvSpPr>
            <a:spLocks noGrp="1" noChangeArrowheads="1"/>
          </p:cNvSpPr>
          <p:nvPr>
            <p:ph type="title"/>
          </p:nvPr>
        </p:nvSpPr>
        <p:spPr/>
        <p:txBody>
          <a:bodyPr/>
          <a:lstStyle/>
          <a:p>
            <a:r>
              <a:rPr lang="fr-FR"/>
              <a:t>Quel niveau utiliser</a:t>
            </a:r>
          </a:p>
        </p:txBody>
      </p:sp>
      <p:sp>
        <p:nvSpPr>
          <p:cNvPr id="1592323" name="Rectangle 3"/>
          <p:cNvSpPr>
            <a:spLocks noGrp="1" noChangeArrowheads="1"/>
          </p:cNvSpPr>
          <p:nvPr>
            <p:ph type="body" idx="1"/>
          </p:nvPr>
        </p:nvSpPr>
        <p:spPr/>
        <p:txBody>
          <a:bodyPr/>
          <a:lstStyle/>
          <a:p>
            <a:r>
              <a:rPr lang="fr-FR" sz="2400"/>
              <a:t>Uncommited</a:t>
            </a:r>
          </a:p>
          <a:p>
            <a:pPr lvl="1"/>
            <a:r>
              <a:rPr lang="fr-FR" sz="2000"/>
              <a:t>Uniquement si on est sûr qu'une transaction ne pourra être mise en concurrence avec une autre.</a:t>
            </a:r>
          </a:p>
          <a:p>
            <a:pPr lvl="1"/>
            <a:r>
              <a:rPr lang="fr-FR" sz="2000"/>
              <a:t>Performant mais dangereux !</a:t>
            </a:r>
          </a:p>
          <a:p>
            <a:pPr lvl="1"/>
            <a:r>
              <a:rPr lang="fr-FR" sz="2000"/>
              <a:t>A éviter pour les applications mission-critical !</a:t>
            </a:r>
          </a:p>
          <a:p>
            <a:r>
              <a:rPr lang="fr-FR" sz="2400"/>
              <a:t>Commited</a:t>
            </a:r>
          </a:p>
          <a:p>
            <a:pPr lvl="1"/>
            <a:r>
              <a:rPr lang="fr-FR" sz="2000"/>
              <a:t>Utile pour les applications qui produisent des rapports sur une base de donnée. On veut lire des données consistances, mêmes si pendant qu'on les lisait quelqu'un était en train de les modifier.</a:t>
            </a:r>
          </a:p>
          <a:p>
            <a:pPr lvl="1"/>
            <a:r>
              <a:rPr lang="fr-FR" sz="2000"/>
              <a:t>Lisent un snapshot des données commitées…</a:t>
            </a:r>
          </a:p>
          <a:p>
            <a:pPr lvl="1"/>
            <a:r>
              <a:rPr lang="fr-FR" sz="2000" u="sng"/>
              <a:t>Niveau d'isolation par défaut de la plupart des BD</a:t>
            </a:r>
            <a:r>
              <a:rPr lang="fr-FR" sz="2000"/>
              <a:t> (Oracle…)</a:t>
            </a:r>
          </a:p>
        </p:txBody>
      </p:sp>
    </p:spTree>
  </p:cSld>
  <p:clrMapOvr>
    <a:masterClrMapping/>
  </p:clrMapOvr>
  <p:timing>
    <p:tnLst>
      <p:par>
        <p:cTn id="1" dur="indefinite" restart="never" nodeType="tmRoot"/>
      </p:par>
    </p:tnLst>
  </p:timing>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3346" name="Rectangle 2"/>
          <p:cNvSpPr>
            <a:spLocks noGrp="1" noChangeArrowheads="1"/>
          </p:cNvSpPr>
          <p:nvPr>
            <p:ph type="title"/>
          </p:nvPr>
        </p:nvSpPr>
        <p:spPr/>
        <p:txBody>
          <a:bodyPr/>
          <a:lstStyle/>
          <a:p>
            <a:r>
              <a:rPr lang="fr-FR"/>
              <a:t>Quel niveau utiliser</a:t>
            </a:r>
          </a:p>
        </p:txBody>
      </p:sp>
      <p:sp>
        <p:nvSpPr>
          <p:cNvPr id="1593347" name="Rectangle 3"/>
          <p:cNvSpPr>
            <a:spLocks noGrp="1" noChangeArrowheads="1"/>
          </p:cNvSpPr>
          <p:nvPr>
            <p:ph type="body" idx="1"/>
          </p:nvPr>
        </p:nvSpPr>
        <p:spPr/>
        <p:txBody>
          <a:bodyPr/>
          <a:lstStyle/>
          <a:p>
            <a:r>
              <a:rPr lang="fr-FR"/>
              <a:t>Repeatable</a:t>
            </a:r>
          </a:p>
          <a:p>
            <a:pPr lvl="1"/>
            <a:r>
              <a:rPr lang="fr-FR"/>
              <a:t>Lorsqu'on veut pouvoir lire et modifier des lignes, les relire au cours d'une même transaction, sans perte de consistance.</a:t>
            </a:r>
          </a:p>
          <a:p>
            <a:r>
              <a:rPr lang="fr-FR"/>
              <a:t>Serialisable</a:t>
            </a:r>
          </a:p>
          <a:p>
            <a:pPr lvl="1"/>
            <a:r>
              <a:rPr lang="fr-FR"/>
              <a:t>Pour les applications mission-critical qui nécessitent un niveau d'isolation absolu, ACID 100% !</a:t>
            </a:r>
          </a:p>
          <a:p>
            <a:pPr lvl="1"/>
            <a:r>
              <a:rPr lang="fr-FR"/>
              <a:t>Attention ,les performances se dégradent à vitesse grand V avec ce mode !</a:t>
            </a:r>
          </a:p>
          <a:p>
            <a:pPr lvl="1"/>
            <a:endParaRPr lang="fr-FR"/>
          </a:p>
        </p:txBody>
      </p:sp>
    </p:spTree>
  </p:cSld>
  <p:clrMapOvr>
    <a:masterClrMapping/>
  </p:clrMapOvr>
  <p:timing>
    <p:tnLst>
      <p:par>
        <p:cTn id="1" dur="indefinite" restart="never" nodeType="tmRoot"/>
      </p:par>
    </p:tnLst>
  </p:timing>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4370" name="Rectangle 2"/>
          <p:cNvSpPr>
            <a:spLocks noGrp="1" noChangeArrowheads="1"/>
          </p:cNvSpPr>
          <p:nvPr>
            <p:ph type="title"/>
          </p:nvPr>
        </p:nvSpPr>
        <p:spPr/>
        <p:txBody>
          <a:bodyPr/>
          <a:lstStyle/>
          <a:p>
            <a:r>
              <a:rPr lang="fr-FR"/>
              <a:t>Comment spécifier ces niveaux ?</a:t>
            </a:r>
          </a:p>
        </p:txBody>
      </p:sp>
      <p:sp>
        <p:nvSpPr>
          <p:cNvPr id="1594371" name="Rectangle 3"/>
          <p:cNvSpPr>
            <a:spLocks noGrp="1" noChangeArrowheads="1"/>
          </p:cNvSpPr>
          <p:nvPr>
            <p:ph type="body" idx="1"/>
          </p:nvPr>
        </p:nvSpPr>
        <p:spPr>
          <a:xfrm>
            <a:off x="685800" y="1447800"/>
            <a:ext cx="8458200" cy="4724400"/>
          </a:xfrm>
        </p:spPr>
        <p:txBody>
          <a:bodyPr/>
          <a:lstStyle/>
          <a:p>
            <a:r>
              <a:rPr lang="fr-FR"/>
              <a:t>Transactions gérées par le bean</a:t>
            </a:r>
          </a:p>
          <a:p>
            <a:pPr lvl="1"/>
            <a:r>
              <a:rPr lang="fr-FR"/>
              <a:t>Appel de </a:t>
            </a:r>
          </a:p>
          <a:p>
            <a:pPr lvl="1">
              <a:buFont typeface="Wingdings" pitchFamily="2" charset="2"/>
              <a:buNone/>
            </a:pPr>
            <a:r>
              <a:rPr lang="en-US" sz="2000" b="1" i="1">
                <a:latin typeface="Courier New" pitchFamily="49" charset="0"/>
                <a:cs typeface="Times New Roman" charset="0"/>
              </a:rPr>
              <a:t>java.sql.Connection.SetTransactionIsolation(...)</a:t>
            </a:r>
            <a:r>
              <a:rPr lang="en-US" sz="2000" b="1">
                <a:latin typeface="Courier New" pitchFamily="49" charset="0"/>
                <a:cs typeface="Times New Roman" charset="0"/>
              </a:rPr>
              <a:t>.</a:t>
            </a:r>
            <a:r>
              <a:rPr lang="fr-FR" sz="2000"/>
              <a:t> </a:t>
            </a:r>
          </a:p>
          <a:p>
            <a:r>
              <a:rPr lang="fr-FR"/>
              <a:t>Transactions gérées par le container</a:t>
            </a:r>
          </a:p>
          <a:p>
            <a:pPr lvl="1"/>
            <a:r>
              <a:rPr lang="fr-FR"/>
              <a:t>Non, on ne peut pas spécifier le niveau d'isolation dans le descripteur !</a:t>
            </a:r>
          </a:p>
          <a:p>
            <a:pPr lvl="1"/>
            <a:r>
              <a:rPr lang="fr-FR"/>
              <a:t>On le fera via le driver JDBC, ou via les outils de configuration de la DB ou du container,</a:t>
            </a:r>
          </a:p>
          <a:p>
            <a:pPr lvl="1"/>
            <a:r>
              <a:rPr lang="fr-FR"/>
              <a:t>Problèmes de portabilité !</a:t>
            </a:r>
          </a:p>
          <a:p>
            <a:pPr lvl="1">
              <a:buFont typeface="Wingdings" pitchFamily="2" charset="2"/>
              <a:buNone/>
            </a:pPr>
            <a:endParaRPr lang="fr-FR" sz="2000"/>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5394" name="Rectangle 2"/>
          <p:cNvSpPr>
            <a:spLocks noGrp="1" noChangeArrowheads="1"/>
          </p:cNvSpPr>
          <p:nvPr>
            <p:ph type="title"/>
          </p:nvPr>
        </p:nvSpPr>
        <p:spPr/>
        <p:txBody>
          <a:bodyPr/>
          <a:lstStyle/>
          <a:p>
            <a:r>
              <a:rPr lang="fr-FR"/>
              <a:t>Impossibilité de spécifier le niveau d'isolation ???</a:t>
            </a:r>
          </a:p>
        </p:txBody>
      </p:sp>
      <p:sp>
        <p:nvSpPr>
          <p:cNvPr id="1595395" name="Rectangle 3"/>
          <p:cNvSpPr>
            <a:spLocks noGrp="1" noChangeArrowheads="1"/>
          </p:cNvSpPr>
          <p:nvPr>
            <p:ph type="body" idx="1"/>
          </p:nvPr>
        </p:nvSpPr>
        <p:spPr/>
        <p:txBody>
          <a:bodyPr/>
          <a:lstStyle/>
          <a:p>
            <a:endParaRPr lang="fr-FR"/>
          </a:p>
        </p:txBody>
      </p:sp>
      <p:pic>
        <p:nvPicPr>
          <p:cNvPr id="1595396" name="Picture 4"/>
          <p:cNvPicPr>
            <a:picLocks noChangeAspect="1" noChangeArrowheads="1"/>
          </p:cNvPicPr>
          <p:nvPr/>
        </p:nvPicPr>
        <p:blipFill>
          <a:blip r:embed="rId2" cstate="print"/>
          <a:srcRect/>
          <a:stretch>
            <a:fillRect/>
          </a:stretch>
        </p:blipFill>
        <p:spPr bwMode="auto">
          <a:xfrm>
            <a:off x="838200" y="990600"/>
            <a:ext cx="7956550" cy="5589588"/>
          </a:xfrm>
          <a:prstGeom prst="rect">
            <a:avLst/>
          </a:prstGeom>
          <a:noFill/>
          <a:ln w="9525">
            <a:noFill/>
            <a:miter lim="800000"/>
            <a:headEnd/>
            <a:tailEnd/>
          </a:ln>
          <a:effectLst/>
        </p:spPr>
      </p:pic>
      <p:sp>
        <p:nvSpPr>
          <p:cNvPr id="1595397" name="Freeform 5"/>
          <p:cNvSpPr>
            <a:spLocks/>
          </p:cNvSpPr>
          <p:nvPr/>
        </p:nvSpPr>
        <p:spPr bwMode="auto">
          <a:xfrm>
            <a:off x="1066800" y="3733800"/>
            <a:ext cx="7696200" cy="1905000"/>
          </a:xfrm>
          <a:custGeom>
            <a:avLst/>
            <a:gdLst/>
            <a:ahLst/>
            <a:cxnLst>
              <a:cxn ang="0">
                <a:pos x="469" y="99"/>
              </a:cxn>
              <a:cxn ang="0">
                <a:pos x="359" y="125"/>
              </a:cxn>
              <a:cxn ang="0">
                <a:pos x="160" y="214"/>
              </a:cxn>
              <a:cxn ang="0">
                <a:pos x="50" y="314"/>
              </a:cxn>
              <a:cxn ang="0">
                <a:pos x="24" y="372"/>
              </a:cxn>
              <a:cxn ang="0">
                <a:pos x="81" y="686"/>
              </a:cxn>
              <a:cxn ang="0">
                <a:pos x="102" y="749"/>
              </a:cxn>
              <a:cxn ang="0">
                <a:pos x="123" y="900"/>
              </a:cxn>
              <a:cxn ang="0">
                <a:pos x="354" y="1031"/>
              </a:cxn>
              <a:cxn ang="0">
                <a:pos x="1296" y="1026"/>
              </a:cxn>
              <a:cxn ang="0">
                <a:pos x="1846" y="989"/>
              </a:cxn>
              <a:cxn ang="0">
                <a:pos x="2097" y="1000"/>
              </a:cxn>
              <a:cxn ang="0">
                <a:pos x="2019" y="948"/>
              </a:cxn>
              <a:cxn ang="0">
                <a:pos x="2050" y="953"/>
              </a:cxn>
              <a:cxn ang="0">
                <a:pos x="2124" y="963"/>
              </a:cxn>
              <a:cxn ang="0">
                <a:pos x="2406" y="1021"/>
              </a:cxn>
              <a:cxn ang="0">
                <a:pos x="2642" y="1068"/>
              </a:cxn>
              <a:cxn ang="0">
                <a:pos x="2820" y="1063"/>
              </a:cxn>
              <a:cxn ang="0">
                <a:pos x="2967" y="1037"/>
              </a:cxn>
              <a:cxn ang="0">
                <a:pos x="3401" y="1010"/>
              </a:cxn>
              <a:cxn ang="0">
                <a:pos x="3359" y="916"/>
              </a:cxn>
              <a:cxn ang="0">
                <a:pos x="3396" y="948"/>
              </a:cxn>
              <a:cxn ang="0">
                <a:pos x="3532" y="1021"/>
              </a:cxn>
              <a:cxn ang="0">
                <a:pos x="3935" y="979"/>
              </a:cxn>
              <a:cxn ang="0">
                <a:pos x="4255" y="995"/>
              </a:cxn>
              <a:cxn ang="0">
                <a:pos x="4433" y="1016"/>
              </a:cxn>
              <a:cxn ang="0">
                <a:pos x="4553" y="1010"/>
              </a:cxn>
              <a:cxn ang="0">
                <a:pos x="4574" y="995"/>
              </a:cxn>
              <a:cxn ang="0">
                <a:pos x="4752" y="948"/>
              </a:cxn>
              <a:cxn ang="0">
                <a:pos x="4857" y="906"/>
              </a:cxn>
              <a:cxn ang="0">
                <a:pos x="4888" y="895"/>
              </a:cxn>
              <a:cxn ang="0">
                <a:pos x="4920" y="885"/>
              </a:cxn>
              <a:cxn ang="0">
                <a:pos x="5066" y="822"/>
              </a:cxn>
              <a:cxn ang="0">
                <a:pos x="5134" y="775"/>
              </a:cxn>
              <a:cxn ang="0">
                <a:pos x="5171" y="680"/>
              </a:cxn>
              <a:cxn ang="0">
                <a:pos x="5192" y="340"/>
              </a:cxn>
              <a:cxn ang="0">
                <a:pos x="5113" y="0"/>
              </a:cxn>
              <a:cxn ang="0">
                <a:pos x="4496" y="26"/>
              </a:cxn>
              <a:cxn ang="0">
                <a:pos x="3920" y="36"/>
              </a:cxn>
              <a:cxn ang="0">
                <a:pos x="3789" y="52"/>
              </a:cxn>
              <a:cxn ang="0">
                <a:pos x="3684" y="84"/>
              </a:cxn>
              <a:cxn ang="0">
                <a:pos x="3579" y="99"/>
              </a:cxn>
              <a:cxn ang="0">
                <a:pos x="3454" y="136"/>
              </a:cxn>
              <a:cxn ang="0">
                <a:pos x="3113" y="131"/>
              </a:cxn>
              <a:cxn ang="0">
                <a:pos x="2789" y="84"/>
              </a:cxn>
              <a:cxn ang="0">
                <a:pos x="2485" y="52"/>
              </a:cxn>
              <a:cxn ang="0">
                <a:pos x="2307" y="26"/>
              </a:cxn>
              <a:cxn ang="0">
                <a:pos x="1809" y="57"/>
              </a:cxn>
              <a:cxn ang="0">
                <a:pos x="1558" y="115"/>
              </a:cxn>
              <a:cxn ang="0">
                <a:pos x="1291" y="89"/>
              </a:cxn>
              <a:cxn ang="0">
                <a:pos x="1139" y="47"/>
              </a:cxn>
              <a:cxn ang="0">
                <a:pos x="987" y="10"/>
              </a:cxn>
              <a:cxn ang="0">
                <a:pos x="741" y="26"/>
              </a:cxn>
              <a:cxn ang="0">
                <a:pos x="505" y="99"/>
              </a:cxn>
              <a:cxn ang="0">
                <a:pos x="469" y="99"/>
              </a:cxn>
            </a:cxnLst>
            <a:rect l="0" t="0" r="r" b="b"/>
            <a:pathLst>
              <a:path w="5266" h="1068">
                <a:moveTo>
                  <a:pt x="469" y="99"/>
                </a:moveTo>
                <a:cubicBezTo>
                  <a:pt x="431" y="104"/>
                  <a:pt x="394" y="108"/>
                  <a:pt x="359" y="125"/>
                </a:cubicBezTo>
                <a:cubicBezTo>
                  <a:pt x="330" y="167"/>
                  <a:pt x="211" y="202"/>
                  <a:pt x="160" y="214"/>
                </a:cubicBezTo>
                <a:cubicBezTo>
                  <a:pt x="125" y="249"/>
                  <a:pt x="84" y="277"/>
                  <a:pt x="50" y="314"/>
                </a:cubicBezTo>
                <a:cubicBezTo>
                  <a:pt x="41" y="334"/>
                  <a:pt x="36" y="353"/>
                  <a:pt x="24" y="372"/>
                </a:cubicBezTo>
                <a:cubicBezTo>
                  <a:pt x="0" y="449"/>
                  <a:pt x="35" y="612"/>
                  <a:pt x="81" y="686"/>
                </a:cubicBezTo>
                <a:cubicBezTo>
                  <a:pt x="87" y="708"/>
                  <a:pt x="92" y="728"/>
                  <a:pt x="102" y="749"/>
                </a:cubicBezTo>
                <a:cubicBezTo>
                  <a:pt x="113" y="794"/>
                  <a:pt x="106" y="866"/>
                  <a:pt x="123" y="900"/>
                </a:cubicBezTo>
                <a:cubicBezTo>
                  <a:pt x="160" y="975"/>
                  <a:pt x="278" y="1017"/>
                  <a:pt x="354" y="1031"/>
                </a:cubicBezTo>
                <a:cubicBezTo>
                  <a:pt x="667" y="1020"/>
                  <a:pt x="984" y="1029"/>
                  <a:pt x="1296" y="1026"/>
                </a:cubicBezTo>
                <a:cubicBezTo>
                  <a:pt x="1475" y="970"/>
                  <a:pt x="1658" y="992"/>
                  <a:pt x="1846" y="989"/>
                </a:cubicBezTo>
                <a:cubicBezTo>
                  <a:pt x="1930" y="993"/>
                  <a:pt x="2014" y="1011"/>
                  <a:pt x="2097" y="1000"/>
                </a:cubicBezTo>
                <a:cubicBezTo>
                  <a:pt x="2140" y="994"/>
                  <a:pt x="2015" y="956"/>
                  <a:pt x="2019" y="948"/>
                </a:cubicBezTo>
                <a:cubicBezTo>
                  <a:pt x="2024" y="939"/>
                  <a:pt x="2040" y="952"/>
                  <a:pt x="2050" y="953"/>
                </a:cubicBezTo>
                <a:cubicBezTo>
                  <a:pt x="2075" y="957"/>
                  <a:pt x="2099" y="960"/>
                  <a:pt x="2124" y="963"/>
                </a:cubicBezTo>
                <a:cubicBezTo>
                  <a:pt x="2221" y="1003"/>
                  <a:pt x="2301" y="1016"/>
                  <a:pt x="2406" y="1021"/>
                </a:cubicBezTo>
                <a:cubicBezTo>
                  <a:pt x="2485" y="1037"/>
                  <a:pt x="2562" y="1056"/>
                  <a:pt x="2642" y="1068"/>
                </a:cubicBezTo>
                <a:cubicBezTo>
                  <a:pt x="2701" y="1066"/>
                  <a:pt x="2761" y="1066"/>
                  <a:pt x="2820" y="1063"/>
                </a:cubicBezTo>
                <a:cubicBezTo>
                  <a:pt x="2867" y="1060"/>
                  <a:pt x="2919" y="1041"/>
                  <a:pt x="2967" y="1037"/>
                </a:cubicBezTo>
                <a:cubicBezTo>
                  <a:pt x="3160" y="1021"/>
                  <a:pt x="3016" y="1032"/>
                  <a:pt x="3401" y="1010"/>
                </a:cubicBezTo>
                <a:cubicBezTo>
                  <a:pt x="3387" y="979"/>
                  <a:pt x="3362" y="950"/>
                  <a:pt x="3359" y="916"/>
                </a:cubicBezTo>
                <a:cubicBezTo>
                  <a:pt x="3358" y="900"/>
                  <a:pt x="3382" y="940"/>
                  <a:pt x="3396" y="948"/>
                </a:cubicBezTo>
                <a:cubicBezTo>
                  <a:pt x="3440" y="975"/>
                  <a:pt x="3487" y="997"/>
                  <a:pt x="3532" y="1021"/>
                </a:cubicBezTo>
                <a:cubicBezTo>
                  <a:pt x="3671" y="1004"/>
                  <a:pt x="3796" y="984"/>
                  <a:pt x="3935" y="979"/>
                </a:cubicBezTo>
                <a:cubicBezTo>
                  <a:pt x="4057" y="982"/>
                  <a:pt x="4143" y="983"/>
                  <a:pt x="4255" y="995"/>
                </a:cubicBezTo>
                <a:cubicBezTo>
                  <a:pt x="4314" y="1008"/>
                  <a:pt x="4374" y="1002"/>
                  <a:pt x="4433" y="1016"/>
                </a:cubicBezTo>
                <a:cubicBezTo>
                  <a:pt x="4473" y="1014"/>
                  <a:pt x="4513" y="1016"/>
                  <a:pt x="4553" y="1010"/>
                </a:cubicBezTo>
                <a:cubicBezTo>
                  <a:pt x="4562" y="1009"/>
                  <a:pt x="4566" y="998"/>
                  <a:pt x="4574" y="995"/>
                </a:cubicBezTo>
                <a:cubicBezTo>
                  <a:pt x="4630" y="974"/>
                  <a:pt x="4694" y="963"/>
                  <a:pt x="4752" y="948"/>
                </a:cubicBezTo>
                <a:cubicBezTo>
                  <a:pt x="4789" y="938"/>
                  <a:pt x="4821" y="917"/>
                  <a:pt x="4857" y="906"/>
                </a:cubicBezTo>
                <a:cubicBezTo>
                  <a:pt x="4867" y="903"/>
                  <a:pt x="4878" y="898"/>
                  <a:pt x="4888" y="895"/>
                </a:cubicBezTo>
                <a:cubicBezTo>
                  <a:pt x="4899" y="891"/>
                  <a:pt x="4920" y="885"/>
                  <a:pt x="4920" y="885"/>
                </a:cubicBezTo>
                <a:cubicBezTo>
                  <a:pt x="4962" y="854"/>
                  <a:pt x="5017" y="838"/>
                  <a:pt x="5066" y="822"/>
                </a:cubicBezTo>
                <a:cubicBezTo>
                  <a:pt x="5089" y="807"/>
                  <a:pt x="5115" y="794"/>
                  <a:pt x="5134" y="775"/>
                </a:cubicBezTo>
                <a:cubicBezTo>
                  <a:pt x="5146" y="742"/>
                  <a:pt x="5163" y="715"/>
                  <a:pt x="5171" y="680"/>
                </a:cubicBezTo>
                <a:cubicBezTo>
                  <a:pt x="5179" y="567"/>
                  <a:pt x="5166" y="451"/>
                  <a:pt x="5192" y="340"/>
                </a:cubicBezTo>
                <a:cubicBezTo>
                  <a:pt x="5188" y="101"/>
                  <a:pt x="5266" y="48"/>
                  <a:pt x="5113" y="0"/>
                </a:cubicBezTo>
                <a:cubicBezTo>
                  <a:pt x="4906" y="3"/>
                  <a:pt x="4702" y="20"/>
                  <a:pt x="4496" y="26"/>
                </a:cubicBezTo>
                <a:cubicBezTo>
                  <a:pt x="4304" y="32"/>
                  <a:pt x="3920" y="36"/>
                  <a:pt x="3920" y="36"/>
                </a:cubicBezTo>
                <a:cubicBezTo>
                  <a:pt x="3896" y="39"/>
                  <a:pt x="3803" y="49"/>
                  <a:pt x="3789" y="52"/>
                </a:cubicBezTo>
                <a:cubicBezTo>
                  <a:pt x="3755" y="59"/>
                  <a:pt x="3719" y="77"/>
                  <a:pt x="3684" y="84"/>
                </a:cubicBezTo>
                <a:cubicBezTo>
                  <a:pt x="3650" y="90"/>
                  <a:pt x="3613" y="94"/>
                  <a:pt x="3579" y="99"/>
                </a:cubicBezTo>
                <a:cubicBezTo>
                  <a:pt x="3538" y="117"/>
                  <a:pt x="3496" y="122"/>
                  <a:pt x="3454" y="136"/>
                </a:cubicBezTo>
                <a:cubicBezTo>
                  <a:pt x="3340" y="134"/>
                  <a:pt x="3227" y="134"/>
                  <a:pt x="3113" y="131"/>
                </a:cubicBezTo>
                <a:cubicBezTo>
                  <a:pt x="3006" y="128"/>
                  <a:pt x="2895" y="99"/>
                  <a:pt x="2789" y="84"/>
                </a:cubicBezTo>
                <a:cubicBezTo>
                  <a:pt x="2688" y="70"/>
                  <a:pt x="2586" y="64"/>
                  <a:pt x="2485" y="52"/>
                </a:cubicBezTo>
                <a:cubicBezTo>
                  <a:pt x="2427" y="36"/>
                  <a:pt x="2367" y="34"/>
                  <a:pt x="2307" y="26"/>
                </a:cubicBezTo>
                <a:cubicBezTo>
                  <a:pt x="2141" y="31"/>
                  <a:pt x="1973" y="27"/>
                  <a:pt x="1809" y="57"/>
                </a:cubicBezTo>
                <a:cubicBezTo>
                  <a:pt x="1742" y="106"/>
                  <a:pt x="1638" y="110"/>
                  <a:pt x="1558" y="115"/>
                </a:cubicBezTo>
                <a:cubicBezTo>
                  <a:pt x="1465" y="109"/>
                  <a:pt x="1382" y="99"/>
                  <a:pt x="1291" y="89"/>
                </a:cubicBezTo>
                <a:cubicBezTo>
                  <a:pt x="1240" y="77"/>
                  <a:pt x="1189" y="63"/>
                  <a:pt x="1139" y="47"/>
                </a:cubicBezTo>
                <a:cubicBezTo>
                  <a:pt x="1097" y="18"/>
                  <a:pt x="1037" y="16"/>
                  <a:pt x="987" y="10"/>
                </a:cubicBezTo>
                <a:cubicBezTo>
                  <a:pt x="916" y="12"/>
                  <a:pt x="817" y="6"/>
                  <a:pt x="741" y="26"/>
                </a:cubicBezTo>
                <a:cubicBezTo>
                  <a:pt x="661" y="47"/>
                  <a:pt x="588" y="86"/>
                  <a:pt x="505" y="99"/>
                </a:cubicBezTo>
                <a:cubicBezTo>
                  <a:pt x="489" y="104"/>
                  <a:pt x="477" y="118"/>
                  <a:pt x="469" y="99"/>
                </a:cubicBezTo>
                <a:close/>
              </a:path>
            </a:pathLst>
          </a:custGeom>
          <a:noFill/>
          <a:ln w="76200" cmpd="sng">
            <a:solidFill>
              <a:srgbClr val="CC0000"/>
            </a:solidFill>
            <a:round/>
            <a:headEnd/>
            <a:tailEnd/>
          </a:ln>
          <a:effectLst/>
        </p:spPr>
        <p:txBody>
          <a:bodyPr/>
          <a:lstStyle/>
          <a:p>
            <a:endParaRPr lang="fr-FR"/>
          </a:p>
        </p:txBody>
      </p:sp>
    </p:spTree>
  </p:cSld>
  <p:clrMapOvr>
    <a:masterClrMapping/>
  </p:clrMapOvr>
  <p:timing>
    <p:tnLst>
      <p:par>
        <p:cTn id="1" dur="indefinite" restart="never" nodeType="tmRoot"/>
      </p:par>
    </p:tnLst>
  </p:timing>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Rectangle 2"/>
          <p:cNvSpPr>
            <a:spLocks noGrp="1" noChangeArrowheads="1"/>
          </p:cNvSpPr>
          <p:nvPr>
            <p:ph type="title"/>
          </p:nvPr>
        </p:nvSpPr>
        <p:spPr/>
        <p:txBody>
          <a:bodyPr/>
          <a:lstStyle/>
          <a:p>
            <a:r>
              <a:rPr lang="fr-FR"/>
              <a:t>Deux stratégies </a:t>
            </a:r>
          </a:p>
        </p:txBody>
      </p:sp>
      <p:sp>
        <p:nvSpPr>
          <p:cNvPr id="1596419" name="Rectangle 3"/>
          <p:cNvSpPr>
            <a:spLocks noGrp="1" noChangeArrowheads="1"/>
          </p:cNvSpPr>
          <p:nvPr>
            <p:ph type="body" idx="1"/>
          </p:nvPr>
        </p:nvSpPr>
        <p:spPr/>
        <p:txBody>
          <a:bodyPr/>
          <a:lstStyle/>
          <a:p>
            <a:pPr marL="533400" indent="-533400">
              <a:lnSpc>
                <a:spcPct val="90000"/>
              </a:lnSpc>
            </a:pPr>
            <a:r>
              <a:rPr lang="fr-FR"/>
              <a:t>Lorsqu'on veut gérer les transactions, on doit toujours choisir entre deux stratégies</a:t>
            </a:r>
          </a:p>
          <a:p>
            <a:pPr marL="533400" indent="-533400">
              <a:lnSpc>
                <a:spcPct val="90000"/>
              </a:lnSpc>
              <a:buFont typeface="Wingdings" pitchFamily="2" charset="2"/>
              <a:buAutoNum type="arabicPeriod"/>
            </a:pPr>
            <a:r>
              <a:rPr lang="fr-FR"/>
              <a:t>Stratégie pessimiste</a:t>
            </a:r>
          </a:p>
          <a:p>
            <a:pPr marL="914400" lvl="1" indent="-457200">
              <a:lnSpc>
                <a:spcPct val="90000"/>
              </a:lnSpc>
            </a:pPr>
            <a:r>
              <a:rPr lang="fr-FR"/>
              <a:t>Tout peut foirer, on prend donc un verrou lors des accès BD, on fait notre travail, puis on libère le verrou.</a:t>
            </a:r>
          </a:p>
          <a:p>
            <a:pPr marL="533400" indent="-533400">
              <a:lnSpc>
                <a:spcPct val="90000"/>
              </a:lnSpc>
              <a:buFont typeface="Wingdings" pitchFamily="2" charset="2"/>
              <a:buAutoNum type="arabicPeriod"/>
            </a:pPr>
            <a:r>
              <a:rPr lang="fr-FR"/>
              <a:t>Stratégie optimiste</a:t>
            </a:r>
          </a:p>
          <a:p>
            <a:pPr marL="914400" lvl="1" indent="-457200">
              <a:lnSpc>
                <a:spcPct val="90000"/>
              </a:lnSpc>
            </a:pPr>
            <a:r>
              <a:rPr lang="fr-FR"/>
              <a:t>Peu de chance que ça foire, espère que tout va bien se passe.</a:t>
            </a:r>
          </a:p>
          <a:p>
            <a:pPr marL="914400" lvl="1" indent="-457200">
              <a:lnSpc>
                <a:spcPct val="90000"/>
              </a:lnSpc>
            </a:pPr>
            <a:r>
              <a:rPr lang="fr-FR"/>
              <a:t>Néanmoins, si la BD détecte une collision, on fait un rollback de la transaction.</a:t>
            </a:r>
          </a:p>
        </p:txBody>
      </p:sp>
    </p:spTree>
  </p:cSld>
  <p:clrMapOvr>
    <a:masterClrMapping/>
  </p:clrMapOvr>
  <p:timing>
    <p:tnLst>
      <p:par>
        <p:cTn id="1" dur="indefinite" restart="never" nodeType="tmRoot"/>
      </p:par>
    </p:tnLst>
  </p:timing>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42" name="Rectangle 2"/>
          <p:cNvSpPr>
            <a:spLocks noGrp="1" noChangeArrowheads="1"/>
          </p:cNvSpPr>
          <p:nvPr>
            <p:ph type="title"/>
          </p:nvPr>
        </p:nvSpPr>
        <p:spPr/>
        <p:txBody>
          <a:bodyPr/>
          <a:lstStyle/>
          <a:p>
            <a:r>
              <a:rPr lang="fr-FR"/>
              <a:t>Que faire dans le code EJB ???</a:t>
            </a:r>
          </a:p>
        </p:txBody>
      </p:sp>
      <p:sp>
        <p:nvSpPr>
          <p:cNvPr id="1597443" name="Rectangle 3"/>
          <p:cNvSpPr>
            <a:spLocks noGrp="1" noChangeArrowheads="1"/>
          </p:cNvSpPr>
          <p:nvPr>
            <p:ph type="body" idx="1"/>
          </p:nvPr>
        </p:nvSpPr>
        <p:spPr/>
        <p:txBody>
          <a:bodyPr/>
          <a:lstStyle/>
          <a:p>
            <a:r>
              <a:rPr lang="fr-FR" sz="2400"/>
              <a:t>Ok, nous avons vu comment spécifier le type de gestion de transaction, gérée par le bean ou le container,</a:t>
            </a:r>
          </a:p>
          <a:p>
            <a:r>
              <a:rPr lang="fr-FR" sz="2400"/>
              <a:t>Nous avons vu les niveaux d'isolations, que l'on spécifie la plupart du temps via les pilotes JDBC,</a:t>
            </a:r>
          </a:p>
          <a:p>
            <a:r>
              <a:rPr lang="fr-FR" sz="2400"/>
              <a:t>Mais que faire en cas de rollback par exemple</a:t>
            </a:r>
          </a:p>
          <a:p>
            <a:pPr lvl="1"/>
            <a:r>
              <a:rPr lang="fr-FR" sz="2000"/>
              <a:t>On ne peut pas re-essayer indéfiniment d'exécuter une transaction, on peut envoyer une Exception au client…</a:t>
            </a:r>
          </a:p>
          <a:p>
            <a:pPr lvl="1"/>
            <a:r>
              <a:rPr lang="fr-FR" sz="2000"/>
              <a:t>On veut également être tenu au courant de ce qu'il se passe pendant l'exécution d'une transaction.</a:t>
            </a:r>
          </a:p>
        </p:txBody>
      </p:sp>
    </p:spTree>
  </p:cSld>
  <p:clrMapOvr>
    <a:masterClrMapping/>
  </p:clrMapOvr>
  <p:timing>
    <p:tnLst>
      <p:par>
        <p:cTn id="1" dur="indefinite" restart="never" nodeType="tmRoot"/>
      </p:par>
    </p:tnLst>
  </p:timing>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8466" name="Rectangle 2"/>
          <p:cNvSpPr>
            <a:spLocks noGrp="1" noChangeArrowheads="1"/>
          </p:cNvSpPr>
          <p:nvPr>
            <p:ph type="title"/>
          </p:nvPr>
        </p:nvSpPr>
        <p:spPr/>
        <p:txBody>
          <a:bodyPr/>
          <a:lstStyle/>
          <a:p>
            <a:r>
              <a:rPr lang="fr-FR"/>
              <a:t>Que faire dans le code EJB ???</a:t>
            </a:r>
          </a:p>
        </p:txBody>
      </p:sp>
      <p:sp>
        <p:nvSpPr>
          <p:cNvPr id="1598467" name="Rectangle 3"/>
          <p:cNvSpPr>
            <a:spLocks noGrp="1" noChangeArrowheads="1"/>
          </p:cNvSpPr>
          <p:nvPr>
            <p:ph type="body" idx="1"/>
          </p:nvPr>
        </p:nvSpPr>
        <p:spPr/>
        <p:txBody>
          <a:bodyPr/>
          <a:lstStyle/>
          <a:p>
            <a:r>
              <a:rPr lang="fr-FR"/>
              <a:t>En cas de rollback, si on envoie une Exception au client, que faire de l'état du bean ?</a:t>
            </a:r>
          </a:p>
          <a:p>
            <a:pPr lvl="1"/>
            <a:r>
              <a:rPr lang="fr-FR"/>
              <a:t>Si le bean est stateful, on risque d'avoir un état incorrect (celui qui a provoqué l'échec de la transaction),</a:t>
            </a:r>
          </a:p>
          <a:p>
            <a:pPr lvl="1"/>
            <a:r>
              <a:rPr lang="fr-FR"/>
              <a:t>Lors du design d'un bean, il faut prévoir la possibilité de restaurer un état correct,</a:t>
            </a:r>
          </a:p>
          <a:p>
            <a:pPr lvl="1"/>
            <a:r>
              <a:rPr lang="fr-FR"/>
              <a:t>Le container ne peut le faire pour vous car le traitement est en général spécifique à l'application,</a:t>
            </a:r>
          </a:p>
          <a:p>
            <a:pPr lvl="1"/>
            <a:r>
              <a:rPr lang="fr-FR"/>
              <a:t>Il peut néanmoins </a:t>
            </a:r>
            <a:r>
              <a:rPr lang="fr-FR" u="sng"/>
              <a:t>vous aider</a:t>
            </a:r>
            <a:r>
              <a:rPr lang="fr-FR"/>
              <a:t> à réaliser cette tâche.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02" name="Rectangle 2"/>
          <p:cNvSpPr>
            <a:spLocks noGrp="1" noChangeArrowheads="1"/>
          </p:cNvSpPr>
          <p:nvPr>
            <p:ph type="title"/>
          </p:nvPr>
        </p:nvSpPr>
        <p:spPr/>
        <p:txBody>
          <a:bodyPr/>
          <a:lstStyle/>
          <a:p>
            <a:r>
              <a:rPr lang="fr-FR"/>
              <a:t>Motivation des EJBs</a:t>
            </a:r>
          </a:p>
        </p:txBody>
      </p:sp>
      <p:sp>
        <p:nvSpPr>
          <p:cNvPr id="1075203" name="Rectangle 3"/>
          <p:cNvSpPr>
            <a:spLocks noGrp="1" noChangeArrowheads="1"/>
          </p:cNvSpPr>
          <p:nvPr>
            <p:ph type="body" idx="1"/>
          </p:nvPr>
        </p:nvSpPr>
        <p:spPr/>
        <p:txBody>
          <a:bodyPr/>
          <a:lstStyle/>
          <a:p>
            <a:r>
              <a:rPr lang="fr-FR"/>
              <a:t>Considérons : un site de gestion de portefeuille boursier, une application bancaire, un centre d'appel, un système d'analyse de risque</a:t>
            </a:r>
          </a:p>
          <a:p>
            <a:r>
              <a:rPr lang="fr-FR"/>
              <a:t>Nous parlons ici d'applications </a:t>
            </a:r>
            <a:r>
              <a:rPr lang="fr-FR" i="1"/>
              <a:t>distribuées.</a:t>
            </a:r>
          </a:p>
        </p:txBody>
      </p:sp>
      <p:sp>
        <p:nvSpPr>
          <p:cNvPr id="1075205" name="Rectangle 5"/>
          <p:cNvSpPr>
            <a:spLocks noChangeArrowheads="1"/>
          </p:cNvSpPr>
          <p:nvPr/>
        </p:nvSpPr>
        <p:spPr bwMode="auto">
          <a:xfrm>
            <a:off x="1604963" y="1371600"/>
            <a:ext cx="9144000" cy="0"/>
          </a:xfrm>
          <a:prstGeom prst="rect">
            <a:avLst/>
          </a:prstGeom>
          <a:noFill/>
          <a:ln w="9525">
            <a:noFill/>
            <a:miter lim="800000"/>
            <a:headEnd/>
            <a:tailEnd/>
          </a:ln>
          <a:effectLst/>
        </p:spPr>
        <p:txBody>
          <a:bodyPr>
            <a:spAutoFit/>
          </a:bodyPr>
          <a:lstStyle/>
          <a:p>
            <a:endParaRPr lang="fr-FR"/>
          </a:p>
        </p:txBody>
      </p:sp>
      <p:pic>
        <p:nvPicPr>
          <p:cNvPr id="1075206" name="Picture 6" descr="3tier"/>
          <p:cNvPicPr>
            <a:picLocks noChangeAspect="1" noChangeArrowheads="1"/>
          </p:cNvPicPr>
          <p:nvPr/>
        </p:nvPicPr>
        <p:blipFill>
          <a:blip r:embed="rId2" cstate="print"/>
          <a:srcRect/>
          <a:stretch>
            <a:fillRect/>
          </a:stretch>
        </p:blipFill>
        <p:spPr bwMode="auto">
          <a:xfrm>
            <a:off x="2514600" y="3657600"/>
            <a:ext cx="3962400" cy="2747963"/>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Rectangle 2"/>
          <p:cNvSpPr>
            <a:spLocks noGrp="1" noChangeArrowheads="1"/>
          </p:cNvSpPr>
          <p:nvPr>
            <p:ph type="title"/>
          </p:nvPr>
        </p:nvSpPr>
        <p:spPr/>
        <p:txBody>
          <a:bodyPr/>
          <a:lstStyle/>
          <a:p>
            <a:r>
              <a:rPr lang="fr-FR"/>
              <a:t>Les différents métiers…</a:t>
            </a:r>
          </a:p>
        </p:txBody>
      </p:sp>
      <p:sp>
        <p:nvSpPr>
          <p:cNvPr id="1100803" name="Rectangle 3"/>
          <p:cNvSpPr>
            <a:spLocks noGrp="1" noChangeArrowheads="1"/>
          </p:cNvSpPr>
          <p:nvPr>
            <p:ph type="body" idx="1"/>
          </p:nvPr>
        </p:nvSpPr>
        <p:spPr/>
        <p:txBody>
          <a:bodyPr/>
          <a:lstStyle/>
          <a:p>
            <a:r>
              <a:rPr lang="fr-FR"/>
              <a:t>Bientôt un nouveau métier : le "persistence manager"</a:t>
            </a:r>
          </a:p>
          <a:p>
            <a:pPr lvl="1"/>
            <a:r>
              <a:rPr lang="fr-FR"/>
              <a:t>Développe des outils qui se "branchent" sur le serveur d'application et implémentent les mécanismes de persistance.</a:t>
            </a:r>
          </a:p>
          <a:p>
            <a:pPr lvl="1"/>
            <a:r>
              <a:rPr lang="fr-FR"/>
              <a:t>Mapping BD relationnelles/Objets</a:t>
            </a:r>
          </a:p>
          <a:p>
            <a:pPr lvl="1"/>
            <a:r>
              <a:rPr lang="fr-FR"/>
              <a:t>Mapping BD objet/Objets</a:t>
            </a:r>
          </a:p>
          <a:p>
            <a:pPr lvl="1"/>
            <a:r>
              <a:rPr lang="fr-FR"/>
              <a:t>Etc…</a:t>
            </a:r>
          </a:p>
          <a:p>
            <a:r>
              <a:rPr lang="fr-FR"/>
              <a:t>Pas encore standardisé dans la spécification EJB 2.0</a:t>
            </a:r>
          </a:p>
        </p:txBody>
      </p:sp>
    </p:spTree>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Rectangle 2"/>
          <p:cNvSpPr>
            <a:spLocks noGrp="1" noChangeArrowheads="1"/>
          </p:cNvSpPr>
          <p:nvPr>
            <p:ph type="title"/>
          </p:nvPr>
        </p:nvSpPr>
        <p:spPr/>
        <p:txBody>
          <a:bodyPr/>
          <a:lstStyle/>
          <a:p>
            <a:r>
              <a:rPr lang="fr-FR"/>
              <a:t>Que faire dans le code EJB ???</a:t>
            </a:r>
          </a:p>
        </p:txBody>
      </p:sp>
      <p:sp>
        <p:nvSpPr>
          <p:cNvPr id="1599491" name="Rectangle 3"/>
          <p:cNvSpPr>
            <a:spLocks noGrp="1" noChangeArrowheads="1"/>
          </p:cNvSpPr>
          <p:nvPr>
            <p:ph type="body" idx="1"/>
          </p:nvPr>
        </p:nvSpPr>
        <p:spPr/>
        <p:txBody>
          <a:bodyPr/>
          <a:lstStyle/>
          <a:p>
            <a:r>
              <a:rPr lang="fr-FR" sz="2400"/>
              <a:t>L'EJB peut implementer une interface optionnelle </a:t>
            </a:r>
            <a:r>
              <a:rPr lang="fr-FR" sz="2400" b="1">
                <a:solidFill>
                  <a:srgbClr val="CC0000"/>
                </a:solidFill>
                <a:latin typeface="Courier New" pitchFamily="49" charset="0"/>
              </a:rPr>
              <a:t>javax.ejb.SessionSynchronization</a:t>
            </a:r>
          </a:p>
          <a:p>
            <a:pPr>
              <a:buFont typeface="Wingdings" pitchFamily="2" charset="2"/>
              <a:buNone/>
            </a:pPr>
            <a:endParaRPr lang="fr-FR" sz="2400" b="1">
              <a:solidFill>
                <a:srgbClr val="CC0000"/>
              </a:solidFill>
              <a:latin typeface="Courier New" pitchFamily="49" charset="0"/>
            </a:endParaRPr>
          </a:p>
          <a:p>
            <a:pPr>
              <a:buFont typeface="Wingdings" pitchFamily="2" charset="2"/>
              <a:buNone/>
            </a:pPr>
            <a:r>
              <a:rPr lang="en-US" sz="1800" b="1">
                <a:latin typeface="Courier New" pitchFamily="49" charset="0"/>
                <a:cs typeface="Times New Roman" charset="0"/>
              </a:rPr>
              <a:t>public interface javax.ejb.SessionSynchronization {</a:t>
            </a:r>
          </a:p>
          <a:p>
            <a:pPr>
              <a:buFont typeface="Wingdings" pitchFamily="2" charset="2"/>
              <a:buNone/>
            </a:pPr>
            <a:r>
              <a:rPr lang="en-US" sz="1800" b="1">
                <a:latin typeface="Courier New" pitchFamily="49" charset="0"/>
                <a:cs typeface="Times New Roman" charset="0"/>
              </a:rPr>
              <a:t>	public void afterBegin();</a:t>
            </a:r>
          </a:p>
          <a:p>
            <a:pPr>
              <a:buFont typeface="Wingdings" pitchFamily="2" charset="2"/>
              <a:buNone/>
            </a:pPr>
            <a:r>
              <a:rPr lang="en-US" sz="1800" b="1">
                <a:latin typeface="Courier New" pitchFamily="49" charset="0"/>
                <a:cs typeface="Times New Roman" charset="0"/>
              </a:rPr>
              <a:t>	public void beforeCompletion();</a:t>
            </a:r>
          </a:p>
          <a:p>
            <a:pPr>
              <a:buFont typeface="Wingdings" pitchFamily="2" charset="2"/>
              <a:buNone/>
            </a:pPr>
            <a:r>
              <a:rPr lang="en-US" sz="1800" b="1">
                <a:latin typeface="Courier New" pitchFamily="49" charset="0"/>
                <a:cs typeface="Times New Roman" charset="0"/>
              </a:rPr>
              <a:t>	public void afterCompletion(boolean);</a:t>
            </a:r>
          </a:p>
          <a:p>
            <a:pPr>
              <a:buFont typeface="Wingdings" pitchFamily="2" charset="2"/>
              <a:buNone/>
            </a:pPr>
            <a:r>
              <a:rPr lang="en-US" sz="1800" b="1">
                <a:latin typeface="Courier New" pitchFamily="49" charset="0"/>
                <a:cs typeface="Times New Roman" charset="0"/>
              </a:rPr>
              <a:t>}</a:t>
            </a:r>
          </a:p>
          <a:p>
            <a:r>
              <a:rPr lang="fr-FR" sz="2400" u="sng">
                <a:solidFill>
                  <a:srgbClr val="CC0000"/>
                </a:solidFill>
              </a:rPr>
              <a:t>Uniquement pour les session beans stateful</a:t>
            </a:r>
            <a:endParaRPr lang="fr-FR" sz="2400" b="1" u="sng">
              <a:solidFill>
                <a:srgbClr val="CC0000"/>
              </a:solidFill>
              <a:latin typeface="Courier New" pitchFamily="49" charset="0"/>
            </a:endParaRPr>
          </a:p>
          <a:p>
            <a:pPr>
              <a:buFont typeface="Wingdings" pitchFamily="2" charset="2"/>
              <a:buNone/>
            </a:pPr>
            <a:endParaRPr lang="fr-FR" sz="1800" b="1" u="sng">
              <a:solidFill>
                <a:srgbClr val="CC0000"/>
              </a:solidFill>
              <a:latin typeface="Courier New" pitchFamily="49" charset="0"/>
            </a:endParaRPr>
          </a:p>
        </p:txBody>
      </p:sp>
    </p:spTree>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0514" name="Rectangle 2"/>
          <p:cNvSpPr>
            <a:spLocks noGrp="1" noChangeArrowheads="1"/>
          </p:cNvSpPr>
          <p:nvPr>
            <p:ph type="title"/>
          </p:nvPr>
        </p:nvSpPr>
        <p:spPr/>
        <p:txBody>
          <a:bodyPr/>
          <a:lstStyle/>
          <a:p>
            <a:r>
              <a:rPr lang="fr-FR"/>
              <a:t>Que faire dans le code EJB ???</a:t>
            </a:r>
          </a:p>
        </p:txBody>
      </p:sp>
      <p:sp>
        <p:nvSpPr>
          <p:cNvPr id="1600515" name="Rectangle 3"/>
          <p:cNvSpPr>
            <a:spLocks noGrp="1" noChangeArrowheads="1"/>
          </p:cNvSpPr>
          <p:nvPr>
            <p:ph type="body" idx="1"/>
          </p:nvPr>
        </p:nvSpPr>
        <p:spPr>
          <a:xfrm>
            <a:off x="685800" y="1066800"/>
            <a:ext cx="8001000" cy="4724400"/>
          </a:xfrm>
        </p:spPr>
        <p:txBody>
          <a:bodyPr/>
          <a:lstStyle/>
          <a:p>
            <a:pPr>
              <a:lnSpc>
                <a:spcPct val="90000"/>
              </a:lnSpc>
            </a:pPr>
            <a:r>
              <a:rPr lang="fr-FR" sz="2400"/>
              <a:t>Le container appelle afterCompletion() que la transaction se soit terminée par un </a:t>
            </a:r>
            <a:r>
              <a:rPr lang="fr-FR" sz="2400" i="1"/>
              <a:t>commit</a:t>
            </a:r>
            <a:r>
              <a:rPr lang="fr-FR" sz="2400"/>
              <a:t> ou par un </a:t>
            </a:r>
            <a:r>
              <a:rPr lang="fr-FR" sz="2400" i="1"/>
              <a:t>abort</a:t>
            </a:r>
          </a:p>
          <a:p>
            <a:pPr lvl="1">
              <a:lnSpc>
                <a:spcPct val="90000"/>
              </a:lnSpc>
            </a:pPr>
            <a:r>
              <a:rPr lang="fr-FR" sz="2000" i="1"/>
              <a:t>Le paramètre de la méthode nous signale dans quel cas on se trouve</a:t>
            </a:r>
          </a:p>
          <a:p>
            <a:pPr lvl="1">
              <a:lnSpc>
                <a:spcPct val="90000"/>
              </a:lnSpc>
              <a:buFont typeface="Wingdings" pitchFamily="2" charset="2"/>
              <a:buNone/>
            </a:pPr>
            <a:endParaRPr lang="fr-FR" sz="2000" i="1"/>
          </a:p>
          <a:p>
            <a:pPr lvl="1">
              <a:lnSpc>
                <a:spcPct val="90000"/>
              </a:lnSpc>
              <a:buFont typeface="Wingdings" pitchFamily="2" charset="2"/>
              <a:buNone/>
            </a:pPr>
            <a:r>
              <a:rPr lang="en-US" sz="1200" b="1">
                <a:solidFill>
                  <a:schemeClr val="tx1"/>
                </a:solidFill>
                <a:latin typeface="Courier New" pitchFamily="49" charset="0"/>
                <a:cs typeface="Times New Roman" charset="0"/>
              </a:rPr>
              <a:t>public class CountBean implements SessionBean, SessionSynchronization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int val;</a:t>
            </a:r>
          </a:p>
          <a:p>
            <a:pPr lvl="1">
              <a:lnSpc>
                <a:spcPct val="90000"/>
              </a:lnSpc>
              <a:buFont typeface="Wingdings" pitchFamily="2" charset="2"/>
              <a:buNone/>
            </a:pPr>
            <a:r>
              <a:rPr lang="en-US" sz="1200" b="1">
                <a:solidFill>
                  <a:srgbClr val="CC0000"/>
                </a:solidFill>
                <a:latin typeface="Courier New" pitchFamily="49" charset="0"/>
                <a:cs typeface="Times New Roman" charset="0"/>
              </a:rPr>
              <a:t> public int oldVal;</a:t>
            </a:r>
          </a:p>
          <a:p>
            <a:pPr lvl="1">
              <a:lnSpc>
                <a:spcPct val="90000"/>
              </a:lnSpc>
              <a:buFont typeface="Wingdings" pitchFamily="2" charset="2"/>
              <a:buNone/>
            </a:pPr>
            <a:r>
              <a:rPr lang="en-US" sz="1200" b="1">
                <a:solidFill>
                  <a:schemeClr val="tx1"/>
                </a:solidFill>
                <a:latin typeface="Courier New" pitchFamily="49" charset="0"/>
                <a:cs typeface="Times New Roman" charset="0"/>
              </a:rPr>
              <a:t>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ejbCreate(int val) {</a:t>
            </a:r>
          </a:p>
          <a:p>
            <a:pPr lvl="1">
              <a:lnSpc>
                <a:spcPct val="90000"/>
              </a:lnSpc>
              <a:buFont typeface="Wingdings" pitchFamily="2" charset="2"/>
              <a:buNone/>
            </a:pPr>
            <a:r>
              <a:rPr lang="en-US" sz="1200" b="1">
                <a:solidFill>
                  <a:schemeClr val="tx1"/>
                </a:solidFill>
                <a:latin typeface="Courier New" pitchFamily="49" charset="0"/>
                <a:cs typeface="Times New Roman" charset="0"/>
              </a:rPr>
              <a:t>  this.val=val;</a:t>
            </a:r>
          </a:p>
          <a:p>
            <a:pPr lvl="1">
              <a:lnSpc>
                <a:spcPct val="90000"/>
              </a:lnSpc>
              <a:buFont typeface="Wingdings" pitchFamily="2" charset="2"/>
              <a:buNone/>
            </a:pPr>
            <a:r>
              <a:rPr lang="en-US" sz="1200" b="1">
                <a:solidFill>
                  <a:srgbClr val="CC0000"/>
                </a:solidFill>
                <a:latin typeface="Courier New" pitchFamily="49" charset="0"/>
                <a:cs typeface="Times New Roman" charset="0"/>
              </a:rPr>
              <a:t>  this.oldVal=val;</a:t>
            </a:r>
          </a:p>
          <a:p>
            <a:pPr lvl="1">
              <a:lnSpc>
                <a:spcPct val="90000"/>
              </a:lnSpc>
              <a:buFont typeface="Wingdings" pitchFamily="2" charset="2"/>
              <a:buNone/>
            </a:pPr>
            <a:r>
              <a:rPr lang="en-US" sz="1200" b="1">
                <a:solidFill>
                  <a:schemeClr val="tx1"/>
                </a:solidFill>
                <a:latin typeface="Courier New" pitchFamily="49" charset="0"/>
                <a:cs typeface="Times New Roman" charset="0"/>
              </a:rPr>
              <a:t> }</a:t>
            </a:r>
          </a:p>
          <a:p>
            <a:pPr lvl="1">
              <a:lnSpc>
                <a:spcPct val="90000"/>
              </a:lnSpc>
              <a:buFont typeface="Wingdings" pitchFamily="2" charset="2"/>
              <a:buNone/>
            </a:pPr>
            <a:r>
              <a:rPr lang="en-US" sz="1200" b="1">
                <a:solidFill>
                  <a:schemeClr val="tx1"/>
                </a:solidFill>
                <a:latin typeface="Courier New" pitchFamily="49" charset="0"/>
                <a:cs typeface="Times New Roman" charset="0"/>
              </a:rPr>
              <a:t> </a:t>
            </a:r>
          </a:p>
          <a:p>
            <a:pPr lvl="1">
              <a:lnSpc>
                <a:spcPct val="90000"/>
              </a:lnSpc>
              <a:buFont typeface="Wingdings" pitchFamily="2" charset="2"/>
              <a:buNone/>
            </a:pPr>
            <a:r>
              <a:rPr lang="en-US" sz="1200" b="1">
                <a:solidFill>
                  <a:srgbClr val="CC0000"/>
                </a:solidFill>
                <a:latin typeface="Courier New" pitchFamily="49" charset="0"/>
                <a:cs typeface="Times New Roman" charset="0"/>
              </a:rPr>
              <a:t> public void afterBegin() { oldVal = val;}</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beforeCompletion() {}</a:t>
            </a:r>
          </a:p>
          <a:p>
            <a:pPr lvl="1">
              <a:lnSpc>
                <a:spcPct val="90000"/>
              </a:lnSpc>
              <a:buFont typeface="Wingdings" pitchFamily="2" charset="2"/>
              <a:buNone/>
            </a:pPr>
            <a:r>
              <a:rPr lang="en-US" sz="1200" b="1">
                <a:solidFill>
                  <a:srgbClr val="CC0000"/>
                </a:solidFill>
                <a:latin typeface="Courier New" pitchFamily="49" charset="0"/>
                <a:cs typeface="Times New Roman" charset="0"/>
              </a:rPr>
              <a:t> public void afterCompletion(boolean b) { if (b == false) val = oldVal; }</a:t>
            </a:r>
          </a:p>
          <a:p>
            <a:pPr lvl="1">
              <a:lnSpc>
                <a:spcPct val="90000"/>
              </a:lnSpc>
              <a:buFont typeface="Wingdings" pitchFamily="2" charset="2"/>
              <a:buNone/>
            </a:pPr>
            <a:r>
              <a:rPr lang="en-US" sz="1200" b="1">
                <a:solidFill>
                  <a:schemeClr val="tx1"/>
                </a:solidFill>
                <a:latin typeface="Courier New" pitchFamily="49" charset="0"/>
                <a:cs typeface="Times New Roman" charset="0"/>
              </a:rPr>
              <a:t>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int count() { return ++val;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ejbRemove()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ejbActivate()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ejbPassivate() {}</a:t>
            </a:r>
          </a:p>
          <a:p>
            <a:pPr lvl="1">
              <a:lnSpc>
                <a:spcPct val="90000"/>
              </a:lnSpc>
              <a:buFont typeface="Wingdings" pitchFamily="2" charset="2"/>
              <a:buNone/>
            </a:pPr>
            <a:r>
              <a:rPr lang="en-US" sz="1200" b="1">
                <a:solidFill>
                  <a:schemeClr val="tx1"/>
                </a:solidFill>
                <a:latin typeface="Courier New" pitchFamily="49" charset="0"/>
                <a:cs typeface="Times New Roman" charset="0"/>
              </a:rPr>
              <a:t> public void setSessionContext(SessionContext ctx) {}</a:t>
            </a:r>
          </a:p>
          <a:p>
            <a:pPr lvl="1">
              <a:lnSpc>
                <a:spcPct val="90000"/>
              </a:lnSpc>
              <a:buFont typeface="Wingdings" pitchFamily="2" charset="2"/>
              <a:buNone/>
            </a:pPr>
            <a:r>
              <a:rPr lang="en-US" sz="1200" b="1">
                <a:solidFill>
                  <a:schemeClr val="tx1"/>
                </a:solidFill>
                <a:latin typeface="Courier New" pitchFamily="49" charset="0"/>
                <a:cs typeface="Times New Roman" charset="0"/>
              </a:rPr>
              <a:t>}</a:t>
            </a:r>
          </a:p>
          <a:p>
            <a:pPr lvl="1">
              <a:lnSpc>
                <a:spcPct val="90000"/>
              </a:lnSpc>
            </a:pPr>
            <a:endParaRPr lang="fr-FR" sz="1200" b="1">
              <a:solidFill>
                <a:schemeClr val="tx1"/>
              </a:solidFill>
              <a:latin typeface="Courier New" pitchFamily="49" charset="0"/>
            </a:endParaRPr>
          </a:p>
          <a:p>
            <a:pPr>
              <a:lnSpc>
                <a:spcPct val="90000"/>
              </a:lnSpc>
            </a:pPr>
            <a:endParaRPr lang="fr-FR" sz="2400"/>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601538" name="Rectangle 2"/>
          <p:cNvSpPr>
            <a:spLocks noGrp="1" noChangeArrowheads="1"/>
          </p:cNvSpPr>
          <p:nvPr>
            <p:ph type="ctrTitle"/>
          </p:nvPr>
        </p:nvSpPr>
        <p:spPr/>
        <p:txBody>
          <a:bodyPr/>
          <a:lstStyle/>
          <a:p>
            <a:r>
              <a:rPr lang="fr-FR"/>
              <a:t>Relations avec les entity beans</a:t>
            </a:r>
          </a:p>
        </p:txBody>
      </p:sp>
    </p:spTree>
  </p:cSld>
  <p:clrMapOvr>
    <a:masterClrMapping/>
  </p:clrMapOvr>
  <p:timing>
    <p:tnLst>
      <p:par>
        <p:cTn id="1" dur="indefinite" restart="never" nodeType="tmRoot"/>
      </p:par>
    </p:tnLst>
  </p:timing>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2562" name="Rectangle 2"/>
          <p:cNvSpPr>
            <a:spLocks noGrp="1" noChangeArrowheads="1"/>
          </p:cNvSpPr>
          <p:nvPr>
            <p:ph type="title"/>
          </p:nvPr>
        </p:nvSpPr>
        <p:spPr/>
        <p:txBody>
          <a:bodyPr/>
          <a:lstStyle/>
          <a:p>
            <a:r>
              <a:rPr lang="fr-FR"/>
              <a:t>On complique un peu l'étude des entity beans !</a:t>
            </a:r>
          </a:p>
        </p:txBody>
      </p:sp>
      <p:sp>
        <p:nvSpPr>
          <p:cNvPr id="1602563" name="Rectangle 3"/>
          <p:cNvSpPr>
            <a:spLocks noGrp="1" noChangeArrowheads="1"/>
          </p:cNvSpPr>
          <p:nvPr>
            <p:ph type="body" idx="1"/>
          </p:nvPr>
        </p:nvSpPr>
        <p:spPr/>
        <p:txBody>
          <a:bodyPr/>
          <a:lstStyle/>
          <a:p>
            <a:pPr>
              <a:lnSpc>
                <a:spcPct val="90000"/>
              </a:lnSpc>
            </a:pPr>
            <a:r>
              <a:rPr lang="fr-FR"/>
              <a:t>Les entity beans représentant des donnés dans une BD, il est logique d'avoir envie de s'occuper de gérer </a:t>
            </a:r>
            <a:r>
              <a:rPr lang="fr-FR" u="sng"/>
              <a:t>des relations</a:t>
            </a:r>
          </a:p>
          <a:p>
            <a:pPr>
              <a:lnSpc>
                <a:spcPct val="90000"/>
              </a:lnSpc>
            </a:pPr>
            <a:r>
              <a:rPr lang="fr-FR"/>
              <a:t>Exemples</a:t>
            </a:r>
          </a:p>
          <a:p>
            <a:pPr lvl="1">
              <a:lnSpc>
                <a:spcPct val="90000"/>
              </a:lnSpc>
            </a:pPr>
            <a:r>
              <a:rPr lang="fr-FR"/>
              <a:t>Une commande et des lignes de commande</a:t>
            </a:r>
          </a:p>
          <a:p>
            <a:pPr lvl="1">
              <a:lnSpc>
                <a:spcPct val="90000"/>
              </a:lnSpc>
            </a:pPr>
            <a:r>
              <a:rPr lang="fr-FR"/>
              <a:t>Une personne et une adresse</a:t>
            </a:r>
          </a:p>
          <a:p>
            <a:pPr lvl="1">
              <a:lnSpc>
                <a:spcPct val="90000"/>
              </a:lnSpc>
            </a:pPr>
            <a:r>
              <a:rPr lang="fr-FR"/>
              <a:t>Un cours et les élèves qui suivent ce cours</a:t>
            </a:r>
          </a:p>
          <a:p>
            <a:pPr lvl="1">
              <a:lnSpc>
                <a:spcPct val="90000"/>
              </a:lnSpc>
            </a:pPr>
            <a:r>
              <a:rPr lang="fr-FR"/>
              <a:t>Un livre et ses auteurs</a:t>
            </a:r>
          </a:p>
          <a:p>
            <a:pPr>
              <a:lnSpc>
                <a:spcPct val="90000"/>
              </a:lnSpc>
            </a:pPr>
            <a:r>
              <a:rPr lang="fr-FR"/>
              <a:t>Nous allons voir comment spécifier ces relations dans notre modèle EJB</a:t>
            </a:r>
          </a:p>
        </p:txBody>
      </p:sp>
    </p:spTree>
  </p:cSld>
  <p:clrMapOvr>
    <a:masterClrMapping/>
  </p:clrMapOvr>
  <p:timing>
    <p:tnLst>
      <p:par>
        <p:cTn id="1" dur="indefinite" restart="never" nodeType="tmRoot"/>
      </p:par>
    </p:tn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title"/>
          </p:nvPr>
        </p:nvSpPr>
        <p:spPr/>
        <p:txBody>
          <a:bodyPr/>
          <a:lstStyle/>
          <a:p>
            <a:r>
              <a:rPr lang="fr-FR"/>
              <a:t>Concepts abordés</a:t>
            </a:r>
          </a:p>
        </p:txBody>
      </p:sp>
      <p:sp>
        <p:nvSpPr>
          <p:cNvPr id="1603587" name="Rectangle 3"/>
          <p:cNvSpPr>
            <a:spLocks noGrp="1" noChangeArrowheads="1"/>
          </p:cNvSpPr>
          <p:nvPr>
            <p:ph type="body" idx="1"/>
          </p:nvPr>
        </p:nvSpPr>
        <p:spPr/>
        <p:txBody>
          <a:bodyPr/>
          <a:lstStyle/>
          <a:p>
            <a:pPr>
              <a:lnSpc>
                <a:spcPct val="90000"/>
              </a:lnSpc>
            </a:pPr>
            <a:r>
              <a:rPr lang="fr-FR" sz="2400"/>
              <a:t>Cardinalité (1-1, 1-n, n-n…),</a:t>
            </a:r>
          </a:p>
          <a:p>
            <a:pPr>
              <a:lnSpc>
                <a:spcPct val="90000"/>
              </a:lnSpc>
            </a:pPr>
            <a:r>
              <a:rPr lang="fr-FR" sz="2400"/>
              <a:t>Direction des relations (bi-directionnelles, uni-directionnelles),</a:t>
            </a:r>
          </a:p>
          <a:p>
            <a:pPr>
              <a:lnSpc>
                <a:spcPct val="90000"/>
              </a:lnSpc>
            </a:pPr>
            <a:r>
              <a:rPr lang="fr-FR" sz="2400"/>
              <a:t>Agrégation vs composition et destructions en cascade,</a:t>
            </a:r>
          </a:p>
          <a:p>
            <a:pPr>
              <a:lnSpc>
                <a:spcPct val="90000"/>
              </a:lnSpc>
            </a:pPr>
            <a:r>
              <a:rPr lang="fr-FR" sz="2400"/>
              <a:t>Relations récursives, circulaires, agressive-load, lazy-load,</a:t>
            </a:r>
          </a:p>
          <a:p>
            <a:pPr>
              <a:lnSpc>
                <a:spcPct val="90000"/>
              </a:lnSpc>
            </a:pPr>
            <a:r>
              <a:rPr lang="fr-FR" sz="2400"/>
              <a:t>Intégrité référentielle,</a:t>
            </a:r>
          </a:p>
          <a:p>
            <a:pPr>
              <a:lnSpc>
                <a:spcPct val="90000"/>
              </a:lnSpc>
            </a:pPr>
            <a:r>
              <a:rPr lang="fr-FR" sz="2400"/>
              <a:t>Accéder aux relations depuis un code client, via des Collections,</a:t>
            </a:r>
          </a:p>
          <a:p>
            <a:pPr>
              <a:lnSpc>
                <a:spcPct val="90000"/>
              </a:lnSpc>
            </a:pPr>
            <a:r>
              <a:rPr lang="fr-FR" sz="2400"/>
              <a:t>Comment gérer tout ça !</a:t>
            </a:r>
          </a:p>
          <a:p>
            <a:pPr>
              <a:lnSpc>
                <a:spcPct val="90000"/>
              </a:lnSpc>
            </a:pPr>
            <a:endParaRPr lang="fr-FR" sz="2400"/>
          </a:p>
          <a:p>
            <a:pPr>
              <a:lnSpc>
                <a:spcPct val="90000"/>
              </a:lnSpc>
            </a:pPr>
            <a:endParaRPr lang="fr-FR" sz="2400"/>
          </a:p>
        </p:txBody>
      </p:sp>
    </p:spTree>
  </p:cSld>
  <p:clrMapOvr>
    <a:masterClrMapping/>
  </p:clrMapOvr>
  <p:timing>
    <p:tnLst>
      <p:par>
        <p:cT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7378" name="Rectangle 2"/>
          <p:cNvSpPr>
            <a:spLocks noGrp="1" noChangeArrowheads="1"/>
          </p:cNvSpPr>
          <p:nvPr>
            <p:ph type="title"/>
          </p:nvPr>
        </p:nvSpPr>
        <p:spPr/>
        <p:txBody>
          <a:bodyPr/>
          <a:lstStyle/>
          <a:p>
            <a:r>
              <a:rPr lang="fr-FR"/>
              <a:t>Direction des relations (</a:t>
            </a:r>
            <a:r>
              <a:rPr lang="fr-FR" i="1"/>
              <a:t>directionality</a:t>
            </a:r>
            <a:r>
              <a:rPr lang="fr-FR"/>
              <a:t>)</a:t>
            </a:r>
          </a:p>
        </p:txBody>
      </p:sp>
      <p:sp>
        <p:nvSpPr>
          <p:cNvPr id="1637379" name="Rectangle 3"/>
          <p:cNvSpPr>
            <a:spLocks noGrp="1" noChangeArrowheads="1"/>
          </p:cNvSpPr>
          <p:nvPr>
            <p:ph type="body" idx="1"/>
          </p:nvPr>
        </p:nvSpPr>
        <p:spPr/>
        <p:txBody>
          <a:bodyPr/>
          <a:lstStyle/>
          <a:p>
            <a:r>
              <a:rPr lang="fr-FR"/>
              <a:t>Unidirectionnelle</a:t>
            </a:r>
          </a:p>
          <a:p>
            <a:pPr lvl="1"/>
            <a:r>
              <a:rPr lang="fr-FR"/>
              <a:t>On ne peut aller que du bean A vers le bean B</a:t>
            </a:r>
          </a:p>
          <a:p>
            <a:r>
              <a:rPr lang="fr-FR"/>
              <a:t>Bidirectionnelle</a:t>
            </a:r>
          </a:p>
          <a:p>
            <a:pPr lvl="1"/>
            <a:r>
              <a:rPr lang="fr-FR"/>
              <a:t>On peut aller du bean A vers le bean B et inversement</a:t>
            </a:r>
          </a:p>
        </p:txBody>
      </p:sp>
    </p:spTree>
  </p:cSld>
  <p:clrMapOvr>
    <a:masterClrMapping/>
  </p:clrMapOvr>
  <p:timing>
    <p:tnLst>
      <p:par>
        <p:cT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6658" name="Rectangle 2"/>
          <p:cNvSpPr>
            <a:spLocks noGrp="1" noChangeArrowheads="1"/>
          </p:cNvSpPr>
          <p:nvPr>
            <p:ph type="title"/>
          </p:nvPr>
        </p:nvSpPr>
        <p:spPr/>
        <p:txBody>
          <a:bodyPr/>
          <a:lstStyle/>
          <a:p>
            <a:r>
              <a:rPr lang="fr-FR"/>
              <a:t>Cardinalité</a:t>
            </a:r>
          </a:p>
        </p:txBody>
      </p:sp>
      <p:sp>
        <p:nvSpPr>
          <p:cNvPr id="1606659" name="Rectangle 3"/>
          <p:cNvSpPr>
            <a:spLocks noGrp="1" noChangeArrowheads="1"/>
          </p:cNvSpPr>
          <p:nvPr>
            <p:ph type="body" idx="1"/>
          </p:nvPr>
        </p:nvSpPr>
        <p:spPr/>
        <p:txBody>
          <a:bodyPr/>
          <a:lstStyle/>
          <a:p>
            <a:r>
              <a:rPr lang="fr-FR"/>
              <a:t>La cardinalité indique combien d'instances vont intervenir de chaque côté d'une relation</a:t>
            </a:r>
          </a:p>
          <a:p>
            <a:r>
              <a:rPr lang="fr-FR"/>
              <a:t>One-to-One (1:1)</a:t>
            </a:r>
          </a:p>
          <a:p>
            <a:pPr lvl="1"/>
            <a:r>
              <a:rPr lang="fr-FR"/>
              <a:t>Un employé a une adresse…</a:t>
            </a:r>
          </a:p>
          <a:p>
            <a:r>
              <a:rPr lang="fr-FR"/>
              <a:t>One-to-Many (1:N)</a:t>
            </a:r>
          </a:p>
          <a:p>
            <a:pPr lvl="1"/>
            <a:r>
              <a:rPr lang="fr-FR"/>
              <a:t>Un PDG et ses employés…</a:t>
            </a:r>
          </a:p>
          <a:p>
            <a:r>
              <a:rPr lang="fr-FR"/>
              <a:t>Many-to-Many (M:N)</a:t>
            </a:r>
          </a:p>
          <a:p>
            <a:pPr lvl="1"/>
            <a:r>
              <a:rPr lang="fr-FR"/>
              <a:t>Des étudiants suivent des cours…  </a:t>
            </a:r>
          </a:p>
          <a:p>
            <a:pPr lvl="1"/>
            <a:endParaRPr lang="fr-FR"/>
          </a:p>
        </p:txBody>
      </p:sp>
    </p:spTree>
  </p:cSld>
  <p:clrMapOvr>
    <a:masterClrMapping/>
  </p:clrMapOvr>
  <p:timing>
    <p:tnLst>
      <p:par>
        <p:cT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82" name="Rectangle 2"/>
          <p:cNvSpPr>
            <a:spLocks noGrp="1" noChangeArrowheads="1"/>
          </p:cNvSpPr>
          <p:nvPr>
            <p:ph type="title"/>
          </p:nvPr>
        </p:nvSpPr>
        <p:spPr/>
        <p:txBody>
          <a:bodyPr/>
          <a:lstStyle/>
          <a:p>
            <a:r>
              <a:rPr lang="fr-FR"/>
              <a:t>Cardinalité</a:t>
            </a:r>
          </a:p>
        </p:txBody>
      </p:sp>
      <p:sp>
        <p:nvSpPr>
          <p:cNvPr id="1607683" name="Rectangle 3"/>
          <p:cNvSpPr>
            <a:spLocks noGrp="1" noChangeArrowheads="1"/>
          </p:cNvSpPr>
          <p:nvPr>
            <p:ph type="body" idx="1"/>
          </p:nvPr>
        </p:nvSpPr>
        <p:spPr/>
        <p:txBody>
          <a:bodyPr/>
          <a:lstStyle/>
          <a:p>
            <a:pPr lvl="1"/>
            <a:endParaRPr lang="fr-FR"/>
          </a:p>
        </p:txBody>
      </p:sp>
      <p:sp>
        <p:nvSpPr>
          <p:cNvPr id="1607684" name="Rectangle 4"/>
          <p:cNvSpPr>
            <a:spLocks noChangeArrowheads="1"/>
          </p:cNvSpPr>
          <p:nvPr/>
        </p:nvSpPr>
        <p:spPr bwMode="auto">
          <a:xfrm>
            <a:off x="1371600" y="890588"/>
            <a:ext cx="9144000" cy="0"/>
          </a:xfrm>
          <a:prstGeom prst="rect">
            <a:avLst/>
          </a:prstGeom>
          <a:noFill/>
          <a:ln w="9525">
            <a:noFill/>
            <a:miter lim="800000"/>
            <a:headEnd/>
            <a:tailEnd/>
          </a:ln>
          <a:effectLst/>
        </p:spPr>
        <p:txBody>
          <a:bodyPr>
            <a:spAutoFit/>
          </a:bodyPr>
          <a:lstStyle/>
          <a:p>
            <a:endParaRPr lang="fr-FR"/>
          </a:p>
        </p:txBody>
      </p:sp>
      <p:pic>
        <p:nvPicPr>
          <p:cNvPr id="1607685" name="Picture 5" descr="ch11-01"/>
          <p:cNvPicPr>
            <a:picLocks noChangeAspect="1" noChangeArrowheads="1"/>
          </p:cNvPicPr>
          <p:nvPr/>
        </p:nvPicPr>
        <p:blipFill>
          <a:blip r:embed="rId2" cstate="print"/>
          <a:srcRect/>
          <a:stretch>
            <a:fillRect/>
          </a:stretch>
        </p:blipFill>
        <p:spPr bwMode="auto">
          <a:xfrm>
            <a:off x="1828800" y="1295400"/>
            <a:ext cx="6400800" cy="5076825"/>
          </a:xfrm>
          <a:prstGeom prst="rect">
            <a:avLst/>
          </a:prstGeom>
          <a:noFill/>
        </p:spPr>
      </p:pic>
    </p:spTree>
  </p:cSld>
  <p:clrMapOvr>
    <a:masterClrMapping/>
  </p:clrMapOvr>
  <p:timing>
    <p:tnLst>
      <p:par>
        <p:cT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8706" name="Rectangle 2"/>
          <p:cNvSpPr>
            <a:spLocks noGrp="1" noChangeArrowheads="1"/>
          </p:cNvSpPr>
          <p:nvPr>
            <p:ph type="title"/>
          </p:nvPr>
        </p:nvSpPr>
        <p:spPr/>
        <p:txBody>
          <a:bodyPr/>
          <a:lstStyle/>
          <a:p>
            <a:r>
              <a:rPr lang="fr-FR"/>
              <a:t>Relations 1:1</a:t>
            </a:r>
          </a:p>
        </p:txBody>
      </p:sp>
      <p:sp>
        <p:nvSpPr>
          <p:cNvPr id="1608707" name="Rectangle 3"/>
          <p:cNvSpPr>
            <a:spLocks noGrp="1" noChangeArrowheads="1"/>
          </p:cNvSpPr>
          <p:nvPr>
            <p:ph type="body" idx="1"/>
          </p:nvPr>
        </p:nvSpPr>
        <p:spPr/>
        <p:txBody>
          <a:bodyPr/>
          <a:lstStyle/>
          <a:p>
            <a:r>
              <a:rPr lang="fr-FR"/>
              <a:t>Représentée typiquement par </a:t>
            </a:r>
            <a:r>
              <a:rPr lang="fr-FR" u="sng"/>
              <a:t>une clé étrangère</a:t>
            </a:r>
            <a:r>
              <a:rPr lang="fr-FR"/>
              <a:t> dans une BD</a:t>
            </a:r>
          </a:p>
          <a:p>
            <a:r>
              <a:rPr lang="fr-FR"/>
              <a:t>Ex : une commande et un colis</a:t>
            </a:r>
          </a:p>
          <a:p>
            <a:endParaRPr lang="fr-FR"/>
          </a:p>
        </p:txBody>
      </p:sp>
      <p:sp>
        <p:nvSpPr>
          <p:cNvPr id="1608708" name="Rectangle 4"/>
          <p:cNvSpPr>
            <a:spLocks noChangeArrowheads="1"/>
          </p:cNvSpPr>
          <p:nvPr/>
        </p:nvSpPr>
        <p:spPr bwMode="auto">
          <a:xfrm>
            <a:off x="1381125" y="2114550"/>
            <a:ext cx="9144000" cy="0"/>
          </a:xfrm>
          <a:prstGeom prst="rect">
            <a:avLst/>
          </a:prstGeom>
          <a:noFill/>
          <a:ln w="9525">
            <a:noFill/>
            <a:miter lim="800000"/>
            <a:headEnd/>
            <a:tailEnd/>
          </a:ln>
          <a:effectLst/>
        </p:spPr>
        <p:txBody>
          <a:bodyPr>
            <a:spAutoFit/>
          </a:bodyPr>
          <a:lstStyle/>
          <a:p>
            <a:endParaRPr lang="fr-FR"/>
          </a:p>
        </p:txBody>
      </p:sp>
      <p:pic>
        <p:nvPicPr>
          <p:cNvPr id="1608709" name="Picture 5" descr="ch11-02"/>
          <p:cNvPicPr>
            <a:picLocks noChangeAspect="1" noChangeArrowheads="1"/>
          </p:cNvPicPr>
          <p:nvPr/>
        </p:nvPicPr>
        <p:blipFill>
          <a:blip r:embed="rId2" cstate="print"/>
          <a:srcRect/>
          <a:stretch>
            <a:fillRect/>
          </a:stretch>
        </p:blipFill>
        <p:spPr bwMode="auto">
          <a:xfrm>
            <a:off x="1524000" y="3467100"/>
            <a:ext cx="6381750" cy="2628900"/>
          </a:xfrm>
          <a:prstGeom prst="rect">
            <a:avLst/>
          </a:prstGeom>
          <a:noFill/>
        </p:spPr>
      </p:pic>
    </p:spTree>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9730" name="Rectangle 2"/>
          <p:cNvSpPr>
            <a:spLocks noGrp="1" noChangeArrowheads="1"/>
          </p:cNvSpPr>
          <p:nvPr>
            <p:ph type="title"/>
          </p:nvPr>
        </p:nvSpPr>
        <p:spPr/>
        <p:txBody>
          <a:bodyPr/>
          <a:lstStyle/>
          <a:p>
            <a:r>
              <a:rPr lang="fr-FR"/>
              <a:t>Relations 1:1, le bean Order</a:t>
            </a:r>
          </a:p>
        </p:txBody>
      </p:sp>
      <p:pic>
        <p:nvPicPr>
          <p:cNvPr id="1609731" name="Picture 3"/>
          <p:cNvPicPr>
            <a:picLocks noGrp="1" noChangeAspect="1" noChangeArrowheads="1"/>
          </p:cNvPicPr>
          <p:nvPr>
            <p:ph type="body" idx="1"/>
          </p:nvPr>
        </p:nvPicPr>
        <p:blipFill>
          <a:blip r:embed="rId2" cstate="print"/>
          <a:srcRect/>
          <a:stretch>
            <a:fillRect/>
          </a:stretch>
        </p:blipFill>
        <p:spPr>
          <a:xfrm>
            <a:off x="827088" y="1296988"/>
            <a:ext cx="8153400" cy="4724400"/>
          </a:xfr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Rectangle 2"/>
          <p:cNvSpPr>
            <a:spLocks noGrp="1" noChangeArrowheads="1"/>
          </p:cNvSpPr>
          <p:nvPr>
            <p:ph type="title"/>
          </p:nvPr>
        </p:nvSpPr>
        <p:spPr/>
        <p:txBody>
          <a:bodyPr/>
          <a:lstStyle/>
          <a:p>
            <a:r>
              <a:rPr lang="fr-FR"/>
              <a:t>La plate-forme Java J2EE</a:t>
            </a:r>
          </a:p>
        </p:txBody>
      </p:sp>
      <p:sp>
        <p:nvSpPr>
          <p:cNvPr id="1101827" name="Rectangle 3"/>
          <p:cNvSpPr>
            <a:spLocks noGrp="1" noChangeArrowheads="1"/>
          </p:cNvSpPr>
          <p:nvPr>
            <p:ph type="body" idx="1"/>
          </p:nvPr>
        </p:nvSpPr>
        <p:spPr/>
        <p:txBody>
          <a:bodyPr/>
          <a:lstStyle/>
          <a:p>
            <a:pPr marL="533400" indent="-533400"/>
            <a:r>
              <a:rPr lang="fr-FR" sz="2400"/>
              <a:t>EJB = la clé de voûte d'une architecture distribuée java appelée J2EE</a:t>
            </a:r>
          </a:p>
          <a:p>
            <a:pPr marL="914400" lvl="1" indent="-457200"/>
            <a:r>
              <a:rPr lang="fr-FR" sz="2000"/>
              <a:t>Pour le développement d'application serveur</a:t>
            </a:r>
          </a:p>
          <a:p>
            <a:pPr marL="914400" lvl="1" indent="-457200"/>
            <a:r>
              <a:rPr lang="fr-FR" sz="2000"/>
              <a:t>Ensemble de spécifications et d'APIs</a:t>
            </a:r>
          </a:p>
          <a:p>
            <a:pPr marL="914400" lvl="1" indent="-457200"/>
            <a:r>
              <a:rPr lang="fr-FR" sz="2000"/>
              <a:t>Contient deux autres architectures</a:t>
            </a:r>
          </a:p>
          <a:p>
            <a:pPr marL="1371600" lvl="2" indent="-457200">
              <a:buFont typeface="Wingdings" pitchFamily="2" charset="2"/>
              <a:buAutoNum type="arabicPeriod"/>
            </a:pPr>
            <a:r>
              <a:rPr lang="fr-FR" sz="2000"/>
              <a:t>J2ME (Java 2 Micro Edition) : pour les mobiles</a:t>
            </a:r>
          </a:p>
          <a:p>
            <a:pPr marL="1371600" lvl="2" indent="-457200">
              <a:buFont typeface="Wingdings" pitchFamily="2" charset="2"/>
              <a:buAutoNum type="arabicPeriod"/>
            </a:pPr>
            <a:r>
              <a:rPr lang="fr-FR" sz="2000"/>
              <a:t>J2SE : pour applications et applets standards</a:t>
            </a:r>
          </a:p>
          <a:p>
            <a:pPr marL="914400" lvl="1" indent="-457200"/>
            <a:r>
              <a:rPr lang="fr-FR" sz="2000"/>
              <a:t>Non attaché à un vendeur particulier.</a:t>
            </a:r>
          </a:p>
          <a:p>
            <a:pPr marL="914400" lvl="1" indent="-457200"/>
            <a:r>
              <a:rPr lang="fr-FR" sz="2000"/>
              <a:t>Quiconque respecte les spécification est "J2EE compliant"</a:t>
            </a:r>
          </a:p>
          <a:p>
            <a:pPr marL="914400" lvl="1" indent="-457200"/>
            <a:r>
              <a:rPr lang="fr-FR" sz="2000"/>
              <a:t>Applications développées indépendantes des vendeurs d'outils.</a:t>
            </a:r>
          </a:p>
        </p:txBody>
      </p:sp>
    </p:spTree>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8274" name="Rectangle 2"/>
          <p:cNvSpPr>
            <a:spLocks noGrp="1" noChangeArrowheads="1"/>
          </p:cNvSpPr>
          <p:nvPr>
            <p:ph type="title"/>
          </p:nvPr>
        </p:nvSpPr>
        <p:spPr/>
        <p:txBody>
          <a:bodyPr/>
          <a:lstStyle/>
          <a:p>
            <a:r>
              <a:rPr lang="fr-FR"/>
              <a:t>Relations 1:1, le bean Order</a:t>
            </a:r>
          </a:p>
        </p:txBody>
      </p:sp>
      <p:pic>
        <p:nvPicPr>
          <p:cNvPr id="1718276" name="Picture 4"/>
          <p:cNvPicPr>
            <a:picLocks noGrp="1" noChangeAspect="1" noChangeArrowheads="1"/>
          </p:cNvPicPr>
          <p:nvPr>
            <p:ph type="body" idx="1"/>
          </p:nvPr>
        </p:nvPicPr>
        <p:blipFill>
          <a:blip r:embed="rId2" cstate="print"/>
          <a:srcRect/>
          <a:stretch>
            <a:fillRect/>
          </a:stretch>
        </p:blipFill>
        <p:spPr>
          <a:xfrm>
            <a:off x="685800" y="1447800"/>
            <a:ext cx="8001000" cy="3397250"/>
          </a:xfrm>
        </p:spPr>
      </p:pic>
    </p:spTree>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9298" name="Rectangle 2"/>
          <p:cNvSpPr>
            <a:spLocks noGrp="1" noChangeArrowheads="1"/>
          </p:cNvSpPr>
          <p:nvPr>
            <p:ph type="title"/>
          </p:nvPr>
        </p:nvSpPr>
        <p:spPr/>
        <p:txBody>
          <a:bodyPr/>
          <a:lstStyle/>
          <a:p>
            <a:r>
              <a:rPr lang="fr-FR" sz="2800"/>
              <a:t>Relations 1:1, le bean Shipment</a:t>
            </a:r>
          </a:p>
        </p:txBody>
      </p:sp>
      <p:sp>
        <p:nvSpPr>
          <p:cNvPr id="1719299" name="Rectangle 3"/>
          <p:cNvSpPr>
            <a:spLocks noGrp="1" noChangeArrowheads="1"/>
          </p:cNvSpPr>
          <p:nvPr>
            <p:ph type="body" idx="1"/>
          </p:nvPr>
        </p:nvSpPr>
        <p:spPr/>
        <p:txBody>
          <a:bodyPr/>
          <a:lstStyle/>
          <a:p>
            <a:endParaRPr lang="fr-FR"/>
          </a:p>
        </p:txBody>
      </p:sp>
      <p:pic>
        <p:nvPicPr>
          <p:cNvPr id="1719300" name="Picture 4"/>
          <p:cNvPicPr>
            <a:picLocks noChangeAspect="1" noChangeArrowheads="1"/>
          </p:cNvPicPr>
          <p:nvPr/>
        </p:nvPicPr>
        <p:blipFill>
          <a:blip r:embed="rId2" cstate="print"/>
          <a:srcRect/>
          <a:stretch>
            <a:fillRect/>
          </a:stretch>
        </p:blipFill>
        <p:spPr bwMode="auto">
          <a:xfrm>
            <a:off x="684213" y="1125538"/>
            <a:ext cx="6848475" cy="1981200"/>
          </a:xfrm>
          <a:prstGeom prst="rect">
            <a:avLst/>
          </a:prstGeom>
          <a:noFill/>
          <a:ln w="9525">
            <a:noFill/>
            <a:miter lim="800000"/>
            <a:headEnd/>
            <a:tailEnd/>
          </a:ln>
          <a:effectLst/>
        </p:spPr>
      </p:pic>
      <p:pic>
        <p:nvPicPr>
          <p:cNvPr id="1719301" name="Picture 5"/>
          <p:cNvPicPr>
            <a:picLocks noChangeAspect="1" noChangeArrowheads="1"/>
          </p:cNvPicPr>
          <p:nvPr/>
        </p:nvPicPr>
        <p:blipFill>
          <a:blip r:embed="rId3" cstate="print"/>
          <a:srcRect/>
          <a:stretch>
            <a:fillRect/>
          </a:stretch>
        </p:blipFill>
        <p:spPr bwMode="auto">
          <a:xfrm>
            <a:off x="684213" y="2998788"/>
            <a:ext cx="6848475" cy="3733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4418" name="Rectangle 2"/>
          <p:cNvSpPr>
            <a:spLocks noGrp="1" noChangeArrowheads="1"/>
          </p:cNvSpPr>
          <p:nvPr>
            <p:ph type="title"/>
          </p:nvPr>
        </p:nvSpPr>
        <p:spPr/>
        <p:txBody>
          <a:bodyPr/>
          <a:lstStyle/>
          <a:p>
            <a:r>
              <a:rPr lang="fr-FR" sz="2800"/>
              <a:t>Exemple de code pour insérer une commande avec une livraison reliée</a:t>
            </a:r>
          </a:p>
        </p:txBody>
      </p:sp>
      <p:sp>
        <p:nvSpPr>
          <p:cNvPr id="1724419" name="Rectangle 3"/>
          <p:cNvSpPr>
            <a:spLocks noGrp="1" noChangeArrowheads="1"/>
          </p:cNvSpPr>
          <p:nvPr>
            <p:ph type="body" idx="1"/>
          </p:nvPr>
        </p:nvSpPr>
        <p:spPr/>
        <p:txBody>
          <a:bodyPr/>
          <a:lstStyle/>
          <a:p>
            <a:endParaRPr lang="fr-FR"/>
          </a:p>
        </p:txBody>
      </p:sp>
      <p:pic>
        <p:nvPicPr>
          <p:cNvPr id="1724420" name="Picture 4"/>
          <p:cNvPicPr>
            <a:picLocks noChangeAspect="1" noChangeArrowheads="1"/>
          </p:cNvPicPr>
          <p:nvPr/>
        </p:nvPicPr>
        <p:blipFill>
          <a:blip r:embed="rId2" cstate="print"/>
          <a:srcRect/>
          <a:stretch>
            <a:fillRect/>
          </a:stretch>
        </p:blipFill>
        <p:spPr bwMode="auto">
          <a:xfrm>
            <a:off x="684213" y="1125538"/>
            <a:ext cx="6867525" cy="1790700"/>
          </a:xfrm>
          <a:prstGeom prst="rect">
            <a:avLst/>
          </a:prstGeom>
          <a:noFill/>
          <a:ln w="9525">
            <a:noFill/>
            <a:miter lim="800000"/>
            <a:headEnd/>
            <a:tailEnd/>
          </a:ln>
          <a:effectLst/>
        </p:spPr>
      </p:pic>
      <p:pic>
        <p:nvPicPr>
          <p:cNvPr id="1724421" name="Picture 5"/>
          <p:cNvPicPr>
            <a:picLocks noChangeAspect="1" noChangeArrowheads="1"/>
          </p:cNvPicPr>
          <p:nvPr/>
        </p:nvPicPr>
        <p:blipFill>
          <a:blip r:embed="rId3" cstate="print"/>
          <a:srcRect/>
          <a:stretch>
            <a:fillRect/>
          </a:stretch>
        </p:blipFill>
        <p:spPr bwMode="auto">
          <a:xfrm>
            <a:off x="684213" y="2774950"/>
            <a:ext cx="6867525" cy="37242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3394" name="Rectangle 2"/>
          <p:cNvSpPr>
            <a:spLocks noGrp="1" noChangeArrowheads="1"/>
          </p:cNvSpPr>
          <p:nvPr>
            <p:ph type="title"/>
          </p:nvPr>
        </p:nvSpPr>
        <p:spPr/>
        <p:txBody>
          <a:bodyPr/>
          <a:lstStyle/>
          <a:p>
            <a:r>
              <a:rPr lang="fr-FR" sz="2800"/>
              <a:t>Relations 1:1, exemple de client (ici un main…)</a:t>
            </a:r>
          </a:p>
        </p:txBody>
      </p:sp>
      <p:pic>
        <p:nvPicPr>
          <p:cNvPr id="1723395" name="Picture 3"/>
          <p:cNvPicPr>
            <a:picLocks noGrp="1" noChangeAspect="1" noChangeArrowheads="1"/>
          </p:cNvPicPr>
          <p:nvPr>
            <p:ph type="body" idx="1"/>
          </p:nvPr>
        </p:nvPicPr>
        <p:blipFill>
          <a:blip r:embed="rId2" cstate="print"/>
          <a:srcRect/>
          <a:stretch>
            <a:fillRect/>
          </a:stretch>
        </p:blipFill>
        <p:spPr/>
      </p:pic>
    </p:spTree>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22" name="Rectangle 2"/>
          <p:cNvSpPr>
            <a:spLocks noGrp="1" noChangeArrowheads="1"/>
          </p:cNvSpPr>
          <p:nvPr>
            <p:ph type="title"/>
          </p:nvPr>
        </p:nvSpPr>
        <p:spPr/>
        <p:txBody>
          <a:bodyPr/>
          <a:lstStyle/>
          <a:p>
            <a:r>
              <a:rPr lang="fr-FR" sz="2800"/>
              <a:t>Version bidirectionnelle (on modifie Shipment)</a:t>
            </a:r>
          </a:p>
        </p:txBody>
      </p:sp>
      <p:sp>
        <p:nvSpPr>
          <p:cNvPr id="1720323" name="Rectangle 3"/>
          <p:cNvSpPr>
            <a:spLocks noGrp="1" noChangeArrowheads="1"/>
          </p:cNvSpPr>
          <p:nvPr>
            <p:ph type="body" idx="1"/>
          </p:nvPr>
        </p:nvSpPr>
        <p:spPr/>
        <p:txBody>
          <a:bodyPr/>
          <a:lstStyle/>
          <a:p>
            <a:endParaRPr lang="fr-FR"/>
          </a:p>
        </p:txBody>
      </p:sp>
      <p:pic>
        <p:nvPicPr>
          <p:cNvPr id="1720324" name="Picture 4"/>
          <p:cNvPicPr>
            <a:picLocks noChangeAspect="1" noChangeArrowheads="1"/>
          </p:cNvPicPr>
          <p:nvPr/>
        </p:nvPicPr>
        <p:blipFill>
          <a:blip r:embed="rId2" cstate="print"/>
          <a:srcRect/>
          <a:stretch>
            <a:fillRect/>
          </a:stretch>
        </p:blipFill>
        <p:spPr bwMode="auto">
          <a:xfrm>
            <a:off x="684213" y="1484313"/>
            <a:ext cx="6896100" cy="45434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1346" name="Rectangle 2"/>
          <p:cNvSpPr>
            <a:spLocks noGrp="1" noChangeArrowheads="1"/>
          </p:cNvSpPr>
          <p:nvPr>
            <p:ph type="title"/>
          </p:nvPr>
        </p:nvSpPr>
        <p:spPr/>
        <p:txBody>
          <a:bodyPr/>
          <a:lstStyle/>
          <a:p>
            <a:r>
              <a:rPr lang="fr-FR" sz="2800"/>
              <a:t>Version bidirectionnelle (suite)</a:t>
            </a:r>
          </a:p>
        </p:txBody>
      </p:sp>
      <p:sp>
        <p:nvSpPr>
          <p:cNvPr id="1721347" name="Rectangle 3"/>
          <p:cNvSpPr>
            <a:spLocks noGrp="1" noChangeArrowheads="1"/>
          </p:cNvSpPr>
          <p:nvPr>
            <p:ph type="body" idx="1"/>
          </p:nvPr>
        </p:nvSpPr>
        <p:spPr/>
        <p:txBody>
          <a:bodyPr/>
          <a:lstStyle/>
          <a:p>
            <a:endParaRPr lang="fr-FR"/>
          </a:p>
        </p:txBody>
      </p:sp>
      <p:pic>
        <p:nvPicPr>
          <p:cNvPr id="1721348" name="Picture 4"/>
          <p:cNvPicPr>
            <a:picLocks noChangeAspect="1" noChangeArrowheads="1"/>
          </p:cNvPicPr>
          <p:nvPr/>
        </p:nvPicPr>
        <p:blipFill>
          <a:blip r:embed="rId2" cstate="print"/>
          <a:srcRect/>
          <a:stretch>
            <a:fillRect/>
          </a:stretch>
        </p:blipFill>
        <p:spPr bwMode="auto">
          <a:xfrm>
            <a:off x="684213" y="1484313"/>
            <a:ext cx="6848475" cy="30575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2370" name="Rectangle 2"/>
          <p:cNvSpPr>
            <a:spLocks noGrp="1" noChangeArrowheads="1"/>
          </p:cNvSpPr>
          <p:nvPr>
            <p:ph type="title"/>
          </p:nvPr>
        </p:nvSpPr>
        <p:spPr/>
        <p:txBody>
          <a:bodyPr/>
          <a:lstStyle/>
          <a:p>
            <a:r>
              <a:rPr lang="fr-FR" sz="2800"/>
              <a:t>Version bi-directionnelle (suite, code qui fait le persist)</a:t>
            </a:r>
          </a:p>
        </p:txBody>
      </p:sp>
      <p:sp>
        <p:nvSpPr>
          <p:cNvPr id="1722371" name="Rectangle 3"/>
          <p:cNvSpPr>
            <a:spLocks noGrp="1" noChangeArrowheads="1"/>
          </p:cNvSpPr>
          <p:nvPr>
            <p:ph type="body" idx="1"/>
          </p:nvPr>
        </p:nvSpPr>
        <p:spPr/>
        <p:txBody>
          <a:bodyPr/>
          <a:lstStyle/>
          <a:p>
            <a:r>
              <a:rPr lang="fr-FR"/>
              <a:t>On peut maintenant ajouter au code de tout à l’heure (celui qui écrit une commande) :</a:t>
            </a:r>
          </a:p>
          <a:p>
            <a:endParaRPr lang="fr-FR"/>
          </a:p>
        </p:txBody>
      </p:sp>
      <p:pic>
        <p:nvPicPr>
          <p:cNvPr id="1722372" name="Picture 4"/>
          <p:cNvPicPr>
            <a:picLocks noChangeAspect="1" noChangeArrowheads="1"/>
          </p:cNvPicPr>
          <p:nvPr/>
        </p:nvPicPr>
        <p:blipFill>
          <a:blip r:embed="rId2" cstate="print"/>
          <a:srcRect/>
          <a:stretch>
            <a:fillRect/>
          </a:stretch>
        </p:blipFill>
        <p:spPr bwMode="auto">
          <a:xfrm>
            <a:off x="1133475" y="2643188"/>
            <a:ext cx="6877050" cy="15716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5442" name="Rectangle 2"/>
          <p:cNvSpPr>
            <a:spLocks noGrp="1" noChangeArrowheads="1"/>
          </p:cNvSpPr>
          <p:nvPr>
            <p:ph type="title"/>
          </p:nvPr>
        </p:nvSpPr>
        <p:spPr/>
        <p:txBody>
          <a:bodyPr/>
          <a:lstStyle/>
          <a:p>
            <a:r>
              <a:rPr lang="fr-FR" sz="2800"/>
              <a:t>Version bi-directionnelle (suite, code du client)</a:t>
            </a:r>
          </a:p>
        </p:txBody>
      </p:sp>
      <p:sp>
        <p:nvSpPr>
          <p:cNvPr id="1725443" name="Rectangle 3"/>
          <p:cNvSpPr>
            <a:spLocks noGrp="1" noChangeArrowheads="1"/>
          </p:cNvSpPr>
          <p:nvPr>
            <p:ph type="body" idx="1"/>
          </p:nvPr>
        </p:nvSpPr>
        <p:spPr/>
        <p:txBody>
          <a:bodyPr/>
          <a:lstStyle/>
          <a:p>
            <a:endParaRPr lang="fr-FR"/>
          </a:p>
        </p:txBody>
      </p:sp>
      <p:pic>
        <p:nvPicPr>
          <p:cNvPr id="1725444" name="Picture 4"/>
          <p:cNvPicPr>
            <a:picLocks noChangeAspect="1" noChangeArrowheads="1"/>
          </p:cNvPicPr>
          <p:nvPr/>
        </p:nvPicPr>
        <p:blipFill>
          <a:blip r:embed="rId2" cstate="print"/>
          <a:srcRect/>
          <a:stretch>
            <a:fillRect/>
          </a:stretch>
        </p:blipFill>
        <p:spPr bwMode="auto">
          <a:xfrm>
            <a:off x="684213" y="1412875"/>
            <a:ext cx="6867525" cy="24003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4850" name="Rectangle 2"/>
          <p:cNvSpPr>
            <a:spLocks noGrp="1" noChangeArrowheads="1"/>
          </p:cNvSpPr>
          <p:nvPr>
            <p:ph type="title"/>
          </p:nvPr>
        </p:nvSpPr>
        <p:spPr/>
        <p:txBody>
          <a:bodyPr/>
          <a:lstStyle/>
          <a:p>
            <a:r>
              <a:rPr lang="fr-FR"/>
              <a:t>Relations 1:N</a:t>
            </a:r>
          </a:p>
        </p:txBody>
      </p:sp>
      <p:sp>
        <p:nvSpPr>
          <p:cNvPr id="1614851" name="Rectangle 3"/>
          <p:cNvSpPr>
            <a:spLocks noGrp="1" noChangeArrowheads="1"/>
          </p:cNvSpPr>
          <p:nvPr>
            <p:ph type="body" idx="1"/>
          </p:nvPr>
        </p:nvSpPr>
        <p:spPr/>
        <p:txBody>
          <a:bodyPr/>
          <a:lstStyle/>
          <a:p>
            <a:r>
              <a:rPr lang="fr-FR"/>
              <a:t>Exemple : une entreprise a plusieurs employés</a:t>
            </a:r>
          </a:p>
        </p:txBody>
      </p:sp>
      <p:sp>
        <p:nvSpPr>
          <p:cNvPr id="1614852" name="Rectangle 4"/>
          <p:cNvSpPr>
            <a:spLocks noChangeArrowheads="1"/>
          </p:cNvSpPr>
          <p:nvPr/>
        </p:nvSpPr>
        <p:spPr bwMode="auto">
          <a:xfrm>
            <a:off x="1376363" y="1895475"/>
            <a:ext cx="9144000" cy="0"/>
          </a:xfrm>
          <a:prstGeom prst="rect">
            <a:avLst/>
          </a:prstGeom>
          <a:noFill/>
          <a:ln w="9525">
            <a:noFill/>
            <a:miter lim="800000"/>
            <a:headEnd/>
            <a:tailEnd/>
          </a:ln>
          <a:effectLst/>
        </p:spPr>
        <p:txBody>
          <a:bodyPr>
            <a:spAutoFit/>
          </a:bodyPr>
          <a:lstStyle/>
          <a:p>
            <a:endParaRPr lang="fr-FR"/>
          </a:p>
        </p:txBody>
      </p:sp>
      <p:pic>
        <p:nvPicPr>
          <p:cNvPr id="1614853" name="Picture 5" descr="ch11-03"/>
          <p:cNvPicPr>
            <a:picLocks noChangeAspect="1" noChangeArrowheads="1"/>
          </p:cNvPicPr>
          <p:nvPr/>
        </p:nvPicPr>
        <p:blipFill>
          <a:blip r:embed="rId2" cstate="print"/>
          <a:srcRect/>
          <a:stretch>
            <a:fillRect/>
          </a:stretch>
        </p:blipFill>
        <p:spPr bwMode="auto">
          <a:xfrm>
            <a:off x="838200" y="2133600"/>
            <a:ext cx="6391275" cy="3067050"/>
          </a:xfrm>
          <a:prstGeom prst="rect">
            <a:avLst/>
          </a:prstGeom>
          <a:noFill/>
        </p:spPr>
      </p:pic>
    </p:spTree>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Rectangle 2"/>
          <p:cNvSpPr>
            <a:spLocks noGrp="1" noChangeArrowheads="1"/>
          </p:cNvSpPr>
          <p:nvPr>
            <p:ph type="title"/>
          </p:nvPr>
        </p:nvSpPr>
        <p:spPr/>
        <p:txBody>
          <a:bodyPr/>
          <a:lstStyle/>
          <a:p>
            <a:r>
              <a:rPr lang="fr-FR"/>
              <a:t>Relations 1:N</a:t>
            </a:r>
          </a:p>
        </p:txBody>
      </p:sp>
      <p:sp>
        <p:nvSpPr>
          <p:cNvPr id="1615875" name="Rectangle 3"/>
          <p:cNvSpPr>
            <a:spLocks noGrp="1" noChangeArrowheads="1"/>
          </p:cNvSpPr>
          <p:nvPr>
            <p:ph type="body" idx="1"/>
          </p:nvPr>
        </p:nvSpPr>
        <p:spPr/>
        <p:txBody>
          <a:bodyPr/>
          <a:lstStyle/>
          <a:p>
            <a:r>
              <a:rPr lang="fr-FR"/>
              <a:t>Exemple : une entreprise a plusieurs employés</a:t>
            </a:r>
          </a:p>
          <a:p>
            <a:pPr lvl="1"/>
            <a:r>
              <a:rPr lang="fr-FR"/>
              <a:t>Solution plus propre (éviter les BLOBs!)</a:t>
            </a:r>
          </a:p>
        </p:txBody>
      </p:sp>
      <p:sp>
        <p:nvSpPr>
          <p:cNvPr id="1615876" name="Rectangle 4"/>
          <p:cNvSpPr>
            <a:spLocks noChangeArrowheads="1"/>
          </p:cNvSpPr>
          <p:nvPr/>
        </p:nvSpPr>
        <p:spPr bwMode="auto">
          <a:xfrm>
            <a:off x="1376363" y="1895475"/>
            <a:ext cx="9144000" cy="0"/>
          </a:xfrm>
          <a:prstGeom prst="rect">
            <a:avLst/>
          </a:prstGeom>
          <a:noFill/>
          <a:ln w="9525">
            <a:noFill/>
            <a:miter lim="800000"/>
            <a:headEnd/>
            <a:tailEnd/>
          </a:ln>
          <a:effectLst/>
        </p:spPr>
        <p:txBody>
          <a:bodyPr>
            <a:spAutoFit/>
          </a:bodyPr>
          <a:lstStyle/>
          <a:p>
            <a:endParaRPr lang="fr-FR"/>
          </a:p>
        </p:txBody>
      </p:sp>
      <p:sp>
        <p:nvSpPr>
          <p:cNvPr id="1615877" name="Rectangle 5"/>
          <p:cNvSpPr>
            <a:spLocks noChangeArrowheads="1"/>
          </p:cNvSpPr>
          <p:nvPr/>
        </p:nvSpPr>
        <p:spPr bwMode="auto">
          <a:xfrm>
            <a:off x="1381125" y="1943100"/>
            <a:ext cx="9144000" cy="0"/>
          </a:xfrm>
          <a:prstGeom prst="rect">
            <a:avLst/>
          </a:prstGeom>
          <a:noFill/>
          <a:ln w="9525">
            <a:noFill/>
            <a:miter lim="800000"/>
            <a:headEnd/>
            <a:tailEnd/>
          </a:ln>
          <a:effectLst/>
        </p:spPr>
        <p:txBody>
          <a:bodyPr>
            <a:spAutoFit/>
          </a:bodyPr>
          <a:lstStyle/>
          <a:p>
            <a:endParaRPr lang="fr-FR"/>
          </a:p>
        </p:txBody>
      </p:sp>
      <p:pic>
        <p:nvPicPr>
          <p:cNvPr id="1615878" name="Picture 6" descr="ch11-04"/>
          <p:cNvPicPr>
            <a:picLocks noChangeAspect="1" noChangeArrowheads="1"/>
          </p:cNvPicPr>
          <p:nvPr/>
        </p:nvPicPr>
        <p:blipFill>
          <a:blip r:embed="rId2" cstate="print"/>
          <a:srcRect/>
          <a:stretch>
            <a:fillRect/>
          </a:stretch>
        </p:blipFill>
        <p:spPr bwMode="auto">
          <a:xfrm>
            <a:off x="1371600" y="2895600"/>
            <a:ext cx="6381750" cy="2971800"/>
          </a:xfrm>
          <a:prstGeom prst="rect">
            <a:avLst/>
          </a:prstGeom>
          <a:noFill/>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Rectangle 2"/>
          <p:cNvSpPr>
            <a:spLocks noGrp="1" noChangeArrowheads="1"/>
          </p:cNvSpPr>
          <p:nvPr>
            <p:ph type="title"/>
          </p:nvPr>
        </p:nvSpPr>
        <p:spPr/>
        <p:txBody>
          <a:bodyPr/>
          <a:lstStyle/>
          <a:p>
            <a:r>
              <a:rPr lang="fr-FR"/>
              <a:t>La plate-forme Java J2EE</a:t>
            </a:r>
          </a:p>
        </p:txBody>
      </p:sp>
      <p:sp>
        <p:nvSpPr>
          <p:cNvPr id="1102851" name="Rectangle 3"/>
          <p:cNvSpPr>
            <a:spLocks noGrp="1" noChangeArrowheads="1"/>
          </p:cNvSpPr>
          <p:nvPr>
            <p:ph type="body" idx="1"/>
          </p:nvPr>
        </p:nvSpPr>
        <p:spPr/>
        <p:txBody>
          <a:bodyPr/>
          <a:lstStyle/>
          <a:p>
            <a:r>
              <a:rPr lang="fr-FR"/>
              <a:t>Chaque API dans J2EE à sa propre spécification (PDF)</a:t>
            </a:r>
          </a:p>
          <a:p>
            <a:r>
              <a:rPr lang="fr-FR"/>
              <a:t>Batterie de logiciel pour valider les implémentations (test suites)</a:t>
            </a:r>
          </a:p>
          <a:p>
            <a:r>
              <a:rPr lang="fr-FR"/>
              <a:t>Implémentation de référence</a:t>
            </a:r>
          </a:p>
          <a:p>
            <a:pPr lvl="1"/>
            <a:r>
              <a:rPr lang="fr-FR"/>
              <a:t>J2EE est livrée avec un serveur d'application par exemple…</a:t>
            </a:r>
          </a:p>
          <a:p>
            <a:r>
              <a:rPr lang="fr-FR"/>
              <a:t>Ensemble de "blueprints" : définit précisément le rôle de chaque API (PDF)</a:t>
            </a:r>
          </a:p>
        </p:txBody>
      </p:sp>
    </p:spTree>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6898" name="Rectangle 2"/>
          <p:cNvSpPr>
            <a:spLocks noGrp="1" noChangeArrowheads="1"/>
          </p:cNvSpPr>
          <p:nvPr>
            <p:ph type="title"/>
          </p:nvPr>
        </p:nvSpPr>
        <p:spPr/>
        <p:txBody>
          <a:bodyPr/>
          <a:lstStyle/>
          <a:p>
            <a:r>
              <a:rPr lang="fr-FR"/>
              <a:t>Relations 1:N exemple</a:t>
            </a:r>
          </a:p>
        </p:txBody>
      </p:sp>
      <p:pic>
        <p:nvPicPr>
          <p:cNvPr id="1616900" name="Picture 4"/>
          <p:cNvPicPr>
            <a:picLocks noChangeAspect="1" noChangeArrowheads="1"/>
          </p:cNvPicPr>
          <p:nvPr/>
        </p:nvPicPr>
        <p:blipFill>
          <a:blip r:embed="rId2" cstate="print"/>
          <a:srcRect/>
          <a:stretch>
            <a:fillRect/>
          </a:stretch>
        </p:blipFill>
        <p:spPr bwMode="auto">
          <a:xfrm>
            <a:off x="1143000" y="1047750"/>
            <a:ext cx="6858000" cy="4762500"/>
          </a:xfrm>
          <a:prstGeom prst="rect">
            <a:avLst/>
          </a:prstGeom>
          <a:noFill/>
          <a:ln w="9525">
            <a:noFill/>
            <a:miter lim="800000"/>
            <a:headEnd/>
            <a:tailEnd/>
          </a:ln>
          <a:effectLst/>
        </p:spPr>
      </p:pic>
      <p:sp>
        <p:nvSpPr>
          <p:cNvPr id="1616901" name="Rectangle 5"/>
          <p:cNvSpPr>
            <a:spLocks noGrp="1" noChangeArrowheads="1"/>
          </p:cNvSpPr>
          <p:nvPr>
            <p:ph type="body" idx="1"/>
          </p:nvPr>
        </p:nvSpPr>
        <p:spPr/>
        <p:txBody>
          <a:bodyPr/>
          <a:lstStyle/>
          <a:p>
            <a:endParaRPr lang="fr-FR"/>
          </a:p>
        </p:txBody>
      </p:sp>
    </p:spTree>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6466" name="Rectangle 2"/>
          <p:cNvSpPr>
            <a:spLocks noGrp="1" noChangeArrowheads="1"/>
          </p:cNvSpPr>
          <p:nvPr>
            <p:ph type="title"/>
          </p:nvPr>
        </p:nvSpPr>
        <p:spPr/>
        <p:txBody>
          <a:bodyPr/>
          <a:lstStyle/>
          <a:p>
            <a:r>
              <a:rPr lang="fr-FR" sz="2800"/>
              <a:t>Relations 1:N exemple</a:t>
            </a:r>
          </a:p>
        </p:txBody>
      </p:sp>
      <p:sp>
        <p:nvSpPr>
          <p:cNvPr id="1726467" name="Rectangle 3"/>
          <p:cNvSpPr>
            <a:spLocks noGrp="1" noChangeArrowheads="1"/>
          </p:cNvSpPr>
          <p:nvPr>
            <p:ph type="body" idx="1"/>
          </p:nvPr>
        </p:nvSpPr>
        <p:spPr/>
        <p:txBody>
          <a:bodyPr/>
          <a:lstStyle/>
          <a:p>
            <a:endParaRPr lang="fr-FR"/>
          </a:p>
        </p:txBody>
      </p:sp>
      <p:pic>
        <p:nvPicPr>
          <p:cNvPr id="1726468" name="Picture 4"/>
          <p:cNvPicPr>
            <a:picLocks noChangeAspect="1" noChangeArrowheads="1"/>
          </p:cNvPicPr>
          <p:nvPr/>
        </p:nvPicPr>
        <p:blipFill>
          <a:blip r:embed="rId2" cstate="print"/>
          <a:srcRect/>
          <a:stretch>
            <a:fillRect/>
          </a:stretch>
        </p:blipFill>
        <p:spPr bwMode="auto">
          <a:xfrm>
            <a:off x="684213" y="1484313"/>
            <a:ext cx="6829425" cy="28575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7490" name="Rectangle 2"/>
          <p:cNvSpPr>
            <a:spLocks noGrp="1" noChangeArrowheads="1"/>
          </p:cNvSpPr>
          <p:nvPr>
            <p:ph type="title"/>
          </p:nvPr>
        </p:nvSpPr>
        <p:spPr/>
        <p:txBody>
          <a:bodyPr/>
          <a:lstStyle/>
          <a:p>
            <a:r>
              <a:rPr lang="fr-FR" sz="2800"/>
              <a:t>Exemple de code qui insère des compagnies</a:t>
            </a:r>
          </a:p>
        </p:txBody>
      </p:sp>
      <p:sp>
        <p:nvSpPr>
          <p:cNvPr id="1727491" name="Rectangle 3"/>
          <p:cNvSpPr>
            <a:spLocks noGrp="1" noChangeArrowheads="1"/>
          </p:cNvSpPr>
          <p:nvPr>
            <p:ph type="body" idx="1"/>
          </p:nvPr>
        </p:nvSpPr>
        <p:spPr/>
        <p:txBody>
          <a:bodyPr/>
          <a:lstStyle/>
          <a:p>
            <a:endParaRPr lang="fr-FR"/>
          </a:p>
        </p:txBody>
      </p:sp>
      <p:pic>
        <p:nvPicPr>
          <p:cNvPr id="1727492" name="Picture 4"/>
          <p:cNvPicPr>
            <a:picLocks noChangeAspect="1" noChangeArrowheads="1"/>
          </p:cNvPicPr>
          <p:nvPr/>
        </p:nvPicPr>
        <p:blipFill>
          <a:blip r:embed="rId2" cstate="print"/>
          <a:srcRect/>
          <a:stretch>
            <a:fillRect/>
          </a:stretch>
        </p:blipFill>
        <p:spPr bwMode="auto">
          <a:xfrm>
            <a:off x="1331913" y="1484313"/>
            <a:ext cx="6896100" cy="50482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8514" name="Rectangle 2"/>
          <p:cNvSpPr>
            <a:spLocks noGrp="1" noChangeArrowheads="1"/>
          </p:cNvSpPr>
          <p:nvPr>
            <p:ph type="title"/>
          </p:nvPr>
        </p:nvSpPr>
        <p:spPr/>
        <p:txBody>
          <a:bodyPr/>
          <a:lstStyle/>
          <a:p>
            <a:r>
              <a:rPr lang="fr-FR" sz="2800"/>
              <a:t>Exemple de code qui liste des compagnies</a:t>
            </a:r>
          </a:p>
        </p:txBody>
      </p:sp>
      <p:sp>
        <p:nvSpPr>
          <p:cNvPr id="1728515" name="Rectangle 3"/>
          <p:cNvSpPr>
            <a:spLocks noGrp="1" noChangeArrowheads="1"/>
          </p:cNvSpPr>
          <p:nvPr>
            <p:ph type="body" idx="1"/>
          </p:nvPr>
        </p:nvSpPr>
        <p:spPr/>
        <p:txBody>
          <a:bodyPr/>
          <a:lstStyle/>
          <a:p>
            <a:endParaRPr lang="fr-FR"/>
          </a:p>
        </p:txBody>
      </p:sp>
      <p:pic>
        <p:nvPicPr>
          <p:cNvPr id="1728516" name="Picture 4"/>
          <p:cNvPicPr>
            <a:picLocks noChangeAspect="1" noChangeArrowheads="1"/>
          </p:cNvPicPr>
          <p:nvPr/>
        </p:nvPicPr>
        <p:blipFill>
          <a:blip r:embed="rId2" cstate="print"/>
          <a:srcRect/>
          <a:stretch>
            <a:fillRect/>
          </a:stretch>
        </p:blipFill>
        <p:spPr bwMode="auto">
          <a:xfrm>
            <a:off x="684213" y="1484313"/>
            <a:ext cx="6800850" cy="866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9538" name="Rectangle 2"/>
          <p:cNvSpPr>
            <a:spLocks noGrp="1" noChangeArrowheads="1"/>
          </p:cNvSpPr>
          <p:nvPr>
            <p:ph type="title"/>
          </p:nvPr>
        </p:nvSpPr>
        <p:spPr/>
        <p:txBody>
          <a:bodyPr/>
          <a:lstStyle/>
          <a:p>
            <a:r>
              <a:rPr lang="fr-FR" sz="2800"/>
              <a:t>Exemple de client</a:t>
            </a:r>
          </a:p>
        </p:txBody>
      </p:sp>
      <p:sp>
        <p:nvSpPr>
          <p:cNvPr id="1729539" name="Rectangle 3"/>
          <p:cNvSpPr>
            <a:spLocks noGrp="1" noChangeArrowheads="1"/>
          </p:cNvSpPr>
          <p:nvPr>
            <p:ph type="body" idx="1"/>
          </p:nvPr>
        </p:nvSpPr>
        <p:spPr/>
        <p:txBody>
          <a:bodyPr/>
          <a:lstStyle/>
          <a:p>
            <a:endParaRPr lang="fr-FR"/>
          </a:p>
        </p:txBody>
      </p:sp>
      <p:pic>
        <p:nvPicPr>
          <p:cNvPr id="1729540" name="Picture 4"/>
          <p:cNvPicPr>
            <a:picLocks noChangeAspect="1" noChangeArrowheads="1"/>
          </p:cNvPicPr>
          <p:nvPr/>
        </p:nvPicPr>
        <p:blipFill>
          <a:blip r:embed="rId2" cstate="print"/>
          <a:srcRect/>
          <a:stretch>
            <a:fillRect/>
          </a:stretch>
        </p:blipFill>
        <p:spPr bwMode="auto">
          <a:xfrm>
            <a:off x="1258888" y="1484313"/>
            <a:ext cx="6829425" cy="40481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Rectangle 2"/>
          <p:cNvSpPr>
            <a:spLocks noGrp="1" noChangeArrowheads="1"/>
          </p:cNvSpPr>
          <p:nvPr>
            <p:ph type="title"/>
          </p:nvPr>
        </p:nvSpPr>
        <p:spPr/>
        <p:txBody>
          <a:bodyPr/>
          <a:lstStyle/>
          <a:p>
            <a:r>
              <a:rPr lang="fr-FR" sz="2800"/>
              <a:t>Version bidirectionnelle</a:t>
            </a:r>
          </a:p>
        </p:txBody>
      </p:sp>
      <p:pic>
        <p:nvPicPr>
          <p:cNvPr id="1730563" name="Picture 3"/>
          <p:cNvPicPr>
            <a:picLocks noGrp="1" noChangeAspect="1" noChangeArrowheads="1"/>
          </p:cNvPicPr>
          <p:nvPr>
            <p:ph type="body" idx="1"/>
          </p:nvPr>
        </p:nvPicPr>
        <p:blipFill>
          <a:blip r:embed="rId2" cstate="print"/>
          <a:srcRect/>
          <a:stretch>
            <a:fillRect/>
          </a:stretch>
        </p:blipFill>
        <p:spPr/>
      </p:pic>
    </p:spTree>
  </p:cSld>
  <p:clrMapOvr>
    <a:masterClrMapping/>
  </p:clrMapOvr>
  <p:timing>
    <p:tnLst>
      <p:par>
        <p:cT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1586" name="Rectangle 2"/>
          <p:cNvSpPr>
            <a:spLocks noGrp="1" noChangeArrowheads="1"/>
          </p:cNvSpPr>
          <p:nvPr>
            <p:ph type="title"/>
          </p:nvPr>
        </p:nvSpPr>
        <p:spPr/>
        <p:txBody>
          <a:bodyPr/>
          <a:lstStyle/>
          <a:p>
            <a:r>
              <a:rPr lang="fr-FR" sz="2800"/>
              <a:t>Version bidirectionnelle</a:t>
            </a:r>
          </a:p>
        </p:txBody>
      </p:sp>
      <p:sp>
        <p:nvSpPr>
          <p:cNvPr id="1731587" name="Rectangle 3"/>
          <p:cNvSpPr>
            <a:spLocks noGrp="1" noChangeArrowheads="1"/>
          </p:cNvSpPr>
          <p:nvPr>
            <p:ph type="body" idx="1"/>
          </p:nvPr>
        </p:nvSpPr>
        <p:spPr/>
        <p:txBody>
          <a:bodyPr/>
          <a:lstStyle/>
          <a:p>
            <a:endParaRPr lang="fr-FR"/>
          </a:p>
        </p:txBody>
      </p:sp>
      <p:pic>
        <p:nvPicPr>
          <p:cNvPr id="1731588" name="Picture 4"/>
          <p:cNvPicPr>
            <a:picLocks noChangeAspect="1" noChangeArrowheads="1"/>
          </p:cNvPicPr>
          <p:nvPr/>
        </p:nvPicPr>
        <p:blipFill>
          <a:blip r:embed="rId2" cstate="print"/>
          <a:srcRect/>
          <a:stretch>
            <a:fillRect/>
          </a:stretch>
        </p:blipFill>
        <p:spPr bwMode="auto">
          <a:xfrm>
            <a:off x="684213" y="1484313"/>
            <a:ext cx="6867525" cy="45148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2610" name="Rectangle 2"/>
          <p:cNvSpPr>
            <a:spLocks noGrp="1" noChangeArrowheads="1"/>
          </p:cNvSpPr>
          <p:nvPr>
            <p:ph type="title"/>
          </p:nvPr>
        </p:nvSpPr>
        <p:spPr/>
        <p:txBody>
          <a:bodyPr/>
          <a:lstStyle/>
          <a:p>
            <a:r>
              <a:rPr lang="fr-FR" sz="2800"/>
              <a:t>Version bidirectionnelle</a:t>
            </a:r>
          </a:p>
        </p:txBody>
      </p:sp>
      <p:sp>
        <p:nvSpPr>
          <p:cNvPr id="1732611" name="Rectangle 3"/>
          <p:cNvSpPr>
            <a:spLocks noGrp="1" noChangeArrowheads="1"/>
          </p:cNvSpPr>
          <p:nvPr>
            <p:ph type="body" idx="1"/>
          </p:nvPr>
        </p:nvSpPr>
        <p:spPr/>
        <p:txBody>
          <a:bodyPr/>
          <a:lstStyle/>
          <a:p>
            <a:endParaRPr lang="fr-FR"/>
          </a:p>
        </p:txBody>
      </p:sp>
      <p:pic>
        <p:nvPicPr>
          <p:cNvPr id="1732612" name="Picture 4"/>
          <p:cNvPicPr>
            <a:picLocks noChangeAspect="1" noChangeArrowheads="1"/>
          </p:cNvPicPr>
          <p:nvPr/>
        </p:nvPicPr>
        <p:blipFill>
          <a:blip r:embed="rId2" cstate="print"/>
          <a:srcRect/>
          <a:stretch>
            <a:fillRect/>
          </a:stretch>
        </p:blipFill>
        <p:spPr bwMode="auto">
          <a:xfrm>
            <a:off x="539750" y="981075"/>
            <a:ext cx="6819900" cy="3505200"/>
          </a:xfrm>
          <a:prstGeom prst="rect">
            <a:avLst/>
          </a:prstGeom>
          <a:noFill/>
          <a:ln w="9525">
            <a:noFill/>
            <a:miter lim="800000"/>
            <a:headEnd/>
            <a:tailEnd/>
          </a:ln>
          <a:effectLst/>
        </p:spPr>
      </p:pic>
      <p:pic>
        <p:nvPicPr>
          <p:cNvPr id="1732613" name="Picture 5"/>
          <p:cNvPicPr>
            <a:picLocks noChangeAspect="1" noChangeArrowheads="1"/>
          </p:cNvPicPr>
          <p:nvPr/>
        </p:nvPicPr>
        <p:blipFill>
          <a:blip r:embed="rId3" cstate="print"/>
          <a:srcRect/>
          <a:stretch>
            <a:fillRect/>
          </a:stretch>
        </p:blipFill>
        <p:spPr bwMode="auto">
          <a:xfrm>
            <a:off x="468313" y="4292600"/>
            <a:ext cx="6905625" cy="41338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3042" name="Rectangle 2"/>
          <p:cNvSpPr>
            <a:spLocks noGrp="1" noChangeArrowheads="1"/>
          </p:cNvSpPr>
          <p:nvPr>
            <p:ph type="title"/>
          </p:nvPr>
        </p:nvSpPr>
        <p:spPr/>
        <p:txBody>
          <a:bodyPr/>
          <a:lstStyle/>
          <a:p>
            <a:r>
              <a:rPr lang="fr-FR"/>
              <a:t>Relations M:N</a:t>
            </a:r>
          </a:p>
        </p:txBody>
      </p:sp>
      <p:sp>
        <p:nvSpPr>
          <p:cNvPr id="1623043" name="Rectangle 3"/>
          <p:cNvSpPr>
            <a:spLocks noGrp="1" noChangeArrowheads="1"/>
          </p:cNvSpPr>
          <p:nvPr>
            <p:ph type="body" idx="1"/>
          </p:nvPr>
        </p:nvSpPr>
        <p:spPr>
          <a:xfrm>
            <a:off x="685800" y="1447800"/>
            <a:ext cx="8001000" cy="5181600"/>
          </a:xfrm>
        </p:spPr>
        <p:txBody>
          <a:bodyPr/>
          <a:lstStyle/>
          <a:p>
            <a:r>
              <a:rPr lang="fr-FR"/>
              <a:t>Un étudiant suit plusieurs cours, un cours a plusieurs étudiants inscrits</a:t>
            </a:r>
          </a:p>
          <a:p>
            <a:pPr lvl="1"/>
            <a:r>
              <a:rPr lang="fr-FR"/>
              <a:t>Table de jointure nécessaire.</a:t>
            </a:r>
          </a:p>
        </p:txBody>
      </p:sp>
      <p:sp>
        <p:nvSpPr>
          <p:cNvPr id="1623044" name="Rectangle 4"/>
          <p:cNvSpPr>
            <a:spLocks noChangeArrowheads="1"/>
          </p:cNvSpPr>
          <p:nvPr/>
        </p:nvSpPr>
        <p:spPr bwMode="auto">
          <a:xfrm>
            <a:off x="1371600" y="1790700"/>
            <a:ext cx="9144000" cy="0"/>
          </a:xfrm>
          <a:prstGeom prst="rect">
            <a:avLst/>
          </a:prstGeom>
          <a:noFill/>
          <a:ln w="9525">
            <a:noFill/>
            <a:miter lim="800000"/>
            <a:headEnd/>
            <a:tailEnd/>
          </a:ln>
          <a:effectLst/>
        </p:spPr>
        <p:txBody>
          <a:bodyPr>
            <a:spAutoFit/>
          </a:bodyPr>
          <a:lstStyle/>
          <a:p>
            <a:endParaRPr lang="fr-FR"/>
          </a:p>
        </p:txBody>
      </p:sp>
      <p:pic>
        <p:nvPicPr>
          <p:cNvPr id="1623045" name="Picture 5" descr="ch11-05"/>
          <p:cNvPicPr>
            <a:picLocks noChangeAspect="1" noChangeArrowheads="1"/>
          </p:cNvPicPr>
          <p:nvPr/>
        </p:nvPicPr>
        <p:blipFill>
          <a:blip r:embed="rId2" cstate="print"/>
          <a:srcRect/>
          <a:stretch>
            <a:fillRect/>
          </a:stretch>
        </p:blipFill>
        <p:spPr bwMode="auto">
          <a:xfrm>
            <a:off x="1981200" y="3276600"/>
            <a:ext cx="6400800" cy="3276600"/>
          </a:xfrm>
          <a:prstGeom prst="rect">
            <a:avLst/>
          </a:prstGeom>
          <a:noFill/>
        </p:spPr>
      </p:pic>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4066" name="Rectangle 2"/>
          <p:cNvSpPr>
            <a:spLocks noGrp="1" noChangeArrowheads="1"/>
          </p:cNvSpPr>
          <p:nvPr>
            <p:ph type="title"/>
          </p:nvPr>
        </p:nvSpPr>
        <p:spPr/>
        <p:txBody>
          <a:bodyPr/>
          <a:lstStyle/>
          <a:p>
            <a:r>
              <a:rPr lang="fr-FR"/>
              <a:t>Relations M:N, choix de conception</a:t>
            </a:r>
          </a:p>
        </p:txBody>
      </p:sp>
      <p:sp>
        <p:nvSpPr>
          <p:cNvPr id="1624067" name="Rectangle 3"/>
          <p:cNvSpPr>
            <a:spLocks noGrp="1" noChangeArrowheads="1"/>
          </p:cNvSpPr>
          <p:nvPr>
            <p:ph type="body" idx="1"/>
          </p:nvPr>
        </p:nvSpPr>
        <p:spPr/>
        <p:txBody>
          <a:bodyPr/>
          <a:lstStyle/>
          <a:p>
            <a:pPr marL="533400" indent="-533400"/>
            <a:r>
              <a:rPr lang="fr-FR"/>
              <a:t>Deux possibilités lorsqu'on modélise cette relation avec des EJBs</a:t>
            </a:r>
          </a:p>
          <a:p>
            <a:pPr marL="914400" lvl="1" indent="-457200">
              <a:buFont typeface="Wingdings" pitchFamily="2" charset="2"/>
              <a:buAutoNum type="arabicPeriod"/>
            </a:pPr>
            <a:r>
              <a:rPr lang="fr-FR" u="sng"/>
              <a:t>Utiliser un troisième EJB</a:t>
            </a:r>
            <a:r>
              <a:rPr lang="fr-FR"/>
              <a:t> pour modéliser la table de jointure. On veut peut-être mémoriser la date où un étudiant s'est inscrit, etc… Cet EJB possèdera </a:t>
            </a:r>
            <a:r>
              <a:rPr lang="fr-FR" u="sng"/>
              <a:t>deux relations 1:N</a:t>
            </a:r>
            <a:r>
              <a:rPr lang="fr-FR"/>
              <a:t> vers le bean Student et le vers le bean Course</a:t>
            </a:r>
          </a:p>
          <a:p>
            <a:pPr marL="914400" lvl="1" indent="-457200">
              <a:buFont typeface="Wingdings" pitchFamily="2" charset="2"/>
              <a:buAutoNum type="arabicPeriod"/>
            </a:pPr>
            <a:r>
              <a:rPr lang="fr-FR"/>
              <a:t>Si on a rien besoin de plus à part la relation, on peut utiliser simplement </a:t>
            </a:r>
            <a:r>
              <a:rPr lang="fr-FR" u="sng"/>
              <a:t>deux EJB, chacun ayant un attribut correspondant à une Collection de l'autre EJB</a:t>
            </a:r>
            <a:r>
              <a:rPr lang="fr-FR"/>
              <a:t>…</a:t>
            </a:r>
          </a:p>
          <a:p>
            <a:pPr marL="914400" lvl="1" indent="-457200">
              <a:buFont typeface="Wingdings" pitchFamily="2" charset="2"/>
              <a:buAutoNum type="arabicPeriod"/>
            </a:pPr>
            <a:endParaRPr lang="fr-FR"/>
          </a:p>
          <a:p>
            <a:pPr marL="914400" lvl="1" indent="-457200">
              <a:buFont typeface="Wingdings" pitchFamily="2" charset="2"/>
              <a:buAutoNum type="arabicPeriod"/>
            </a:pPr>
            <a:endParaRPr lang="fr-F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Rectangle 2"/>
          <p:cNvSpPr>
            <a:spLocks noGrp="1" noChangeArrowheads="1"/>
          </p:cNvSpPr>
          <p:nvPr>
            <p:ph type="title"/>
          </p:nvPr>
        </p:nvSpPr>
        <p:spPr/>
        <p:txBody>
          <a:bodyPr/>
          <a:lstStyle/>
          <a:p>
            <a:r>
              <a:rPr lang="fr-FR"/>
              <a:t>J2EE : les APIs</a:t>
            </a:r>
          </a:p>
        </p:txBody>
      </p:sp>
      <p:sp>
        <p:nvSpPr>
          <p:cNvPr id="1103875" name="Rectangle 3"/>
          <p:cNvSpPr>
            <a:spLocks noGrp="1" noChangeArrowheads="1"/>
          </p:cNvSpPr>
          <p:nvPr>
            <p:ph type="body" idx="1"/>
          </p:nvPr>
        </p:nvSpPr>
        <p:spPr/>
        <p:txBody>
          <a:bodyPr/>
          <a:lstStyle/>
          <a:p>
            <a:pPr>
              <a:lnSpc>
                <a:spcPct val="90000"/>
              </a:lnSpc>
            </a:pPr>
            <a:r>
              <a:rPr lang="fr-FR" sz="2400"/>
              <a:t>J2EE comprend en plus de J2ME et J2SE</a:t>
            </a:r>
          </a:p>
          <a:p>
            <a:pPr lvl="1">
              <a:lnSpc>
                <a:spcPct val="90000"/>
              </a:lnSpc>
            </a:pPr>
            <a:r>
              <a:rPr lang="fr-FR" sz="2000"/>
              <a:t>EJB : standard de définition de composants</a:t>
            </a:r>
          </a:p>
          <a:p>
            <a:pPr lvl="1">
              <a:lnSpc>
                <a:spcPct val="90000"/>
              </a:lnSpc>
            </a:pPr>
            <a:r>
              <a:rPr lang="fr-FR" sz="2000"/>
              <a:t>Java 2 RMI et RMI-IIOP : objets distribués</a:t>
            </a:r>
          </a:p>
          <a:p>
            <a:pPr lvl="1">
              <a:lnSpc>
                <a:spcPct val="90000"/>
              </a:lnSpc>
            </a:pPr>
            <a:r>
              <a:rPr lang="fr-FR" sz="2000"/>
              <a:t>JNDI (Java Naming and Directory Interface)</a:t>
            </a:r>
          </a:p>
          <a:p>
            <a:pPr lvl="1">
              <a:lnSpc>
                <a:spcPct val="90000"/>
              </a:lnSpc>
            </a:pPr>
            <a:r>
              <a:rPr lang="fr-FR" sz="2000"/>
              <a:t>JDBC (Java Data Base Connectivity)</a:t>
            </a:r>
          </a:p>
          <a:p>
            <a:pPr lvl="1">
              <a:lnSpc>
                <a:spcPct val="90000"/>
              </a:lnSpc>
            </a:pPr>
            <a:r>
              <a:rPr lang="fr-FR" sz="2000"/>
              <a:t>JTA (Java Transaction API)</a:t>
            </a:r>
          </a:p>
          <a:p>
            <a:pPr lvl="1">
              <a:lnSpc>
                <a:spcPct val="90000"/>
              </a:lnSpc>
            </a:pPr>
            <a:r>
              <a:rPr lang="fr-FR" sz="2000"/>
              <a:t>JMS (Java Messaging Service)</a:t>
            </a:r>
          </a:p>
          <a:p>
            <a:pPr lvl="1">
              <a:lnSpc>
                <a:spcPct val="90000"/>
              </a:lnSpc>
            </a:pPr>
            <a:r>
              <a:rPr lang="fr-FR" sz="2000"/>
              <a:t>Java Servlets and Java Pages (JSP)</a:t>
            </a:r>
          </a:p>
          <a:p>
            <a:pPr lvl="1">
              <a:lnSpc>
                <a:spcPct val="90000"/>
              </a:lnSpc>
            </a:pPr>
            <a:r>
              <a:rPr lang="fr-FR" sz="2000"/>
              <a:t>Java IDL (Corba)</a:t>
            </a:r>
          </a:p>
          <a:p>
            <a:pPr lvl="1">
              <a:lnSpc>
                <a:spcPct val="90000"/>
              </a:lnSpc>
            </a:pPr>
            <a:r>
              <a:rPr lang="fr-FR" sz="2000"/>
              <a:t>JavaMail</a:t>
            </a:r>
          </a:p>
          <a:p>
            <a:pPr lvl="1">
              <a:lnSpc>
                <a:spcPct val="90000"/>
              </a:lnSpc>
            </a:pPr>
            <a:r>
              <a:rPr lang="fr-FR" sz="2000"/>
              <a:t>JCA (J2EE Connector Architecture) : ponts vers SAP/3, CICS…</a:t>
            </a:r>
          </a:p>
          <a:p>
            <a:pPr lvl="1">
              <a:lnSpc>
                <a:spcPct val="90000"/>
              </a:lnSpc>
            </a:pPr>
            <a:r>
              <a:rPr lang="fr-FR" sz="2000"/>
              <a:t>JAXP (Java API for XML Parsing)</a:t>
            </a:r>
          </a:p>
          <a:p>
            <a:pPr lvl="1">
              <a:lnSpc>
                <a:spcPct val="90000"/>
              </a:lnSpc>
            </a:pPr>
            <a:r>
              <a:rPr lang="fr-FR" sz="2000"/>
              <a:t>JAAS (Java Authentification and Authorization Service)</a:t>
            </a:r>
          </a:p>
        </p:txBody>
      </p:sp>
    </p:spTree>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5090" name="Rectangle 2"/>
          <p:cNvSpPr>
            <a:spLocks noGrp="1" noChangeArrowheads="1"/>
          </p:cNvSpPr>
          <p:nvPr>
            <p:ph type="title"/>
          </p:nvPr>
        </p:nvSpPr>
        <p:spPr/>
        <p:txBody>
          <a:bodyPr/>
          <a:lstStyle/>
          <a:p>
            <a:r>
              <a:rPr lang="fr-FR"/>
              <a:t>Relations M:N, exemple</a:t>
            </a:r>
          </a:p>
        </p:txBody>
      </p:sp>
      <p:pic>
        <p:nvPicPr>
          <p:cNvPr id="1625091" name="Picture 3"/>
          <p:cNvPicPr>
            <a:picLocks noGrp="1" noChangeAspect="1" noChangeArrowheads="1"/>
          </p:cNvPicPr>
          <p:nvPr>
            <p:ph type="body" idx="1"/>
          </p:nvPr>
        </p:nvPicPr>
        <p:blipFill>
          <a:blip r:embed="rId2" cstate="print"/>
          <a:srcRect/>
          <a:stretch>
            <a:fillRect/>
          </a:stretch>
        </p:blipFill>
        <p:spPr>
          <a:xfrm>
            <a:off x="685800" y="981075"/>
            <a:ext cx="8001000" cy="5876925"/>
          </a:xfrm>
        </p:spPr>
      </p:pic>
      <p:sp>
        <p:nvSpPr>
          <p:cNvPr id="1625092" name="Text Box 4"/>
          <p:cNvSpPr txBox="1">
            <a:spLocks noChangeArrowheads="1"/>
          </p:cNvSpPr>
          <p:nvPr/>
        </p:nvSpPr>
        <p:spPr bwMode="auto">
          <a:xfrm>
            <a:off x="1203325" y="3392488"/>
            <a:ext cx="184150" cy="457200"/>
          </a:xfrm>
          <a:prstGeom prst="rect">
            <a:avLst/>
          </a:prstGeom>
          <a:noFill/>
          <a:ln w="9525">
            <a:noFill/>
            <a:miter lim="800000"/>
            <a:headEnd/>
            <a:tailEnd/>
          </a:ln>
          <a:effectLst/>
        </p:spPr>
        <p:txBody>
          <a:bodyPr wrap="none">
            <a:spAutoFit/>
          </a:bodyPr>
          <a:lstStyle/>
          <a:p>
            <a:endParaRPr lang="fr-FR" sz="2400"/>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4658" name="Rectangle 2"/>
          <p:cNvSpPr>
            <a:spLocks noGrp="1" noChangeArrowheads="1"/>
          </p:cNvSpPr>
          <p:nvPr>
            <p:ph type="title"/>
          </p:nvPr>
        </p:nvSpPr>
        <p:spPr/>
        <p:txBody>
          <a:bodyPr/>
          <a:lstStyle/>
          <a:p>
            <a:r>
              <a:rPr lang="fr-FR" sz="2800"/>
              <a:t>Relations M:N, exemple</a:t>
            </a:r>
          </a:p>
        </p:txBody>
      </p:sp>
      <p:sp>
        <p:nvSpPr>
          <p:cNvPr id="1734659" name="Rectangle 3"/>
          <p:cNvSpPr>
            <a:spLocks noGrp="1" noChangeArrowheads="1"/>
          </p:cNvSpPr>
          <p:nvPr>
            <p:ph type="body" idx="1"/>
          </p:nvPr>
        </p:nvSpPr>
        <p:spPr/>
        <p:txBody>
          <a:bodyPr/>
          <a:lstStyle/>
          <a:p>
            <a:endParaRPr lang="fr-FR"/>
          </a:p>
        </p:txBody>
      </p:sp>
      <p:pic>
        <p:nvPicPr>
          <p:cNvPr id="1734660" name="Picture 4"/>
          <p:cNvPicPr>
            <a:picLocks noChangeAspect="1" noChangeArrowheads="1"/>
          </p:cNvPicPr>
          <p:nvPr/>
        </p:nvPicPr>
        <p:blipFill>
          <a:blip r:embed="rId2" cstate="print"/>
          <a:srcRect/>
          <a:stretch>
            <a:fillRect/>
          </a:stretch>
        </p:blipFill>
        <p:spPr bwMode="auto">
          <a:xfrm>
            <a:off x="1143000" y="2100263"/>
            <a:ext cx="6858000" cy="26574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5682" name="Rectangle 2"/>
          <p:cNvSpPr>
            <a:spLocks noGrp="1" noChangeArrowheads="1"/>
          </p:cNvSpPr>
          <p:nvPr>
            <p:ph type="title"/>
          </p:nvPr>
        </p:nvSpPr>
        <p:spPr/>
        <p:txBody>
          <a:bodyPr/>
          <a:lstStyle/>
          <a:p>
            <a:r>
              <a:rPr lang="fr-FR" sz="2800"/>
              <a:t>Relations M:N, exemple</a:t>
            </a:r>
          </a:p>
        </p:txBody>
      </p:sp>
      <p:sp>
        <p:nvSpPr>
          <p:cNvPr id="1735683" name="Rectangle 3"/>
          <p:cNvSpPr>
            <a:spLocks noGrp="1" noChangeArrowheads="1"/>
          </p:cNvSpPr>
          <p:nvPr>
            <p:ph type="body" idx="1"/>
          </p:nvPr>
        </p:nvSpPr>
        <p:spPr/>
        <p:txBody>
          <a:bodyPr/>
          <a:lstStyle/>
          <a:p>
            <a:endParaRPr lang="fr-FR"/>
          </a:p>
        </p:txBody>
      </p:sp>
      <p:pic>
        <p:nvPicPr>
          <p:cNvPr id="1735684" name="Picture 4"/>
          <p:cNvPicPr>
            <a:picLocks noChangeAspect="1" noChangeArrowheads="1"/>
          </p:cNvPicPr>
          <p:nvPr/>
        </p:nvPicPr>
        <p:blipFill>
          <a:blip r:embed="rId2" cstate="print"/>
          <a:srcRect/>
          <a:stretch>
            <a:fillRect/>
          </a:stretch>
        </p:blipFill>
        <p:spPr bwMode="auto">
          <a:xfrm>
            <a:off x="684213" y="1052513"/>
            <a:ext cx="6848475" cy="83248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6706" name="Rectangle 2"/>
          <p:cNvSpPr>
            <a:spLocks noGrp="1" noChangeArrowheads="1"/>
          </p:cNvSpPr>
          <p:nvPr>
            <p:ph type="title"/>
          </p:nvPr>
        </p:nvSpPr>
        <p:spPr/>
        <p:txBody>
          <a:bodyPr/>
          <a:lstStyle/>
          <a:p>
            <a:r>
              <a:rPr lang="fr-FR" sz="2800"/>
              <a:t>Relations M:N, exemple</a:t>
            </a:r>
          </a:p>
        </p:txBody>
      </p:sp>
      <p:sp>
        <p:nvSpPr>
          <p:cNvPr id="1736707" name="Rectangle 3"/>
          <p:cNvSpPr>
            <a:spLocks noGrp="1" noChangeArrowheads="1"/>
          </p:cNvSpPr>
          <p:nvPr>
            <p:ph type="body" idx="1"/>
          </p:nvPr>
        </p:nvSpPr>
        <p:spPr/>
        <p:txBody>
          <a:bodyPr/>
          <a:lstStyle/>
          <a:p>
            <a:endParaRPr lang="fr-FR"/>
          </a:p>
        </p:txBody>
      </p:sp>
      <p:pic>
        <p:nvPicPr>
          <p:cNvPr id="1736709" name="Picture 5"/>
          <p:cNvPicPr>
            <a:picLocks noChangeAspect="1" noChangeArrowheads="1"/>
          </p:cNvPicPr>
          <p:nvPr/>
        </p:nvPicPr>
        <p:blipFill>
          <a:blip r:embed="rId2" cstate="print"/>
          <a:srcRect/>
          <a:stretch>
            <a:fillRect/>
          </a:stretch>
        </p:blipFill>
        <p:spPr bwMode="auto">
          <a:xfrm>
            <a:off x="1595438" y="1466850"/>
            <a:ext cx="5953125" cy="39243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7730" name="Rectangle 2"/>
          <p:cNvSpPr>
            <a:spLocks noGrp="1" noChangeArrowheads="1"/>
          </p:cNvSpPr>
          <p:nvPr>
            <p:ph type="title"/>
          </p:nvPr>
        </p:nvSpPr>
        <p:spPr/>
        <p:txBody>
          <a:bodyPr/>
          <a:lstStyle/>
          <a:p>
            <a:r>
              <a:rPr lang="fr-FR" sz="2800"/>
              <a:t>Relations M:N, exemple</a:t>
            </a:r>
          </a:p>
        </p:txBody>
      </p:sp>
      <p:sp>
        <p:nvSpPr>
          <p:cNvPr id="1737731" name="Rectangle 3"/>
          <p:cNvSpPr>
            <a:spLocks noGrp="1" noChangeArrowheads="1"/>
          </p:cNvSpPr>
          <p:nvPr>
            <p:ph type="body" idx="1"/>
          </p:nvPr>
        </p:nvSpPr>
        <p:spPr/>
        <p:txBody>
          <a:bodyPr/>
          <a:lstStyle/>
          <a:p>
            <a:endParaRPr lang="fr-FR"/>
          </a:p>
        </p:txBody>
      </p:sp>
      <p:pic>
        <p:nvPicPr>
          <p:cNvPr id="1737732" name="Picture 4"/>
          <p:cNvPicPr>
            <a:picLocks noChangeAspect="1" noChangeArrowheads="1"/>
          </p:cNvPicPr>
          <p:nvPr/>
        </p:nvPicPr>
        <p:blipFill>
          <a:blip r:embed="rId2" cstate="print"/>
          <a:srcRect/>
          <a:stretch>
            <a:fillRect/>
          </a:stretch>
        </p:blipFill>
        <p:spPr bwMode="auto">
          <a:xfrm>
            <a:off x="1138238" y="1800225"/>
            <a:ext cx="6867525" cy="32575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3522" name="Rectangle 2"/>
          <p:cNvSpPr>
            <a:spLocks noGrp="1" noChangeArrowheads="1"/>
          </p:cNvSpPr>
          <p:nvPr>
            <p:ph type="title"/>
          </p:nvPr>
        </p:nvSpPr>
        <p:spPr/>
        <p:txBody>
          <a:bodyPr/>
          <a:lstStyle/>
          <a:p>
            <a:r>
              <a:rPr lang="fr-FR"/>
              <a:t>La directionalité et le modèle de données dans la DB</a:t>
            </a:r>
          </a:p>
        </p:txBody>
      </p:sp>
      <p:sp>
        <p:nvSpPr>
          <p:cNvPr id="1643523" name="Rectangle 3"/>
          <p:cNvSpPr>
            <a:spLocks noGrp="1" noChangeArrowheads="1"/>
          </p:cNvSpPr>
          <p:nvPr>
            <p:ph type="body" idx="1"/>
          </p:nvPr>
        </p:nvSpPr>
        <p:spPr/>
        <p:txBody>
          <a:bodyPr/>
          <a:lstStyle/>
          <a:p>
            <a:r>
              <a:rPr lang="fr-FR"/>
              <a:t>La directionalité peut ne pas correspondre à celle du modèle de données dans la DB</a:t>
            </a:r>
          </a:p>
        </p:txBody>
      </p:sp>
      <p:sp>
        <p:nvSpPr>
          <p:cNvPr id="1643524" name="Rectangle 4"/>
          <p:cNvSpPr>
            <a:spLocks noChangeArrowheads="1"/>
          </p:cNvSpPr>
          <p:nvPr/>
        </p:nvSpPr>
        <p:spPr bwMode="auto">
          <a:xfrm>
            <a:off x="1376363" y="2538413"/>
            <a:ext cx="9144000" cy="0"/>
          </a:xfrm>
          <a:prstGeom prst="rect">
            <a:avLst/>
          </a:prstGeom>
          <a:noFill/>
          <a:ln w="9525">
            <a:noFill/>
            <a:miter lim="800000"/>
            <a:headEnd/>
            <a:tailEnd/>
          </a:ln>
          <a:effectLst/>
        </p:spPr>
        <p:txBody>
          <a:bodyPr>
            <a:spAutoFit/>
          </a:bodyPr>
          <a:lstStyle/>
          <a:p>
            <a:endParaRPr lang="fr-FR"/>
          </a:p>
        </p:txBody>
      </p:sp>
      <p:pic>
        <p:nvPicPr>
          <p:cNvPr id="1643525" name="Picture 5" descr="ch11-06"/>
          <p:cNvPicPr>
            <a:picLocks noChangeAspect="1" noChangeArrowheads="1"/>
          </p:cNvPicPr>
          <p:nvPr/>
        </p:nvPicPr>
        <p:blipFill>
          <a:blip r:embed="rId2" cstate="print"/>
          <a:srcRect/>
          <a:stretch>
            <a:fillRect/>
          </a:stretch>
        </p:blipFill>
        <p:spPr bwMode="auto">
          <a:xfrm>
            <a:off x="3124200" y="2514600"/>
            <a:ext cx="5862638" cy="1633538"/>
          </a:xfrm>
          <a:prstGeom prst="rect">
            <a:avLst/>
          </a:prstGeom>
          <a:noFill/>
        </p:spPr>
      </p:pic>
      <p:sp>
        <p:nvSpPr>
          <p:cNvPr id="1643526" name="Rectangle 6"/>
          <p:cNvSpPr>
            <a:spLocks noChangeArrowheads="1"/>
          </p:cNvSpPr>
          <p:nvPr/>
        </p:nvSpPr>
        <p:spPr bwMode="auto">
          <a:xfrm>
            <a:off x="1381125" y="2538413"/>
            <a:ext cx="9144000" cy="0"/>
          </a:xfrm>
          <a:prstGeom prst="rect">
            <a:avLst/>
          </a:prstGeom>
          <a:noFill/>
          <a:ln w="9525">
            <a:noFill/>
            <a:miter lim="800000"/>
            <a:headEnd/>
            <a:tailEnd/>
          </a:ln>
          <a:effectLst/>
        </p:spPr>
        <p:txBody>
          <a:bodyPr>
            <a:spAutoFit/>
          </a:bodyPr>
          <a:lstStyle/>
          <a:p>
            <a:endParaRPr lang="fr-FR"/>
          </a:p>
        </p:txBody>
      </p:sp>
      <p:pic>
        <p:nvPicPr>
          <p:cNvPr id="1643527" name="Picture 7" descr="ch11-07"/>
          <p:cNvPicPr>
            <a:picLocks noChangeAspect="1" noChangeArrowheads="1"/>
          </p:cNvPicPr>
          <p:nvPr/>
        </p:nvPicPr>
        <p:blipFill>
          <a:blip r:embed="rId3" cstate="print"/>
          <a:srcRect/>
          <a:stretch>
            <a:fillRect/>
          </a:stretch>
        </p:blipFill>
        <p:spPr bwMode="auto">
          <a:xfrm>
            <a:off x="3124200" y="4470400"/>
            <a:ext cx="5924550" cy="1654175"/>
          </a:xfrm>
          <a:prstGeom prst="rect">
            <a:avLst/>
          </a:prstGeom>
          <a:noFill/>
        </p:spPr>
      </p:pic>
      <p:sp>
        <p:nvSpPr>
          <p:cNvPr id="1643528" name="Text Box 8"/>
          <p:cNvSpPr txBox="1">
            <a:spLocks noChangeArrowheads="1"/>
          </p:cNvSpPr>
          <p:nvPr/>
        </p:nvSpPr>
        <p:spPr bwMode="auto">
          <a:xfrm>
            <a:off x="685800" y="3124200"/>
            <a:ext cx="1865313" cy="336550"/>
          </a:xfrm>
          <a:prstGeom prst="rect">
            <a:avLst/>
          </a:prstGeom>
          <a:noFill/>
          <a:ln w="9525">
            <a:noFill/>
            <a:miter lim="800000"/>
            <a:headEnd/>
            <a:tailEnd/>
          </a:ln>
          <a:effectLst/>
        </p:spPr>
        <p:txBody>
          <a:bodyPr wrap="none">
            <a:spAutoFit/>
          </a:bodyPr>
          <a:lstStyle/>
          <a:p>
            <a:r>
              <a:rPr lang="fr-FR" sz="1600"/>
              <a:t>Schéma normalisé</a:t>
            </a:r>
          </a:p>
        </p:txBody>
      </p:sp>
      <p:sp>
        <p:nvSpPr>
          <p:cNvPr id="1643529" name="Text Box 9"/>
          <p:cNvSpPr txBox="1">
            <a:spLocks noChangeArrowheads="1"/>
          </p:cNvSpPr>
          <p:nvPr/>
        </p:nvSpPr>
        <p:spPr bwMode="auto">
          <a:xfrm>
            <a:off x="685800" y="5149850"/>
            <a:ext cx="2090738" cy="336550"/>
          </a:xfrm>
          <a:prstGeom prst="rect">
            <a:avLst/>
          </a:prstGeom>
          <a:noFill/>
          <a:ln w="9525">
            <a:noFill/>
            <a:miter lim="800000"/>
            <a:headEnd/>
            <a:tailEnd/>
          </a:ln>
          <a:effectLst/>
        </p:spPr>
        <p:txBody>
          <a:bodyPr wrap="none">
            <a:spAutoFit/>
          </a:bodyPr>
          <a:lstStyle/>
          <a:p>
            <a:r>
              <a:rPr lang="fr-FR" sz="1600"/>
              <a:t>Schéma dénormalisé</a:t>
            </a:r>
          </a:p>
        </p:txBody>
      </p:sp>
    </p:spTree>
  </p:cSld>
  <p:clrMapOvr>
    <a:masterClrMapping/>
  </p:clrMapOvr>
  <p:timing>
    <p:tnLst>
      <p:par>
        <p:cTn id="1" dur="indefinite" restart="never" nodeType="tmRoot"/>
      </p:par>
    </p:tnLst>
  </p:timing>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5570" name="Rectangle 2"/>
          <p:cNvSpPr>
            <a:spLocks noGrp="1" noChangeArrowheads="1"/>
          </p:cNvSpPr>
          <p:nvPr>
            <p:ph type="title"/>
          </p:nvPr>
        </p:nvSpPr>
        <p:spPr/>
        <p:txBody>
          <a:bodyPr/>
          <a:lstStyle/>
          <a:p>
            <a:r>
              <a:rPr lang="fr-FR"/>
              <a:t>Choisir la directionalité ?</a:t>
            </a:r>
          </a:p>
        </p:txBody>
      </p:sp>
      <p:sp>
        <p:nvSpPr>
          <p:cNvPr id="1645571" name="Rectangle 3"/>
          <p:cNvSpPr>
            <a:spLocks noGrp="1" noChangeArrowheads="1"/>
          </p:cNvSpPr>
          <p:nvPr>
            <p:ph type="body" idx="1"/>
          </p:nvPr>
        </p:nvSpPr>
        <p:spPr/>
        <p:txBody>
          <a:bodyPr/>
          <a:lstStyle/>
          <a:p>
            <a:r>
              <a:rPr lang="fr-FR"/>
              <a:t>Premier critère : la logique de votre application,</a:t>
            </a:r>
          </a:p>
          <a:p>
            <a:r>
              <a:rPr lang="fr-FR"/>
              <a:t>Second critère : si le schéma relationnel existe, s'adapter au mieux pour éviter de mauvaises performances. </a:t>
            </a: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6594" name="Rectangle 2"/>
          <p:cNvSpPr>
            <a:spLocks noGrp="1" noChangeArrowheads="1"/>
          </p:cNvSpPr>
          <p:nvPr>
            <p:ph type="title"/>
          </p:nvPr>
        </p:nvSpPr>
        <p:spPr/>
        <p:txBody>
          <a:bodyPr/>
          <a:lstStyle/>
          <a:p>
            <a:r>
              <a:rPr lang="fr-FR" i="1"/>
              <a:t>Lazy-loading</a:t>
            </a:r>
            <a:r>
              <a:rPr lang="fr-FR"/>
              <a:t> des relations</a:t>
            </a:r>
          </a:p>
        </p:txBody>
      </p:sp>
      <p:sp>
        <p:nvSpPr>
          <p:cNvPr id="1646595" name="Rectangle 3"/>
          <p:cNvSpPr>
            <a:spLocks noGrp="1" noChangeArrowheads="1"/>
          </p:cNvSpPr>
          <p:nvPr>
            <p:ph type="body" idx="1"/>
          </p:nvPr>
        </p:nvSpPr>
        <p:spPr/>
        <p:txBody>
          <a:bodyPr/>
          <a:lstStyle/>
          <a:p>
            <a:r>
              <a:rPr lang="fr-FR" sz="2400"/>
              <a:t>Agressive-loading</a:t>
            </a:r>
          </a:p>
          <a:p>
            <a:pPr lvl="1"/>
            <a:r>
              <a:rPr lang="fr-FR" sz="2000"/>
              <a:t>Lorsqu'on charge un bean, on charge aussi tous les beans avec lesquels il a une relation.</a:t>
            </a:r>
          </a:p>
          <a:p>
            <a:pPr lvl="1"/>
            <a:r>
              <a:rPr lang="fr-FR" sz="2000"/>
              <a:t>Cas de la Commande et des Colis plus tôt dans ce chapitre.</a:t>
            </a:r>
          </a:p>
          <a:p>
            <a:pPr lvl="1"/>
            <a:r>
              <a:rPr lang="fr-FR" sz="2000"/>
              <a:t>Dans le </a:t>
            </a:r>
            <a:r>
              <a:rPr lang="fr-FR" sz="2000" b="1">
                <a:latin typeface="Courier New" pitchFamily="49" charset="0"/>
              </a:rPr>
              <a:t>ejbLoad()</a:t>
            </a:r>
            <a:r>
              <a:rPr lang="fr-FR" sz="2000"/>
              <a:t> on appelle des </a:t>
            </a:r>
            <a:r>
              <a:rPr lang="fr-FR" sz="2000" i="1"/>
              <a:t>finders</a:t>
            </a:r>
            <a:r>
              <a:rPr lang="fr-FR" sz="2000"/>
              <a:t>…</a:t>
            </a:r>
          </a:p>
          <a:p>
            <a:pPr lvl="1"/>
            <a:r>
              <a:rPr lang="fr-FR" sz="2000"/>
              <a:t>Peut provoquer un énorme processus de chargement si le graphe de relations est grand.</a:t>
            </a:r>
          </a:p>
          <a:p>
            <a:r>
              <a:rPr lang="fr-FR" sz="2400"/>
              <a:t>Lazy-loading</a:t>
            </a:r>
          </a:p>
          <a:p>
            <a:pPr lvl="1"/>
            <a:r>
              <a:rPr lang="fr-FR" sz="2000"/>
              <a:t>On ne charge les beans en relation que lorsqu'on essaie d'accéder à l'attribut qui illustre la relation.</a:t>
            </a:r>
          </a:p>
          <a:p>
            <a:pPr lvl="1"/>
            <a:r>
              <a:rPr lang="fr-FR" sz="2000"/>
              <a:t>Tant qu'on ne demande pas quels cours il suit, le bean Etudiant n'appelle pas de méthode </a:t>
            </a:r>
            <a:r>
              <a:rPr lang="fr-FR" sz="2000" i="1"/>
              <a:t>finder</a:t>
            </a:r>
            <a:r>
              <a:rPr lang="fr-FR" sz="2000"/>
              <a:t> sur le bean Cours.</a:t>
            </a: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9666" name="Rectangle 2050"/>
          <p:cNvSpPr>
            <a:spLocks noGrp="1" noChangeArrowheads="1"/>
          </p:cNvSpPr>
          <p:nvPr>
            <p:ph type="title"/>
          </p:nvPr>
        </p:nvSpPr>
        <p:spPr/>
        <p:txBody>
          <a:bodyPr/>
          <a:lstStyle/>
          <a:p>
            <a:r>
              <a:rPr lang="fr-FR"/>
              <a:t>Agrégation vs Composition et destructions en cascade</a:t>
            </a:r>
          </a:p>
        </p:txBody>
      </p:sp>
      <p:sp>
        <p:nvSpPr>
          <p:cNvPr id="1649667" name="Rectangle 2051"/>
          <p:cNvSpPr>
            <a:spLocks noGrp="1" noChangeArrowheads="1"/>
          </p:cNvSpPr>
          <p:nvPr>
            <p:ph type="body" idx="1"/>
          </p:nvPr>
        </p:nvSpPr>
        <p:spPr/>
        <p:txBody>
          <a:bodyPr/>
          <a:lstStyle/>
          <a:p>
            <a:pPr>
              <a:lnSpc>
                <a:spcPct val="90000"/>
              </a:lnSpc>
            </a:pPr>
            <a:r>
              <a:rPr lang="fr-FR" sz="2400"/>
              <a:t>Relation par Agrégation</a:t>
            </a:r>
          </a:p>
          <a:p>
            <a:pPr lvl="1">
              <a:lnSpc>
                <a:spcPct val="90000"/>
              </a:lnSpc>
            </a:pPr>
            <a:r>
              <a:rPr lang="fr-FR" sz="2000"/>
              <a:t>Le bean </a:t>
            </a:r>
            <a:r>
              <a:rPr lang="fr-FR" sz="2000" i="1"/>
              <a:t>utilise</a:t>
            </a:r>
            <a:r>
              <a:rPr lang="fr-FR" sz="2000"/>
              <a:t> un autre bean</a:t>
            </a:r>
          </a:p>
          <a:p>
            <a:pPr lvl="1">
              <a:lnSpc>
                <a:spcPct val="90000"/>
              </a:lnSpc>
            </a:pPr>
            <a:r>
              <a:rPr lang="fr-FR" sz="2000"/>
              <a:t>Conséquence : si le bean A </a:t>
            </a:r>
            <a:r>
              <a:rPr lang="fr-FR" sz="2000" i="1"/>
              <a:t>utilise</a:t>
            </a:r>
            <a:r>
              <a:rPr lang="fr-FR" sz="2000"/>
              <a:t> le bean B, lorsqu'on détruit A on ne détruit pas B.</a:t>
            </a:r>
          </a:p>
          <a:p>
            <a:pPr lvl="1">
              <a:lnSpc>
                <a:spcPct val="90000"/>
              </a:lnSpc>
            </a:pPr>
            <a:r>
              <a:rPr lang="fr-FR" sz="2000"/>
              <a:t>Par exemple, lorsqu'on supprime un étudiant on ne supprime pas les cours qu'il suit. Et vice-versa.</a:t>
            </a:r>
          </a:p>
          <a:p>
            <a:pPr>
              <a:lnSpc>
                <a:spcPct val="90000"/>
              </a:lnSpc>
            </a:pPr>
            <a:r>
              <a:rPr lang="fr-FR" sz="2400"/>
              <a:t>Relation par Composition</a:t>
            </a:r>
          </a:p>
          <a:p>
            <a:pPr lvl="1">
              <a:lnSpc>
                <a:spcPct val="90000"/>
              </a:lnSpc>
            </a:pPr>
            <a:r>
              <a:rPr lang="fr-FR" sz="2000"/>
              <a:t>Le bean </a:t>
            </a:r>
            <a:r>
              <a:rPr lang="fr-FR" sz="2000" i="1"/>
              <a:t>se compose d'un</a:t>
            </a:r>
            <a:r>
              <a:rPr lang="fr-FR" sz="2000"/>
              <a:t> autre bean.</a:t>
            </a:r>
          </a:p>
          <a:p>
            <a:pPr lvl="1">
              <a:lnSpc>
                <a:spcPct val="90000"/>
              </a:lnSpc>
            </a:pPr>
            <a:r>
              <a:rPr lang="fr-FR" sz="2000"/>
              <a:t>Par exemple, une commande se compose de lignes de commande…</a:t>
            </a:r>
          </a:p>
          <a:p>
            <a:pPr lvl="1">
              <a:lnSpc>
                <a:spcPct val="90000"/>
              </a:lnSpc>
            </a:pPr>
            <a:r>
              <a:rPr lang="fr-FR" sz="2000"/>
              <a:t>Si on détruit la commande on détruit aussi les lignes correspondantes.</a:t>
            </a:r>
          </a:p>
          <a:p>
            <a:pPr lvl="1">
              <a:lnSpc>
                <a:spcPct val="90000"/>
              </a:lnSpc>
            </a:pPr>
            <a:r>
              <a:rPr lang="fr-FR" sz="2000"/>
              <a:t>Ce type de relation implique des destructions en cascade..</a:t>
            </a: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2738" name="Rectangle 2"/>
          <p:cNvSpPr>
            <a:spLocks noGrp="1" noChangeArrowheads="1"/>
          </p:cNvSpPr>
          <p:nvPr>
            <p:ph type="title"/>
          </p:nvPr>
        </p:nvSpPr>
        <p:spPr/>
        <p:txBody>
          <a:bodyPr/>
          <a:lstStyle/>
          <a:p>
            <a:r>
              <a:rPr lang="fr-FR"/>
              <a:t>Relations et EJB-QL</a:t>
            </a:r>
          </a:p>
        </p:txBody>
      </p:sp>
      <p:sp>
        <p:nvSpPr>
          <p:cNvPr id="1652739" name="Rectangle 3"/>
          <p:cNvSpPr>
            <a:spLocks noGrp="1" noChangeArrowheads="1"/>
          </p:cNvSpPr>
          <p:nvPr>
            <p:ph type="body" idx="1"/>
          </p:nvPr>
        </p:nvSpPr>
        <p:spPr/>
        <p:txBody>
          <a:bodyPr/>
          <a:lstStyle/>
          <a:p>
            <a:pPr>
              <a:lnSpc>
                <a:spcPct val="90000"/>
              </a:lnSpc>
            </a:pPr>
            <a:r>
              <a:rPr lang="fr-FR"/>
              <a:t>Lorsqu'on définit une relation en CMP, on peut aussi indiquer la requête qui permet de remplir le champs associé à la relation.</a:t>
            </a:r>
          </a:p>
          <a:p>
            <a:pPr>
              <a:lnSpc>
                <a:spcPct val="90000"/>
              </a:lnSpc>
            </a:pPr>
            <a:r>
              <a:rPr lang="fr-FR"/>
              <a:t>On fait ceci à l'aide d'EJB-QL</a:t>
            </a:r>
          </a:p>
          <a:p>
            <a:pPr>
              <a:lnSpc>
                <a:spcPct val="90000"/>
              </a:lnSpc>
              <a:buFont typeface="Wingdings" pitchFamily="2" charset="2"/>
              <a:buNone/>
            </a:pPr>
            <a:r>
              <a:rPr lang="en-US" b="1">
                <a:latin typeface="Courier New" pitchFamily="49" charset="0"/>
                <a:cs typeface="Times New Roman" charset="0"/>
              </a:rPr>
              <a:t>			</a:t>
            </a:r>
            <a:r>
              <a:rPr lang="en-US" b="1">
                <a:solidFill>
                  <a:srgbClr val="CC0000"/>
                </a:solidFill>
                <a:latin typeface="Courier New" pitchFamily="49" charset="0"/>
                <a:cs typeface="Times New Roman" charset="0"/>
              </a:rPr>
              <a:t>SELECT o.customer</a:t>
            </a:r>
          </a:p>
          <a:p>
            <a:pPr>
              <a:lnSpc>
                <a:spcPct val="90000"/>
              </a:lnSpc>
              <a:buFont typeface="Wingdings" pitchFamily="2" charset="2"/>
              <a:buNone/>
            </a:pPr>
            <a:r>
              <a:rPr lang="en-US" b="1">
                <a:solidFill>
                  <a:srgbClr val="CC0000"/>
                </a:solidFill>
                <a:latin typeface="Courier New" pitchFamily="49" charset="0"/>
                <a:cs typeface="Times New Roman" charset="0"/>
              </a:rPr>
              <a:t>			FROM Order o</a:t>
            </a:r>
          </a:p>
          <a:p>
            <a:pPr>
              <a:lnSpc>
                <a:spcPct val="90000"/>
              </a:lnSpc>
            </a:pPr>
            <a:r>
              <a:rPr lang="en-US">
                <a:cs typeface="Times New Roman" charset="0"/>
              </a:rPr>
              <a:t>Principale différence avec SQL, l'opérateur "."</a:t>
            </a:r>
          </a:p>
          <a:p>
            <a:pPr lvl="1">
              <a:lnSpc>
                <a:spcPct val="90000"/>
              </a:lnSpc>
            </a:pPr>
            <a:r>
              <a:rPr lang="en-US">
                <a:cs typeface="Times New Roman" charset="0"/>
              </a:rPr>
              <a:t>Pas besoin de connaître le nom des tables, ni le nom des colonnes…</a:t>
            </a:r>
          </a:p>
          <a:p>
            <a:pPr>
              <a:lnSpc>
                <a:spcPct val="90000"/>
              </a:lnSpc>
            </a:pPr>
            <a:endParaRPr lang="fr-FR"/>
          </a:p>
        </p:txBody>
      </p:sp>
      <p:sp>
        <p:nvSpPr>
          <p:cNvPr id="1652740" name="Text Box 4"/>
          <p:cNvSpPr txBox="1">
            <a:spLocks noChangeArrowheads="1"/>
          </p:cNvSpPr>
          <p:nvPr/>
        </p:nvSpPr>
        <p:spPr bwMode="auto">
          <a:xfrm>
            <a:off x="7391400" y="3581400"/>
            <a:ext cx="1447800" cy="1069975"/>
          </a:xfrm>
          <a:prstGeom prst="rect">
            <a:avLst/>
          </a:prstGeom>
          <a:noFill/>
          <a:ln w="9525">
            <a:noFill/>
            <a:miter lim="800000"/>
            <a:headEnd/>
            <a:tailEnd/>
          </a:ln>
          <a:effectLst/>
        </p:spPr>
        <p:txBody>
          <a:bodyPr>
            <a:spAutoFit/>
          </a:bodyPr>
          <a:lstStyle/>
          <a:p>
            <a:pPr>
              <a:spcBef>
                <a:spcPct val="50000"/>
              </a:spcBef>
            </a:pPr>
            <a:r>
              <a:rPr lang="fr-FR" sz="1600"/>
              <a:t>Renvoie tous les clients qui ont placé une commande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Rectangle 2"/>
          <p:cNvSpPr>
            <a:spLocks noGrp="1" noChangeArrowheads="1"/>
          </p:cNvSpPr>
          <p:nvPr>
            <p:ph type="title"/>
          </p:nvPr>
        </p:nvSpPr>
        <p:spPr/>
        <p:txBody>
          <a:bodyPr/>
          <a:lstStyle/>
          <a:p>
            <a:r>
              <a:rPr lang="en-US"/>
              <a:t>J2EE</a:t>
            </a:r>
          </a:p>
        </p:txBody>
      </p:sp>
      <p:sp>
        <p:nvSpPr>
          <p:cNvPr id="1104899" name="Rectangle 3"/>
          <p:cNvSpPr>
            <a:spLocks noGrp="1" noChangeArrowheads="1"/>
          </p:cNvSpPr>
          <p:nvPr>
            <p:ph type="body" idx="1"/>
          </p:nvPr>
        </p:nvSpPr>
        <p:spPr/>
        <p:txBody>
          <a:bodyPr/>
          <a:lstStyle/>
          <a:p>
            <a:r>
              <a:rPr lang="en-US"/>
              <a:t> </a:t>
            </a:r>
          </a:p>
        </p:txBody>
      </p:sp>
      <p:graphicFrame>
        <p:nvGraphicFramePr>
          <p:cNvPr id="1790976" name="Object 0"/>
          <p:cNvGraphicFramePr>
            <a:graphicFrameLocks noChangeAspect="1"/>
          </p:cNvGraphicFramePr>
          <p:nvPr/>
        </p:nvGraphicFramePr>
        <p:xfrm>
          <a:off x="1066800" y="3276600"/>
          <a:ext cx="7472363" cy="2744788"/>
        </p:xfrm>
        <a:graphic>
          <a:graphicData uri="http://schemas.openxmlformats.org/presentationml/2006/ole">
            <p:oleObj spid="_x0000_s1790976" name="Image" r:id="rId3" imgW="7471938" imgH="2744794" progId="">
              <p:embed/>
            </p:oleObj>
          </a:graphicData>
        </a:graphic>
      </p:graphicFrame>
      <p:graphicFrame>
        <p:nvGraphicFramePr>
          <p:cNvPr id="1790977" name="Object 1"/>
          <p:cNvGraphicFramePr>
            <a:graphicFrameLocks noChangeAspect="1"/>
          </p:cNvGraphicFramePr>
          <p:nvPr/>
        </p:nvGraphicFramePr>
        <p:xfrm>
          <a:off x="1066800" y="1600200"/>
          <a:ext cx="6061075" cy="863600"/>
        </p:xfrm>
        <a:graphic>
          <a:graphicData uri="http://schemas.openxmlformats.org/presentationml/2006/ole">
            <p:oleObj spid="_x0000_s1790977" name="Image" r:id="rId4" imgW="6061419" imgH="864102" progId="">
              <p:embed/>
            </p:oleObj>
          </a:graphicData>
        </a:graphic>
      </p:graphicFrame>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90976"/>
                                        </p:tgtEl>
                                        <p:attrNameLst>
                                          <p:attrName>style.visibility</p:attrName>
                                        </p:attrNameLst>
                                      </p:cBhvr>
                                      <p:to>
                                        <p:strVal val="visible"/>
                                      </p:to>
                                    </p:set>
                                    <p:animEffect transition="in" filter="dissolve">
                                      <p:cBhvr>
                                        <p:cTn id="7" dur="500"/>
                                        <p:tgtEl>
                                          <p:spTgt spid="17909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3762" name="Rectangle 2"/>
          <p:cNvSpPr>
            <a:spLocks noGrp="1" noChangeArrowheads="1"/>
          </p:cNvSpPr>
          <p:nvPr>
            <p:ph type="title"/>
          </p:nvPr>
        </p:nvSpPr>
        <p:spPr/>
        <p:txBody>
          <a:bodyPr/>
          <a:lstStyle/>
          <a:p>
            <a:r>
              <a:rPr lang="fr-FR"/>
              <a:t>Relations et EJB-QL</a:t>
            </a:r>
          </a:p>
        </p:txBody>
      </p:sp>
      <p:sp>
        <p:nvSpPr>
          <p:cNvPr id="1653763" name="Rectangle 3"/>
          <p:cNvSpPr>
            <a:spLocks noGrp="1" noChangeArrowheads="1"/>
          </p:cNvSpPr>
          <p:nvPr>
            <p:ph type="body" idx="1"/>
          </p:nvPr>
        </p:nvSpPr>
        <p:spPr>
          <a:xfrm>
            <a:off x="685800" y="1447800"/>
            <a:ext cx="8382000" cy="4724400"/>
          </a:xfrm>
        </p:spPr>
        <p:txBody>
          <a:bodyPr/>
          <a:lstStyle/>
          <a:p>
            <a:r>
              <a:rPr lang="fr-FR"/>
              <a:t>On peut aller plus loin…</a:t>
            </a:r>
          </a:p>
          <a:p>
            <a:pPr>
              <a:buFont typeface="Wingdings" pitchFamily="2" charset="2"/>
              <a:buNone/>
            </a:pPr>
            <a:r>
              <a:rPr lang="en-US" sz="2400" b="1">
                <a:cs typeface="Times New Roman" charset="0"/>
              </a:rPr>
              <a:t>	</a:t>
            </a:r>
            <a:r>
              <a:rPr lang="en-US" sz="2400" b="1">
                <a:solidFill>
                  <a:srgbClr val="CC0000"/>
                </a:solidFill>
                <a:latin typeface="Courier New" pitchFamily="49" charset="0"/>
                <a:cs typeface="Times New Roman" charset="0"/>
              </a:rPr>
              <a:t>SELECT o.customer.address.homePhoneNumber</a:t>
            </a:r>
          </a:p>
          <a:p>
            <a:pPr>
              <a:buFont typeface="Wingdings" pitchFamily="2" charset="2"/>
              <a:buNone/>
            </a:pPr>
            <a:r>
              <a:rPr lang="en-US" sz="2400" b="1">
                <a:solidFill>
                  <a:srgbClr val="CC0000"/>
                </a:solidFill>
                <a:latin typeface="Courier New" pitchFamily="49" charset="0"/>
                <a:cs typeface="Times New Roman" charset="0"/>
              </a:rPr>
              <a:t>	FROM Order o</a:t>
            </a:r>
          </a:p>
          <a:p>
            <a:r>
              <a:rPr lang="fr-FR"/>
              <a:t>On se promène le long des relations…</a:t>
            </a:r>
          </a:p>
          <a:p>
            <a:pPr>
              <a:buFont typeface="Wingdings" pitchFamily="2" charset="2"/>
              <a:buNone/>
            </a:pPr>
            <a:r>
              <a:rPr lang="en-US" b="1">
                <a:solidFill>
                  <a:srgbClr val="CC0000"/>
                </a:solidFill>
                <a:latin typeface="Courier New" pitchFamily="49" charset="0"/>
                <a:cs typeface="Times New Roman" charset="0"/>
              </a:rPr>
              <a:t> </a:t>
            </a:r>
            <a:endParaRPr lang="fr-FR" b="1">
              <a:solidFill>
                <a:srgbClr val="CC0000"/>
              </a:solidFill>
              <a:latin typeface="Courier New" pitchFamily="49" charset="0"/>
              <a:cs typeface="Times New Roman" charset="0"/>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4786" name="Rectangle 2"/>
          <p:cNvSpPr>
            <a:spLocks noGrp="1" noChangeArrowheads="1"/>
          </p:cNvSpPr>
          <p:nvPr>
            <p:ph type="title"/>
          </p:nvPr>
        </p:nvSpPr>
        <p:spPr/>
        <p:txBody>
          <a:bodyPr/>
          <a:lstStyle/>
          <a:p>
            <a:r>
              <a:rPr lang="fr-FR"/>
              <a:t>Relations récursives</a:t>
            </a:r>
          </a:p>
        </p:txBody>
      </p:sp>
      <p:sp>
        <p:nvSpPr>
          <p:cNvPr id="1654787" name="Rectangle 3"/>
          <p:cNvSpPr>
            <a:spLocks noGrp="1" noChangeArrowheads="1"/>
          </p:cNvSpPr>
          <p:nvPr>
            <p:ph type="body" idx="1"/>
          </p:nvPr>
        </p:nvSpPr>
        <p:spPr/>
        <p:txBody>
          <a:bodyPr/>
          <a:lstStyle/>
          <a:p>
            <a:pPr>
              <a:lnSpc>
                <a:spcPct val="90000"/>
              </a:lnSpc>
            </a:pPr>
            <a:r>
              <a:rPr lang="fr-FR"/>
              <a:t>Relation vers un bean de la même classe</a:t>
            </a:r>
          </a:p>
          <a:p>
            <a:pPr lvl="1">
              <a:lnSpc>
                <a:spcPct val="90000"/>
              </a:lnSpc>
            </a:pPr>
            <a:r>
              <a:rPr lang="fr-FR"/>
              <a:t>Exemple : Employé/Manager</a:t>
            </a:r>
          </a:p>
          <a:p>
            <a:pPr lvl="1">
              <a:lnSpc>
                <a:spcPct val="90000"/>
              </a:lnSpc>
            </a:pPr>
            <a:endParaRPr lang="fr-FR"/>
          </a:p>
          <a:p>
            <a:pPr lvl="1">
              <a:lnSpc>
                <a:spcPct val="90000"/>
              </a:lnSpc>
            </a:pPr>
            <a:endParaRPr lang="fr-FR"/>
          </a:p>
          <a:p>
            <a:pPr lvl="1">
              <a:lnSpc>
                <a:spcPct val="90000"/>
              </a:lnSpc>
            </a:pPr>
            <a:endParaRPr lang="fr-FR"/>
          </a:p>
          <a:p>
            <a:pPr lvl="1">
              <a:lnSpc>
                <a:spcPct val="90000"/>
              </a:lnSpc>
            </a:pPr>
            <a:endParaRPr lang="fr-FR"/>
          </a:p>
          <a:p>
            <a:pPr lvl="1">
              <a:lnSpc>
                <a:spcPct val="90000"/>
              </a:lnSpc>
            </a:pPr>
            <a:endParaRPr lang="fr-FR"/>
          </a:p>
          <a:p>
            <a:pPr lvl="1">
              <a:lnSpc>
                <a:spcPct val="90000"/>
              </a:lnSpc>
            </a:pPr>
            <a:endParaRPr lang="fr-FR"/>
          </a:p>
          <a:p>
            <a:pPr>
              <a:lnSpc>
                <a:spcPct val="90000"/>
              </a:lnSpc>
            </a:pPr>
            <a:r>
              <a:rPr lang="fr-FR"/>
              <a:t>Rien de particulier, ces relations sont implémentées exactement comme les relations non récursives…</a:t>
            </a:r>
          </a:p>
          <a:p>
            <a:pPr>
              <a:lnSpc>
                <a:spcPct val="90000"/>
              </a:lnSpc>
            </a:pPr>
            <a:endParaRPr lang="fr-FR"/>
          </a:p>
        </p:txBody>
      </p:sp>
      <p:sp>
        <p:nvSpPr>
          <p:cNvPr id="1654788" name="Rectangle 4"/>
          <p:cNvSpPr>
            <a:spLocks noChangeArrowheads="1"/>
          </p:cNvSpPr>
          <p:nvPr/>
        </p:nvSpPr>
        <p:spPr bwMode="auto">
          <a:xfrm>
            <a:off x="1376363" y="1233488"/>
            <a:ext cx="9144000" cy="0"/>
          </a:xfrm>
          <a:prstGeom prst="rect">
            <a:avLst/>
          </a:prstGeom>
          <a:noFill/>
          <a:ln w="9525">
            <a:noFill/>
            <a:miter lim="800000"/>
            <a:headEnd/>
            <a:tailEnd/>
          </a:ln>
          <a:effectLst/>
        </p:spPr>
        <p:txBody>
          <a:bodyPr>
            <a:spAutoFit/>
          </a:bodyPr>
          <a:lstStyle/>
          <a:p>
            <a:endParaRPr lang="fr-FR"/>
          </a:p>
        </p:txBody>
      </p:sp>
      <p:pic>
        <p:nvPicPr>
          <p:cNvPr id="1654789" name="Picture 5" descr="ch11-08"/>
          <p:cNvPicPr>
            <a:picLocks noChangeAspect="1" noChangeArrowheads="1"/>
          </p:cNvPicPr>
          <p:nvPr/>
        </p:nvPicPr>
        <p:blipFill>
          <a:blip r:embed="rId2" cstate="print"/>
          <a:srcRect/>
          <a:stretch>
            <a:fillRect/>
          </a:stretch>
        </p:blipFill>
        <p:spPr bwMode="auto">
          <a:xfrm>
            <a:off x="2971800" y="2590800"/>
            <a:ext cx="3124200" cy="2146300"/>
          </a:xfrm>
          <a:prstGeom prst="rect">
            <a:avLst/>
          </a:prstGeom>
          <a:noFill/>
        </p:spPr>
      </p:pic>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5810" name="Rectangle 2"/>
          <p:cNvSpPr>
            <a:spLocks noGrp="1" noChangeArrowheads="1"/>
          </p:cNvSpPr>
          <p:nvPr>
            <p:ph type="title"/>
          </p:nvPr>
        </p:nvSpPr>
        <p:spPr/>
        <p:txBody>
          <a:bodyPr/>
          <a:lstStyle/>
          <a:p>
            <a:r>
              <a:rPr lang="fr-FR"/>
              <a:t>Relations circulaires</a:t>
            </a:r>
          </a:p>
        </p:txBody>
      </p:sp>
      <p:sp>
        <p:nvSpPr>
          <p:cNvPr id="1655811" name="Rectangle 3"/>
          <p:cNvSpPr>
            <a:spLocks noGrp="1" noChangeArrowheads="1"/>
          </p:cNvSpPr>
          <p:nvPr>
            <p:ph type="body" idx="1"/>
          </p:nvPr>
        </p:nvSpPr>
        <p:spPr/>
        <p:txBody>
          <a:bodyPr/>
          <a:lstStyle/>
          <a:p>
            <a:pPr>
              <a:lnSpc>
                <a:spcPct val="90000"/>
              </a:lnSpc>
            </a:pPr>
            <a:r>
              <a:rPr lang="fr-FR" sz="2400"/>
              <a:t>Similaire au relations récursives sauf qu'elles impliquent plusieurs types de beans</a:t>
            </a:r>
          </a:p>
          <a:p>
            <a:pPr lvl="1">
              <a:lnSpc>
                <a:spcPct val="90000"/>
              </a:lnSpc>
            </a:pPr>
            <a:r>
              <a:rPr lang="fr-FR" sz="2000"/>
              <a:t>Ex : un employé travaille dans une division, une division possède plusieurs ordinateurs (workstation), une workstation est allouée à un employé…</a:t>
            </a:r>
          </a:p>
          <a:p>
            <a:pPr>
              <a:lnSpc>
                <a:spcPct val="90000"/>
              </a:lnSpc>
            </a:pPr>
            <a:endParaRPr lang="fr-FR" sz="2400"/>
          </a:p>
          <a:p>
            <a:pPr>
              <a:lnSpc>
                <a:spcPct val="90000"/>
              </a:lnSpc>
            </a:pPr>
            <a:endParaRPr lang="fr-FR" sz="2400"/>
          </a:p>
          <a:p>
            <a:pPr>
              <a:lnSpc>
                <a:spcPct val="90000"/>
              </a:lnSpc>
            </a:pPr>
            <a:endParaRPr lang="fr-FR" sz="2400"/>
          </a:p>
          <a:p>
            <a:pPr>
              <a:lnSpc>
                <a:spcPct val="90000"/>
              </a:lnSpc>
            </a:pPr>
            <a:endParaRPr lang="fr-FR" sz="2400"/>
          </a:p>
          <a:p>
            <a:pPr>
              <a:lnSpc>
                <a:spcPct val="90000"/>
              </a:lnSpc>
            </a:pPr>
            <a:r>
              <a:rPr lang="fr-FR" sz="2400"/>
              <a:t>Ce type de relation, en cas de agressive-loading peut mener à une boucle sans fin…</a:t>
            </a:r>
          </a:p>
          <a:p>
            <a:pPr lvl="1">
              <a:lnSpc>
                <a:spcPct val="90000"/>
              </a:lnSpc>
            </a:pPr>
            <a:r>
              <a:rPr lang="fr-FR" sz="2000"/>
              <a:t>Même problème avec les destructions en cascade…</a:t>
            </a:r>
          </a:p>
          <a:p>
            <a:pPr lvl="1">
              <a:lnSpc>
                <a:spcPct val="90000"/>
              </a:lnSpc>
            </a:pPr>
            <a:endParaRPr lang="fr-FR" sz="2000"/>
          </a:p>
        </p:txBody>
      </p:sp>
      <p:sp>
        <p:nvSpPr>
          <p:cNvPr id="1655812" name="Rectangle 4"/>
          <p:cNvSpPr>
            <a:spLocks noChangeArrowheads="1"/>
          </p:cNvSpPr>
          <p:nvPr/>
        </p:nvSpPr>
        <p:spPr bwMode="auto">
          <a:xfrm>
            <a:off x="1371600" y="1228725"/>
            <a:ext cx="9144000" cy="0"/>
          </a:xfrm>
          <a:prstGeom prst="rect">
            <a:avLst/>
          </a:prstGeom>
          <a:noFill/>
          <a:ln w="9525">
            <a:noFill/>
            <a:miter lim="800000"/>
            <a:headEnd/>
            <a:tailEnd/>
          </a:ln>
          <a:effectLst/>
        </p:spPr>
        <p:txBody>
          <a:bodyPr>
            <a:spAutoFit/>
          </a:bodyPr>
          <a:lstStyle/>
          <a:p>
            <a:endParaRPr lang="fr-FR"/>
          </a:p>
        </p:txBody>
      </p:sp>
      <p:pic>
        <p:nvPicPr>
          <p:cNvPr id="1655813" name="Picture 5" descr="ch11-09"/>
          <p:cNvPicPr>
            <a:picLocks noChangeAspect="1" noChangeArrowheads="1"/>
          </p:cNvPicPr>
          <p:nvPr/>
        </p:nvPicPr>
        <p:blipFill>
          <a:blip r:embed="rId2" cstate="print"/>
          <a:srcRect/>
          <a:stretch>
            <a:fillRect/>
          </a:stretch>
        </p:blipFill>
        <p:spPr bwMode="auto">
          <a:xfrm>
            <a:off x="3200400" y="3276600"/>
            <a:ext cx="2971800" cy="2043113"/>
          </a:xfrm>
          <a:prstGeom prst="rect">
            <a:avLst/>
          </a:prstGeom>
          <a:noFill/>
        </p:spPr>
      </p:pic>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6834" name="Rectangle 2"/>
          <p:cNvSpPr>
            <a:spLocks noGrp="1" noChangeArrowheads="1"/>
          </p:cNvSpPr>
          <p:nvPr>
            <p:ph type="title"/>
          </p:nvPr>
        </p:nvSpPr>
        <p:spPr/>
        <p:txBody>
          <a:bodyPr/>
          <a:lstStyle/>
          <a:p>
            <a:r>
              <a:rPr lang="fr-FR"/>
              <a:t>Relations circulaires</a:t>
            </a:r>
          </a:p>
        </p:txBody>
      </p:sp>
      <p:sp>
        <p:nvSpPr>
          <p:cNvPr id="1656835" name="Rectangle 3"/>
          <p:cNvSpPr>
            <a:spLocks noGrp="1" noChangeArrowheads="1"/>
          </p:cNvSpPr>
          <p:nvPr>
            <p:ph type="body" idx="1"/>
          </p:nvPr>
        </p:nvSpPr>
        <p:spPr/>
        <p:txBody>
          <a:bodyPr/>
          <a:lstStyle/>
          <a:p>
            <a:pPr marL="533400" indent="-533400"/>
            <a:r>
              <a:rPr lang="fr-FR" sz="2400"/>
              <a:t>Plusieurs stratégies sont possibles</a:t>
            </a:r>
          </a:p>
          <a:p>
            <a:pPr marL="914400" lvl="1" indent="-457200">
              <a:buFont typeface="Wingdings" pitchFamily="2" charset="2"/>
              <a:buAutoNum type="arabicPeriod"/>
            </a:pPr>
            <a:r>
              <a:rPr lang="fr-FR" sz="2000"/>
              <a:t>Certains containers proposent d'optimiser le chargement d'un bean en chargeant toutes ses relations en cascade dans le ejbLoad(). Attention si relations circulaires !</a:t>
            </a:r>
          </a:p>
          <a:p>
            <a:pPr marL="914400" lvl="1" indent="-457200">
              <a:buFont typeface="Wingdings" pitchFamily="2" charset="2"/>
              <a:buAutoNum type="arabicPeriod"/>
            </a:pPr>
            <a:r>
              <a:rPr lang="fr-FR" sz="2000"/>
              <a:t>Supprimer une des relations (!!!) si le modèle de conception le permet.</a:t>
            </a:r>
          </a:p>
          <a:p>
            <a:pPr marL="914400" lvl="1" indent="-457200">
              <a:buFont typeface="Wingdings" pitchFamily="2" charset="2"/>
              <a:buAutoNum type="arabicPeriod"/>
            </a:pPr>
            <a:r>
              <a:rPr lang="fr-FR" sz="2000"/>
              <a:t>Supprimer la bidirectionnalité d'une des relations pour briser le cercle, si le modèle de conception le permet.</a:t>
            </a:r>
          </a:p>
          <a:p>
            <a:pPr marL="914400" lvl="1" indent="-457200">
              <a:buFont typeface="Wingdings" pitchFamily="2" charset="2"/>
              <a:buAutoNum type="arabicPeriod"/>
            </a:pPr>
            <a:r>
              <a:rPr lang="fr-FR" sz="2000" u="sng"/>
              <a:t>Utiliser le lazy-loading</a:t>
            </a:r>
            <a:r>
              <a:rPr lang="fr-FR" sz="2000"/>
              <a:t> et ne pas faire de destruction en cascade.</a:t>
            </a:r>
          </a:p>
          <a:p>
            <a:pPr marL="914400" lvl="1" indent="-457200">
              <a:buFont typeface="Wingdings" pitchFamily="2" charset="2"/>
              <a:buAutoNum type="arabicPeriod"/>
            </a:pPr>
            <a:r>
              <a:rPr lang="fr-FR" sz="2000" u="sng"/>
              <a:t>Les meilleurs moteurs CMP détectent les relations circulaires</a:t>
            </a:r>
            <a:r>
              <a:rPr lang="fr-FR" sz="2000"/>
              <a:t> et vous permettent de traiter le problème avant le runtime.</a:t>
            </a:r>
          </a:p>
          <a:p>
            <a:pPr marL="914400" lvl="1" indent="-457200">
              <a:buFont typeface="Wingdings" pitchFamily="2" charset="2"/>
              <a:buAutoNum type="arabicPeriod"/>
            </a:pPr>
            <a:endParaRPr lang="fr-FR" sz="2000"/>
          </a:p>
          <a:p>
            <a:pPr marL="914400" lvl="1" indent="-457200">
              <a:buFont typeface="Wingdings" pitchFamily="2" charset="2"/>
              <a:buAutoNum type="arabicPeriod"/>
            </a:pPr>
            <a:endParaRPr lang="fr-FR" sz="2000"/>
          </a:p>
          <a:p>
            <a:pPr marL="533400" indent="-533400"/>
            <a:endParaRPr lang="fr-FR" sz="2400"/>
          </a:p>
        </p:txBody>
      </p:sp>
      <p:sp>
        <p:nvSpPr>
          <p:cNvPr id="1656836" name="Rectangle 4"/>
          <p:cNvSpPr>
            <a:spLocks noChangeArrowheads="1"/>
          </p:cNvSpPr>
          <p:nvPr/>
        </p:nvSpPr>
        <p:spPr bwMode="auto">
          <a:xfrm>
            <a:off x="1371600" y="1228725"/>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7858" name="Rectangle 2"/>
          <p:cNvSpPr>
            <a:spLocks noGrp="1" noChangeArrowheads="1"/>
          </p:cNvSpPr>
          <p:nvPr>
            <p:ph type="title"/>
          </p:nvPr>
        </p:nvSpPr>
        <p:spPr/>
        <p:txBody>
          <a:bodyPr/>
          <a:lstStyle/>
          <a:p>
            <a:r>
              <a:rPr lang="fr-FR"/>
              <a:t>Intégrité référentielle</a:t>
            </a:r>
          </a:p>
        </p:txBody>
      </p:sp>
      <p:sp>
        <p:nvSpPr>
          <p:cNvPr id="1657859" name="Rectangle 3"/>
          <p:cNvSpPr>
            <a:spLocks noGrp="1" noChangeArrowheads="1"/>
          </p:cNvSpPr>
          <p:nvPr>
            <p:ph type="body" idx="1"/>
          </p:nvPr>
        </p:nvSpPr>
        <p:spPr/>
        <p:txBody>
          <a:bodyPr/>
          <a:lstStyle/>
          <a:p>
            <a:pPr>
              <a:lnSpc>
                <a:spcPct val="90000"/>
              </a:lnSpc>
            </a:pPr>
            <a:r>
              <a:rPr lang="fr-FR"/>
              <a:t>Un bean Compagnie, Division, etc… a des relations avec un bean Employé</a:t>
            </a:r>
          </a:p>
          <a:p>
            <a:pPr lvl="1">
              <a:lnSpc>
                <a:spcPct val="90000"/>
              </a:lnSpc>
            </a:pPr>
            <a:r>
              <a:rPr lang="fr-FR"/>
              <a:t>Si on supprime un employé, il faut vérifier qu'il est bien supprimé partout où on a une relation avec lui.</a:t>
            </a:r>
          </a:p>
          <a:p>
            <a:pPr>
              <a:lnSpc>
                <a:spcPct val="90000"/>
              </a:lnSpc>
            </a:pPr>
            <a:r>
              <a:rPr lang="fr-FR"/>
              <a:t>Problème classique dans les SGBDs</a:t>
            </a:r>
          </a:p>
          <a:p>
            <a:pPr lvl="1">
              <a:lnSpc>
                <a:spcPct val="90000"/>
              </a:lnSpc>
            </a:pPr>
            <a:r>
              <a:rPr lang="fr-FR"/>
              <a:t>Résolus à l'aide de </a:t>
            </a:r>
            <a:r>
              <a:rPr lang="fr-FR" i="1"/>
              <a:t>triggers</a:t>
            </a:r>
            <a:r>
              <a:rPr lang="fr-FR"/>
              <a:t>. Ils se déclenchent sitôt qu'une perte d'intégrité risque d'arriver et effectuent les opérations nécessaires.</a:t>
            </a:r>
          </a:p>
          <a:p>
            <a:pPr lvl="1">
              <a:lnSpc>
                <a:spcPct val="90000"/>
              </a:lnSpc>
            </a:pPr>
            <a:r>
              <a:rPr lang="fr-FR"/>
              <a:t>On peut aussi utiliser des procédures stockées via JDBC. Ces procédures effectuent la vérification d'intégrité.</a:t>
            </a: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82" name="Rectangle 2"/>
          <p:cNvSpPr>
            <a:spLocks noGrp="1" noChangeArrowheads="1"/>
          </p:cNvSpPr>
          <p:nvPr>
            <p:ph type="title"/>
          </p:nvPr>
        </p:nvSpPr>
        <p:spPr/>
        <p:txBody>
          <a:bodyPr/>
          <a:lstStyle/>
          <a:p>
            <a:r>
              <a:rPr lang="fr-FR"/>
              <a:t>Intégrité référentielle</a:t>
            </a:r>
          </a:p>
        </p:txBody>
      </p:sp>
      <p:sp>
        <p:nvSpPr>
          <p:cNvPr id="1658883" name="Rectangle 3"/>
          <p:cNvSpPr>
            <a:spLocks noGrp="1" noChangeArrowheads="1"/>
          </p:cNvSpPr>
          <p:nvPr>
            <p:ph type="body" idx="1"/>
          </p:nvPr>
        </p:nvSpPr>
        <p:spPr/>
        <p:txBody>
          <a:bodyPr/>
          <a:lstStyle/>
          <a:p>
            <a:r>
              <a:rPr lang="fr-FR"/>
              <a:t>Gérer l'intégrité dans le SGBD est intéressant si la BD est attaquée par d'autres applications que les EJBs…</a:t>
            </a:r>
          </a:p>
          <a:p>
            <a:r>
              <a:rPr lang="fr-FR">
                <a:solidFill>
                  <a:srgbClr val="CC0000"/>
                </a:solidFill>
              </a:rPr>
              <a:t>Autre approche : gérer l'intégrité dans les EJBs</a:t>
            </a:r>
          </a:p>
          <a:p>
            <a:pPr lvl="1"/>
            <a:r>
              <a:rPr lang="fr-FR"/>
              <a:t>Solution plus propre,</a:t>
            </a:r>
          </a:p>
          <a:p>
            <a:pPr lvl="1"/>
            <a:r>
              <a:rPr lang="fr-FR"/>
              <a:t>Le SGBD n'est plus aussi sollicité,</a:t>
            </a:r>
          </a:p>
          <a:p>
            <a:pPr lvl="1"/>
            <a:r>
              <a:rPr lang="fr-FR"/>
              <a:t>Avec les EJB: le travail est fait tout seul !</a:t>
            </a: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9906" name="Rectangle 2"/>
          <p:cNvSpPr>
            <a:spLocks noGrp="1" noChangeArrowheads="1"/>
          </p:cNvSpPr>
          <p:nvPr>
            <p:ph type="title"/>
          </p:nvPr>
        </p:nvSpPr>
        <p:spPr/>
        <p:txBody>
          <a:bodyPr/>
          <a:lstStyle/>
          <a:p>
            <a:r>
              <a:rPr lang="fr-FR"/>
              <a:t>Intégrité référentielle</a:t>
            </a:r>
          </a:p>
        </p:txBody>
      </p:sp>
      <p:sp>
        <p:nvSpPr>
          <p:cNvPr id="1659907" name="Rectangle 3"/>
          <p:cNvSpPr>
            <a:spLocks noGrp="1" noChangeArrowheads="1"/>
          </p:cNvSpPr>
          <p:nvPr>
            <p:ph type="body" idx="1"/>
          </p:nvPr>
        </p:nvSpPr>
        <p:spPr/>
        <p:txBody>
          <a:bodyPr/>
          <a:lstStyle/>
          <a:p>
            <a:r>
              <a:rPr lang="fr-FR"/>
              <a:t>Et dans un contexte distribué ?</a:t>
            </a:r>
          </a:p>
          <a:p>
            <a:r>
              <a:rPr lang="fr-FR"/>
              <a:t>Plusieurs serveurs d'application avec le même composant peuvent accèder à des données sur le même SGBD,</a:t>
            </a:r>
          </a:p>
          <a:p>
            <a:r>
              <a:rPr lang="fr-FR"/>
              <a:t>Comment mettre à jour les relations ?</a:t>
            </a:r>
          </a:p>
          <a:p>
            <a:r>
              <a:rPr lang="fr-FR">
                <a:solidFill>
                  <a:srgbClr val="CC0000"/>
                </a:solidFill>
              </a:rPr>
              <a:t>Problème résolu par les transactions !!!</a:t>
            </a: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6" name="Rectangle 4"/>
          <p:cNvSpPr>
            <a:spLocks noGrp="1" noChangeArrowheads="1"/>
          </p:cNvSpPr>
          <p:nvPr>
            <p:ph type="ctrTitle"/>
          </p:nvPr>
        </p:nvSpPr>
        <p:spPr/>
        <p:txBody>
          <a:bodyPr/>
          <a:lstStyle/>
          <a:p>
            <a:r>
              <a:rPr lang="fr-FR" sz="2800"/>
              <a:t>Concepts avancés sur la persistence</a:t>
            </a:r>
          </a:p>
        </p:txBody>
      </p:sp>
      <p:sp>
        <p:nvSpPr>
          <p:cNvPr id="1738757" name="Rectangle 5"/>
          <p:cNvSpPr>
            <a:spLocks noGrp="1" noChangeArrowheads="1"/>
          </p:cNvSpPr>
          <p:nvPr>
            <p:ph type="subTitle" idx="1"/>
          </p:nvPr>
        </p:nvSpPr>
        <p:spPr/>
        <p:txBody>
          <a:bodyPr/>
          <a:lstStyle/>
          <a:p>
            <a:endParaRPr lang="fr-F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02" name="Rectangle 2"/>
          <p:cNvSpPr>
            <a:spLocks noGrp="1" noChangeArrowheads="1"/>
          </p:cNvSpPr>
          <p:nvPr>
            <p:ph type="title"/>
          </p:nvPr>
        </p:nvSpPr>
        <p:spPr/>
        <p:txBody>
          <a:bodyPr/>
          <a:lstStyle/>
          <a:p>
            <a:r>
              <a:rPr lang="fr-FR" sz="2800"/>
              <a:t>Introduction</a:t>
            </a:r>
          </a:p>
        </p:txBody>
      </p:sp>
      <p:sp>
        <p:nvSpPr>
          <p:cNvPr id="1740803" name="Rectangle 3"/>
          <p:cNvSpPr>
            <a:spLocks noGrp="1" noChangeArrowheads="1"/>
          </p:cNvSpPr>
          <p:nvPr>
            <p:ph type="body" idx="1"/>
          </p:nvPr>
        </p:nvSpPr>
        <p:spPr/>
        <p:txBody>
          <a:bodyPr/>
          <a:lstStyle/>
          <a:p>
            <a:r>
              <a:rPr lang="fr-FR"/>
              <a:t>Et le polymorphisme ? </a:t>
            </a:r>
          </a:p>
          <a:p>
            <a:r>
              <a:rPr lang="fr-FR"/>
              <a:t>Et l’héritage ?</a:t>
            </a:r>
          </a:p>
          <a:p>
            <a:r>
              <a:rPr lang="fr-FR"/>
              <a:t>Et EJB-QL ?</a:t>
            </a: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826" name="Rectangle 2"/>
          <p:cNvSpPr>
            <a:spLocks noGrp="1" noChangeArrowheads="1"/>
          </p:cNvSpPr>
          <p:nvPr>
            <p:ph type="title"/>
          </p:nvPr>
        </p:nvSpPr>
        <p:spPr/>
        <p:txBody>
          <a:bodyPr/>
          <a:lstStyle/>
          <a:p>
            <a:r>
              <a:rPr lang="fr-FR" sz="2800"/>
              <a:t>Héritage</a:t>
            </a:r>
          </a:p>
        </p:txBody>
      </p:sp>
      <p:sp>
        <p:nvSpPr>
          <p:cNvPr id="1741827" name="Rectangle 3"/>
          <p:cNvSpPr>
            <a:spLocks noGrp="1" noChangeArrowheads="1"/>
          </p:cNvSpPr>
          <p:nvPr>
            <p:ph type="body" idx="1"/>
          </p:nvPr>
        </p:nvSpPr>
        <p:spPr/>
        <p:txBody>
          <a:bodyPr/>
          <a:lstStyle/>
          <a:p>
            <a:r>
              <a:rPr lang="fr-FR"/>
              <a:t>Stratégies de mapping entre classes et tables quand on a de l’héritage ?</a:t>
            </a:r>
          </a:p>
          <a:p>
            <a:pPr lvl="1"/>
            <a:r>
              <a:rPr lang="fr-FR"/>
              <a:t>Une table pour toute la hiérarchie de classes ?</a:t>
            </a:r>
          </a:p>
          <a:p>
            <a:pPr lvl="1"/>
            <a:r>
              <a:rPr lang="fr-FR"/>
              <a:t>Une table par classe/sous-classe ?</a:t>
            </a:r>
          </a:p>
          <a:p>
            <a:pPr lvl="1"/>
            <a:r>
              <a:rPr lang="fr-FR"/>
              <a:t>Autres solutions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0018" name="Group 2"/>
          <p:cNvGrpSpPr>
            <a:grpSpLocks/>
          </p:cNvGrpSpPr>
          <p:nvPr/>
        </p:nvGrpSpPr>
        <p:grpSpPr bwMode="auto">
          <a:xfrm>
            <a:off x="1981200" y="2298700"/>
            <a:ext cx="5638800" cy="3159125"/>
            <a:chOff x="1248" y="1448"/>
            <a:chExt cx="3552" cy="1990"/>
          </a:xfrm>
        </p:grpSpPr>
        <p:graphicFrame>
          <p:nvGraphicFramePr>
            <p:cNvPr id="1110019" name="Object 3"/>
            <p:cNvGraphicFramePr>
              <a:graphicFrameLocks noChangeAspect="1"/>
            </p:cNvGraphicFramePr>
            <p:nvPr/>
          </p:nvGraphicFramePr>
          <p:xfrm>
            <a:off x="1248" y="3054"/>
            <a:ext cx="3552" cy="384"/>
          </p:xfrm>
          <a:graphic>
            <a:graphicData uri="http://schemas.openxmlformats.org/presentationml/2006/ole">
              <p:oleObj spid="_x0000_s1110019" name="Bitmap Image" r:id="rId3" imgW="6392167" imgH="685714" progId="PBrush">
                <p:embed/>
              </p:oleObj>
            </a:graphicData>
          </a:graphic>
        </p:graphicFrame>
        <p:grpSp>
          <p:nvGrpSpPr>
            <p:cNvPr id="1110020" name="Group 4"/>
            <p:cNvGrpSpPr>
              <a:grpSpLocks/>
            </p:cNvGrpSpPr>
            <p:nvPr/>
          </p:nvGrpSpPr>
          <p:grpSpPr bwMode="auto">
            <a:xfrm>
              <a:off x="1248" y="1448"/>
              <a:ext cx="3486" cy="1918"/>
              <a:chOff x="1248" y="1448"/>
              <a:chExt cx="3486" cy="1918"/>
            </a:xfrm>
          </p:grpSpPr>
          <p:sp>
            <p:nvSpPr>
              <p:cNvPr id="1110021" name="Rectangle 5"/>
              <p:cNvSpPr>
                <a:spLocks noChangeArrowheads="1"/>
              </p:cNvSpPr>
              <p:nvPr/>
            </p:nvSpPr>
            <p:spPr bwMode="auto">
              <a:xfrm>
                <a:off x="1248" y="3048"/>
                <a:ext cx="3486" cy="318"/>
              </a:xfrm>
              <a:prstGeom prst="rect">
                <a:avLst/>
              </a:prstGeom>
              <a:gradFill rotWithShape="0">
                <a:gsLst>
                  <a:gs pos="0">
                    <a:srgbClr val="5A8E7D"/>
                  </a:gs>
                  <a:gs pos="100000">
                    <a:srgbClr val="5A8E7D">
                      <a:gamma/>
                      <a:shade val="52549"/>
                      <a:invGamma/>
                    </a:srgbClr>
                  </a:gs>
                </a:gsLst>
                <a:lin ang="2700000" scaled="1"/>
              </a:gradFill>
              <a:ln w="9525">
                <a:solidFill>
                  <a:schemeClr val="bg2"/>
                </a:solidFill>
                <a:miter lim="800000"/>
                <a:headEnd/>
                <a:tailEnd/>
              </a:ln>
              <a:effectLst/>
            </p:spPr>
            <p:txBody>
              <a:bodyPr wrap="none" anchor="ctr"/>
              <a:lstStyle/>
              <a:p>
                <a:endParaRPr lang="fr-FR"/>
              </a:p>
            </p:txBody>
          </p:sp>
          <p:grpSp>
            <p:nvGrpSpPr>
              <p:cNvPr id="1110022" name="Group 6"/>
              <p:cNvGrpSpPr>
                <a:grpSpLocks/>
              </p:cNvGrpSpPr>
              <p:nvPr/>
            </p:nvGrpSpPr>
            <p:grpSpPr bwMode="auto">
              <a:xfrm>
                <a:off x="1288" y="1456"/>
                <a:ext cx="1090" cy="1576"/>
                <a:chOff x="1288" y="1480"/>
                <a:chExt cx="1090" cy="1576"/>
              </a:xfrm>
            </p:grpSpPr>
            <p:graphicFrame>
              <p:nvGraphicFramePr>
                <p:cNvPr id="1110023" name="Object 7"/>
                <p:cNvGraphicFramePr>
                  <a:graphicFrameLocks noChangeAspect="1"/>
                </p:cNvGraphicFramePr>
                <p:nvPr/>
              </p:nvGraphicFramePr>
              <p:xfrm>
                <a:off x="1288" y="1480"/>
                <a:ext cx="1090" cy="1576"/>
              </p:xfrm>
              <a:graphic>
                <a:graphicData uri="http://schemas.openxmlformats.org/presentationml/2006/ole">
                  <p:oleObj spid="_x0000_s1110023" name="Image" r:id="rId4" imgW="2388987" imgH="3265796" progId="">
                    <p:embed/>
                  </p:oleObj>
                </a:graphicData>
              </a:graphic>
            </p:graphicFrame>
            <p:sp>
              <p:nvSpPr>
                <p:cNvPr id="1110024" name="Rectangle 8"/>
                <p:cNvSpPr>
                  <a:spLocks noChangeArrowheads="1"/>
                </p:cNvSpPr>
                <p:nvPr/>
              </p:nvSpPr>
              <p:spPr bwMode="auto">
                <a:xfrm>
                  <a:off x="1296" y="1480"/>
                  <a:ext cx="1000" cy="1496"/>
                </a:xfrm>
                <a:prstGeom prst="rect">
                  <a:avLst/>
                </a:prstGeom>
                <a:gradFill rotWithShape="0">
                  <a:gsLst>
                    <a:gs pos="0">
                      <a:srgbClr val="BAC7A7"/>
                    </a:gs>
                    <a:gs pos="100000">
                      <a:srgbClr val="BAC7A7">
                        <a:gamma/>
                        <a:shade val="72549"/>
                        <a:invGamma/>
                      </a:srgbClr>
                    </a:gs>
                  </a:gsLst>
                  <a:lin ang="2700000" scaled="1"/>
                </a:gradFill>
                <a:ln w="9525">
                  <a:solidFill>
                    <a:schemeClr val="bg2"/>
                  </a:solidFill>
                  <a:miter lim="800000"/>
                  <a:headEnd/>
                  <a:tailEnd/>
                </a:ln>
                <a:effectLst/>
              </p:spPr>
              <p:txBody>
                <a:bodyPr wrap="none" anchor="ctr"/>
                <a:lstStyle/>
                <a:p>
                  <a:endParaRPr lang="fr-FR"/>
                </a:p>
              </p:txBody>
            </p:sp>
          </p:grpSp>
          <p:grpSp>
            <p:nvGrpSpPr>
              <p:cNvPr id="1110025" name="Group 9"/>
              <p:cNvGrpSpPr>
                <a:grpSpLocks/>
              </p:cNvGrpSpPr>
              <p:nvPr/>
            </p:nvGrpSpPr>
            <p:grpSpPr bwMode="auto">
              <a:xfrm>
                <a:off x="2432" y="1448"/>
                <a:ext cx="1104" cy="1576"/>
                <a:chOff x="2432" y="1448"/>
                <a:chExt cx="1104" cy="1576"/>
              </a:xfrm>
            </p:grpSpPr>
            <p:graphicFrame>
              <p:nvGraphicFramePr>
                <p:cNvPr id="1110026" name="Object 10"/>
                <p:cNvGraphicFramePr>
                  <a:graphicFrameLocks noChangeAspect="1"/>
                </p:cNvGraphicFramePr>
                <p:nvPr/>
              </p:nvGraphicFramePr>
              <p:xfrm>
                <a:off x="2432" y="1448"/>
                <a:ext cx="1104" cy="1576"/>
              </p:xfrm>
              <a:graphic>
                <a:graphicData uri="http://schemas.openxmlformats.org/presentationml/2006/ole">
                  <p:oleObj spid="_x0000_s1110026" name="Image" r:id="rId5" imgW="2388987" imgH="3265796" progId="">
                    <p:embed/>
                  </p:oleObj>
                </a:graphicData>
              </a:graphic>
            </p:graphicFrame>
            <p:sp>
              <p:nvSpPr>
                <p:cNvPr id="1110027" name="Rectangle 11"/>
                <p:cNvSpPr>
                  <a:spLocks noChangeArrowheads="1"/>
                </p:cNvSpPr>
                <p:nvPr/>
              </p:nvSpPr>
              <p:spPr bwMode="auto">
                <a:xfrm>
                  <a:off x="2464" y="1464"/>
                  <a:ext cx="996" cy="1480"/>
                </a:xfrm>
                <a:prstGeom prst="rect">
                  <a:avLst/>
                </a:prstGeom>
                <a:gradFill rotWithShape="0">
                  <a:gsLst>
                    <a:gs pos="0">
                      <a:srgbClr val="A7C7BC"/>
                    </a:gs>
                    <a:gs pos="100000">
                      <a:srgbClr val="A7C7BC">
                        <a:gamma/>
                        <a:shade val="69804"/>
                        <a:invGamma/>
                      </a:srgbClr>
                    </a:gs>
                  </a:gsLst>
                  <a:lin ang="2700000" scaled="1"/>
                </a:gradFill>
                <a:ln w="9525">
                  <a:solidFill>
                    <a:schemeClr val="bg2"/>
                  </a:solidFill>
                  <a:miter lim="800000"/>
                  <a:headEnd/>
                  <a:tailEnd/>
                </a:ln>
                <a:effectLst/>
              </p:spPr>
              <p:txBody>
                <a:bodyPr wrap="none" anchor="ctr"/>
                <a:lstStyle/>
                <a:p>
                  <a:endParaRPr lang="fr-FR"/>
                </a:p>
              </p:txBody>
            </p:sp>
          </p:grpSp>
          <p:grpSp>
            <p:nvGrpSpPr>
              <p:cNvPr id="1110028" name="Group 12"/>
              <p:cNvGrpSpPr>
                <a:grpSpLocks/>
              </p:cNvGrpSpPr>
              <p:nvPr/>
            </p:nvGrpSpPr>
            <p:grpSpPr bwMode="auto">
              <a:xfrm>
                <a:off x="3624" y="1456"/>
                <a:ext cx="1104" cy="1576"/>
                <a:chOff x="3624" y="1480"/>
                <a:chExt cx="1104" cy="1576"/>
              </a:xfrm>
            </p:grpSpPr>
            <p:graphicFrame>
              <p:nvGraphicFramePr>
                <p:cNvPr id="1110029" name="Object 13"/>
                <p:cNvGraphicFramePr>
                  <a:graphicFrameLocks noChangeAspect="1"/>
                </p:cNvGraphicFramePr>
                <p:nvPr/>
              </p:nvGraphicFramePr>
              <p:xfrm>
                <a:off x="3624" y="1480"/>
                <a:ext cx="1104" cy="1576"/>
              </p:xfrm>
              <a:graphic>
                <a:graphicData uri="http://schemas.openxmlformats.org/presentationml/2006/ole">
                  <p:oleObj spid="_x0000_s1110029" name="Image" r:id="rId6" imgW="2388987" imgH="3265796" progId="">
                    <p:embed/>
                  </p:oleObj>
                </a:graphicData>
              </a:graphic>
            </p:graphicFrame>
            <p:sp>
              <p:nvSpPr>
                <p:cNvPr id="1110030" name="Rectangle 14"/>
                <p:cNvSpPr>
                  <a:spLocks noChangeArrowheads="1"/>
                </p:cNvSpPr>
                <p:nvPr/>
              </p:nvSpPr>
              <p:spPr bwMode="auto">
                <a:xfrm>
                  <a:off x="3648" y="1488"/>
                  <a:ext cx="996" cy="1500"/>
                </a:xfrm>
                <a:prstGeom prst="rect">
                  <a:avLst/>
                </a:prstGeom>
                <a:gradFill rotWithShape="0">
                  <a:gsLst>
                    <a:gs pos="0">
                      <a:srgbClr val="A7AFC7"/>
                    </a:gs>
                    <a:gs pos="100000">
                      <a:srgbClr val="A7AFC7">
                        <a:gamma/>
                        <a:shade val="69804"/>
                        <a:invGamma/>
                      </a:srgbClr>
                    </a:gs>
                  </a:gsLst>
                  <a:lin ang="2700000" scaled="1"/>
                </a:gradFill>
                <a:ln w="9525">
                  <a:solidFill>
                    <a:schemeClr val="bg2"/>
                  </a:solidFill>
                  <a:miter lim="800000"/>
                  <a:headEnd/>
                  <a:tailEnd/>
                </a:ln>
                <a:effectLst/>
              </p:spPr>
              <p:txBody>
                <a:bodyPr wrap="none" anchor="ctr"/>
                <a:lstStyle/>
                <a:p>
                  <a:pPr algn="ctr"/>
                  <a:endParaRPr lang="fr-FR" sz="2400"/>
                </a:p>
              </p:txBody>
            </p:sp>
          </p:grpSp>
        </p:grpSp>
      </p:grpSp>
      <p:sp>
        <p:nvSpPr>
          <p:cNvPr id="1110031" name="Rectangle 15"/>
          <p:cNvSpPr>
            <a:spLocks noGrp="1" noChangeArrowheads="1"/>
          </p:cNvSpPr>
          <p:nvPr>
            <p:ph type="title"/>
          </p:nvPr>
        </p:nvSpPr>
        <p:spPr/>
        <p:txBody>
          <a:bodyPr/>
          <a:lstStyle/>
          <a:p>
            <a:r>
              <a:rPr lang="en-US"/>
              <a:t>J2EE for the Real World</a:t>
            </a:r>
          </a:p>
        </p:txBody>
      </p:sp>
      <p:sp>
        <p:nvSpPr>
          <p:cNvPr id="1110032" name="Rectangle 16"/>
          <p:cNvSpPr>
            <a:spLocks noChangeArrowheads="1"/>
          </p:cNvSpPr>
          <p:nvPr/>
        </p:nvSpPr>
        <p:spPr bwMode="auto">
          <a:xfrm>
            <a:off x="600075" y="3514725"/>
            <a:ext cx="666750" cy="304800"/>
          </a:xfrm>
          <a:prstGeom prst="rect">
            <a:avLst/>
          </a:prstGeom>
          <a:noFill/>
          <a:ln w="9525">
            <a:noFill/>
            <a:miter lim="800000"/>
            <a:headEnd/>
            <a:tailEnd/>
          </a:ln>
          <a:effectLst/>
        </p:spPr>
        <p:txBody>
          <a:bodyPr wrap="none">
            <a:spAutoFit/>
          </a:bodyPr>
          <a:lstStyle/>
          <a:p>
            <a:pPr algn="ctr"/>
            <a:r>
              <a:rPr lang="en-US" sz="1400"/>
              <a:t>HTML</a:t>
            </a:r>
            <a:endParaRPr lang="en-US" sz="1800"/>
          </a:p>
        </p:txBody>
      </p:sp>
      <p:sp>
        <p:nvSpPr>
          <p:cNvPr id="1110033" name="Rectangle 17"/>
          <p:cNvSpPr>
            <a:spLocks noChangeArrowheads="1"/>
          </p:cNvSpPr>
          <p:nvPr/>
        </p:nvSpPr>
        <p:spPr bwMode="auto">
          <a:xfrm>
            <a:off x="412750" y="4991100"/>
            <a:ext cx="1052513" cy="517525"/>
          </a:xfrm>
          <a:prstGeom prst="rect">
            <a:avLst/>
          </a:prstGeom>
          <a:noFill/>
          <a:ln w="9525">
            <a:noFill/>
            <a:miter lim="800000"/>
            <a:headEnd/>
            <a:tailEnd/>
          </a:ln>
          <a:effectLst/>
        </p:spPr>
        <p:txBody>
          <a:bodyPr wrap="none">
            <a:spAutoFit/>
          </a:bodyPr>
          <a:lstStyle/>
          <a:p>
            <a:pPr algn="ctr"/>
            <a:r>
              <a:rPr lang="en-US" sz="1400"/>
              <a:t>Java</a:t>
            </a:r>
          </a:p>
          <a:p>
            <a:pPr algn="ctr"/>
            <a:r>
              <a:rPr lang="en-US" sz="1400"/>
              <a:t>Application</a:t>
            </a:r>
          </a:p>
        </p:txBody>
      </p:sp>
      <p:grpSp>
        <p:nvGrpSpPr>
          <p:cNvPr id="1110034" name="Group 18"/>
          <p:cNvGrpSpPr>
            <a:grpSpLocks/>
          </p:cNvGrpSpPr>
          <p:nvPr/>
        </p:nvGrpSpPr>
        <p:grpSpPr bwMode="auto">
          <a:xfrm>
            <a:off x="2157413" y="4940300"/>
            <a:ext cx="5181600" cy="303213"/>
            <a:chOff x="1248" y="3136"/>
            <a:chExt cx="3264" cy="191"/>
          </a:xfrm>
        </p:grpSpPr>
        <p:sp>
          <p:nvSpPr>
            <p:cNvPr id="1110035" name="Rectangle 19"/>
            <p:cNvSpPr>
              <a:spLocks noChangeArrowheads="1"/>
            </p:cNvSpPr>
            <p:nvPr/>
          </p:nvSpPr>
          <p:spPr bwMode="auto">
            <a:xfrm>
              <a:off x="1248" y="3136"/>
              <a:ext cx="593"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JTS/JTA</a:t>
              </a:r>
            </a:p>
          </p:txBody>
        </p:sp>
        <p:sp>
          <p:nvSpPr>
            <p:cNvPr id="1110036" name="Rectangle 20"/>
            <p:cNvSpPr>
              <a:spLocks noChangeArrowheads="1"/>
            </p:cNvSpPr>
            <p:nvPr/>
          </p:nvSpPr>
          <p:spPr bwMode="auto">
            <a:xfrm>
              <a:off x="1916" y="3136"/>
              <a:ext cx="591"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JNDI</a:t>
              </a:r>
            </a:p>
          </p:txBody>
        </p:sp>
        <p:sp>
          <p:nvSpPr>
            <p:cNvPr id="1110037" name="Rectangle 21"/>
            <p:cNvSpPr>
              <a:spLocks noChangeArrowheads="1"/>
            </p:cNvSpPr>
            <p:nvPr/>
          </p:nvSpPr>
          <p:spPr bwMode="auto">
            <a:xfrm>
              <a:off x="2583" y="3136"/>
              <a:ext cx="592"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JavaMail</a:t>
              </a:r>
            </a:p>
          </p:txBody>
        </p:sp>
        <p:sp>
          <p:nvSpPr>
            <p:cNvPr id="1110038" name="Rectangle 22"/>
            <p:cNvSpPr>
              <a:spLocks noChangeArrowheads="1"/>
            </p:cNvSpPr>
            <p:nvPr/>
          </p:nvSpPr>
          <p:spPr bwMode="auto">
            <a:xfrm>
              <a:off x="3251" y="3136"/>
              <a:ext cx="593"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RMI-IIOP</a:t>
              </a:r>
            </a:p>
          </p:txBody>
        </p:sp>
        <p:sp>
          <p:nvSpPr>
            <p:cNvPr id="1110039" name="Rectangle 23"/>
            <p:cNvSpPr>
              <a:spLocks noChangeArrowheads="1"/>
            </p:cNvSpPr>
            <p:nvPr/>
          </p:nvSpPr>
          <p:spPr bwMode="auto">
            <a:xfrm>
              <a:off x="3920" y="3136"/>
              <a:ext cx="592"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JMS</a:t>
              </a:r>
            </a:p>
          </p:txBody>
        </p:sp>
      </p:grpSp>
      <p:sp>
        <p:nvSpPr>
          <p:cNvPr id="1110040" name="Rectangle 24"/>
          <p:cNvSpPr>
            <a:spLocks noChangeArrowheads="1"/>
          </p:cNvSpPr>
          <p:nvPr/>
        </p:nvSpPr>
        <p:spPr bwMode="auto">
          <a:xfrm>
            <a:off x="2189163" y="2471738"/>
            <a:ext cx="1323975"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Presentation</a:t>
            </a:r>
          </a:p>
        </p:txBody>
      </p:sp>
      <p:sp>
        <p:nvSpPr>
          <p:cNvPr id="1110041" name="Rectangle 25"/>
          <p:cNvSpPr>
            <a:spLocks noChangeArrowheads="1"/>
          </p:cNvSpPr>
          <p:nvPr/>
        </p:nvSpPr>
        <p:spPr bwMode="auto">
          <a:xfrm>
            <a:off x="2212975" y="3051175"/>
            <a:ext cx="1276350" cy="425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Servlets/JSP</a:t>
            </a:r>
          </a:p>
        </p:txBody>
      </p:sp>
      <p:sp>
        <p:nvSpPr>
          <p:cNvPr id="1110042" name="Rectangle 26"/>
          <p:cNvSpPr>
            <a:spLocks noChangeArrowheads="1"/>
          </p:cNvSpPr>
          <p:nvPr/>
        </p:nvSpPr>
        <p:spPr bwMode="auto">
          <a:xfrm>
            <a:off x="2212975" y="4098925"/>
            <a:ext cx="1276350"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On Demand</a:t>
            </a:r>
            <a:br>
              <a:rPr lang="en-US" sz="1400"/>
            </a:br>
            <a:r>
              <a:rPr lang="en-US" sz="1400"/>
              <a:t>Java</a:t>
            </a:r>
          </a:p>
        </p:txBody>
      </p:sp>
      <p:sp>
        <p:nvSpPr>
          <p:cNvPr id="1110043" name="Rectangle 27"/>
          <p:cNvSpPr>
            <a:spLocks noChangeArrowheads="1"/>
          </p:cNvSpPr>
          <p:nvPr/>
        </p:nvSpPr>
        <p:spPr bwMode="auto">
          <a:xfrm>
            <a:off x="3927475" y="2471738"/>
            <a:ext cx="1547813"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Business Logic</a:t>
            </a:r>
          </a:p>
        </p:txBody>
      </p:sp>
      <p:sp>
        <p:nvSpPr>
          <p:cNvPr id="1110044" name="Rectangle 28"/>
          <p:cNvSpPr>
            <a:spLocks noChangeArrowheads="1"/>
          </p:cNvSpPr>
          <p:nvPr/>
        </p:nvSpPr>
        <p:spPr bwMode="auto">
          <a:xfrm>
            <a:off x="4064000" y="3051175"/>
            <a:ext cx="1277938" cy="425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EJB</a:t>
            </a:r>
          </a:p>
        </p:txBody>
      </p:sp>
      <p:sp>
        <p:nvSpPr>
          <p:cNvPr id="1110045" name="Rectangle 29"/>
          <p:cNvSpPr>
            <a:spLocks noChangeArrowheads="1"/>
          </p:cNvSpPr>
          <p:nvPr/>
        </p:nvSpPr>
        <p:spPr bwMode="auto">
          <a:xfrm>
            <a:off x="4064000" y="3573463"/>
            <a:ext cx="1277938"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Triggers</a:t>
            </a:r>
          </a:p>
        </p:txBody>
      </p:sp>
      <p:sp>
        <p:nvSpPr>
          <p:cNvPr id="1110046" name="Rectangle 30"/>
          <p:cNvSpPr>
            <a:spLocks noChangeArrowheads="1"/>
          </p:cNvSpPr>
          <p:nvPr/>
        </p:nvSpPr>
        <p:spPr bwMode="auto">
          <a:xfrm>
            <a:off x="4064000" y="4097338"/>
            <a:ext cx="1277938" cy="427037"/>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Content</a:t>
            </a:r>
            <a:br>
              <a:rPr lang="en-US" sz="1400"/>
            </a:br>
            <a:r>
              <a:rPr lang="en-US" sz="1400"/>
              <a:t>Management</a:t>
            </a:r>
          </a:p>
        </p:txBody>
      </p:sp>
      <p:sp>
        <p:nvSpPr>
          <p:cNvPr id="1110047" name="Rectangle 31"/>
          <p:cNvSpPr>
            <a:spLocks noChangeArrowheads="1"/>
          </p:cNvSpPr>
          <p:nvPr/>
        </p:nvSpPr>
        <p:spPr bwMode="auto">
          <a:xfrm>
            <a:off x="5919788" y="2471738"/>
            <a:ext cx="1323975"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Data Access</a:t>
            </a:r>
          </a:p>
        </p:txBody>
      </p:sp>
      <p:sp>
        <p:nvSpPr>
          <p:cNvPr id="1110048" name="Rectangle 32"/>
          <p:cNvSpPr>
            <a:spLocks noChangeArrowheads="1"/>
          </p:cNvSpPr>
          <p:nvPr/>
        </p:nvSpPr>
        <p:spPr bwMode="auto">
          <a:xfrm>
            <a:off x="5921375" y="2954338"/>
            <a:ext cx="1319213" cy="298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JDBC 2.0</a:t>
            </a:r>
          </a:p>
        </p:txBody>
      </p:sp>
      <p:sp>
        <p:nvSpPr>
          <p:cNvPr id="1110049" name="Rectangle 33"/>
          <p:cNvSpPr>
            <a:spLocks noChangeArrowheads="1"/>
          </p:cNvSpPr>
          <p:nvPr/>
        </p:nvSpPr>
        <p:spPr bwMode="auto">
          <a:xfrm>
            <a:off x="5921375" y="4225925"/>
            <a:ext cx="1319213" cy="373063"/>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Enterprise Data</a:t>
            </a:r>
            <a:br>
              <a:rPr lang="en-US" sz="1300"/>
            </a:br>
            <a:r>
              <a:rPr lang="en-US" sz="1300"/>
              <a:t>Connectors</a:t>
            </a:r>
          </a:p>
        </p:txBody>
      </p:sp>
      <p:sp>
        <p:nvSpPr>
          <p:cNvPr id="1110050" name="Rectangle 34"/>
          <p:cNvSpPr>
            <a:spLocks noChangeArrowheads="1"/>
          </p:cNvSpPr>
          <p:nvPr/>
        </p:nvSpPr>
        <p:spPr bwMode="auto">
          <a:xfrm>
            <a:off x="2212975" y="3573463"/>
            <a:ext cx="1276350"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Visual Servlets</a:t>
            </a:r>
          </a:p>
        </p:txBody>
      </p:sp>
      <p:sp>
        <p:nvSpPr>
          <p:cNvPr id="1110051" name="Rectangle 35"/>
          <p:cNvSpPr>
            <a:spLocks noChangeArrowheads="1"/>
          </p:cNvSpPr>
          <p:nvPr/>
        </p:nvSpPr>
        <p:spPr bwMode="auto">
          <a:xfrm>
            <a:off x="5921375" y="3776663"/>
            <a:ext cx="1319213" cy="3746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Data Access</a:t>
            </a:r>
          </a:p>
          <a:p>
            <a:pPr algn="ctr"/>
            <a:r>
              <a:rPr lang="en-US" sz="1300"/>
              <a:t>Objects</a:t>
            </a:r>
          </a:p>
        </p:txBody>
      </p:sp>
      <p:grpSp>
        <p:nvGrpSpPr>
          <p:cNvPr id="1110052" name="Group 36"/>
          <p:cNvGrpSpPr>
            <a:grpSpLocks/>
          </p:cNvGrpSpPr>
          <p:nvPr/>
        </p:nvGrpSpPr>
        <p:grpSpPr bwMode="auto">
          <a:xfrm>
            <a:off x="1981200" y="5538788"/>
            <a:ext cx="5638800" cy="938212"/>
            <a:chOff x="1248" y="3489"/>
            <a:chExt cx="3552" cy="591"/>
          </a:xfrm>
        </p:grpSpPr>
        <p:graphicFrame>
          <p:nvGraphicFramePr>
            <p:cNvPr id="1110053" name="Object 37"/>
            <p:cNvGraphicFramePr>
              <a:graphicFrameLocks noChangeAspect="1"/>
            </p:cNvGraphicFramePr>
            <p:nvPr/>
          </p:nvGraphicFramePr>
          <p:xfrm>
            <a:off x="1248" y="3504"/>
            <a:ext cx="3552" cy="576"/>
          </p:xfrm>
          <a:graphic>
            <a:graphicData uri="http://schemas.openxmlformats.org/presentationml/2006/ole">
              <p:oleObj spid="_x0000_s1110053" name="Bitmap Image" r:id="rId7" imgW="6380952" imgH="1057423" progId="PBrush">
                <p:embed/>
              </p:oleObj>
            </a:graphicData>
          </a:graphic>
        </p:graphicFrame>
        <p:sp>
          <p:nvSpPr>
            <p:cNvPr id="1110054" name="Rectangle 38"/>
            <p:cNvSpPr>
              <a:spLocks noChangeArrowheads="1"/>
            </p:cNvSpPr>
            <p:nvPr/>
          </p:nvSpPr>
          <p:spPr bwMode="auto">
            <a:xfrm>
              <a:off x="1248" y="3490"/>
              <a:ext cx="3486" cy="518"/>
            </a:xfrm>
            <a:prstGeom prst="rect">
              <a:avLst/>
            </a:prstGeom>
            <a:gradFill rotWithShape="0">
              <a:gsLst>
                <a:gs pos="0">
                  <a:srgbClr val="286A84"/>
                </a:gs>
                <a:gs pos="100000">
                  <a:srgbClr val="286A84">
                    <a:gamma/>
                    <a:shade val="49804"/>
                    <a:invGamma/>
                  </a:srgbClr>
                </a:gs>
              </a:gsLst>
              <a:lin ang="2700000" scaled="1"/>
            </a:gradFill>
            <a:ln w="9525">
              <a:solidFill>
                <a:schemeClr val="bg2"/>
              </a:solidFill>
              <a:miter lim="800000"/>
              <a:headEnd/>
              <a:tailEnd/>
            </a:ln>
            <a:effectLst/>
          </p:spPr>
          <p:txBody>
            <a:bodyPr wrap="none" anchor="ctr"/>
            <a:lstStyle/>
            <a:p>
              <a:pPr algn="ctr"/>
              <a:endParaRPr lang="fr-FR" sz="1600">
                <a:solidFill>
                  <a:schemeClr val="bg1"/>
                </a:solidFill>
              </a:endParaRPr>
            </a:p>
          </p:txBody>
        </p:sp>
        <p:grpSp>
          <p:nvGrpSpPr>
            <p:cNvPr id="1110055" name="Group 39"/>
            <p:cNvGrpSpPr>
              <a:grpSpLocks/>
            </p:cNvGrpSpPr>
            <p:nvPr/>
          </p:nvGrpSpPr>
          <p:grpSpPr bwMode="auto">
            <a:xfrm>
              <a:off x="1363" y="3749"/>
              <a:ext cx="3257" cy="192"/>
              <a:chOff x="1296" y="3696"/>
              <a:chExt cx="3257" cy="192"/>
            </a:xfrm>
          </p:grpSpPr>
          <p:sp>
            <p:nvSpPr>
              <p:cNvPr id="1110056" name="Rectangle 40"/>
              <p:cNvSpPr>
                <a:spLocks noChangeArrowheads="1"/>
              </p:cNvSpPr>
              <p:nvPr/>
            </p:nvSpPr>
            <p:spPr bwMode="auto">
              <a:xfrm>
                <a:off x="1296"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Scalability</a:t>
                </a:r>
              </a:p>
            </p:txBody>
          </p:sp>
          <p:sp>
            <p:nvSpPr>
              <p:cNvPr id="1110057" name="Rectangle 41"/>
              <p:cNvSpPr>
                <a:spLocks noChangeArrowheads="1"/>
              </p:cNvSpPr>
              <p:nvPr/>
            </p:nvSpPr>
            <p:spPr bwMode="auto">
              <a:xfrm>
                <a:off x="2139" y="3696"/>
                <a:ext cx="727"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Reliability</a:t>
                </a:r>
              </a:p>
            </p:txBody>
          </p:sp>
          <p:sp>
            <p:nvSpPr>
              <p:cNvPr id="1110058" name="Rectangle 42"/>
              <p:cNvSpPr>
                <a:spLocks noChangeArrowheads="1"/>
              </p:cNvSpPr>
              <p:nvPr/>
            </p:nvSpPr>
            <p:spPr bwMode="auto">
              <a:xfrm>
                <a:off x="2981"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Security</a:t>
                </a:r>
              </a:p>
            </p:txBody>
          </p:sp>
          <p:sp>
            <p:nvSpPr>
              <p:cNvPr id="1110059" name="Rectangle 43"/>
              <p:cNvSpPr>
                <a:spLocks noChangeArrowheads="1"/>
              </p:cNvSpPr>
              <p:nvPr/>
            </p:nvSpPr>
            <p:spPr bwMode="auto">
              <a:xfrm>
                <a:off x="3824" y="3696"/>
                <a:ext cx="729"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Manageability</a:t>
                </a:r>
              </a:p>
            </p:txBody>
          </p:sp>
        </p:grpSp>
        <p:sp>
          <p:nvSpPr>
            <p:cNvPr id="1110060" name="Rectangle 44"/>
            <p:cNvSpPr>
              <a:spLocks noChangeArrowheads="1"/>
            </p:cNvSpPr>
            <p:nvPr/>
          </p:nvSpPr>
          <p:spPr bwMode="auto">
            <a:xfrm>
              <a:off x="1858" y="3489"/>
              <a:ext cx="1943" cy="212"/>
            </a:xfrm>
            <a:prstGeom prst="rect">
              <a:avLst/>
            </a:prstGeom>
            <a:noFill/>
            <a:ln w="9525">
              <a:noFill/>
              <a:miter lim="800000"/>
              <a:headEnd/>
              <a:tailEnd/>
            </a:ln>
            <a:effectLst/>
          </p:spPr>
          <p:txBody>
            <a:bodyPr wrap="none">
              <a:spAutoFit/>
            </a:bodyPr>
            <a:lstStyle/>
            <a:p>
              <a:r>
                <a:rPr lang="en-US" sz="1600">
                  <a:solidFill>
                    <a:schemeClr val="bg1"/>
                  </a:solidFill>
                </a:rPr>
                <a:t>Enterprise Deployment Services</a:t>
              </a:r>
            </a:p>
          </p:txBody>
        </p:sp>
      </p:grpSp>
      <p:sp>
        <p:nvSpPr>
          <p:cNvPr id="1110061" name="Rectangle 45"/>
          <p:cNvSpPr>
            <a:spLocks noChangeArrowheads="1"/>
          </p:cNvSpPr>
          <p:nvPr/>
        </p:nvSpPr>
        <p:spPr bwMode="auto">
          <a:xfrm>
            <a:off x="5921375" y="3327400"/>
            <a:ext cx="1319213" cy="3746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Distributed </a:t>
            </a:r>
          </a:p>
          <a:p>
            <a:pPr algn="ctr"/>
            <a:r>
              <a:rPr lang="en-US" sz="1300"/>
              <a:t>Data Cache</a:t>
            </a:r>
          </a:p>
        </p:txBody>
      </p:sp>
      <p:grpSp>
        <p:nvGrpSpPr>
          <p:cNvPr id="1110062" name="Group 46"/>
          <p:cNvGrpSpPr>
            <a:grpSpLocks/>
          </p:cNvGrpSpPr>
          <p:nvPr/>
        </p:nvGrpSpPr>
        <p:grpSpPr bwMode="auto">
          <a:xfrm>
            <a:off x="2574925" y="1333500"/>
            <a:ext cx="4378325" cy="990600"/>
            <a:chOff x="1622" y="840"/>
            <a:chExt cx="2758" cy="624"/>
          </a:xfrm>
        </p:grpSpPr>
        <p:graphicFrame>
          <p:nvGraphicFramePr>
            <p:cNvPr id="1110063" name="Object 47"/>
            <p:cNvGraphicFramePr>
              <a:graphicFrameLocks noChangeAspect="1"/>
            </p:cNvGraphicFramePr>
            <p:nvPr/>
          </p:nvGraphicFramePr>
          <p:xfrm>
            <a:off x="1644" y="840"/>
            <a:ext cx="2736" cy="384"/>
          </p:xfrm>
          <a:graphic>
            <a:graphicData uri="http://schemas.openxmlformats.org/presentationml/2006/ole">
              <p:oleObj spid="_x0000_s1110063" name="Bitmap Image" r:id="rId8" imgW="4952381" imgH="704948" progId="PBrush">
                <p:embed/>
              </p:oleObj>
            </a:graphicData>
          </a:graphic>
        </p:graphicFrame>
        <p:sp>
          <p:nvSpPr>
            <p:cNvPr id="1110064" name="Rectangle 48"/>
            <p:cNvSpPr>
              <a:spLocks noChangeArrowheads="1"/>
            </p:cNvSpPr>
            <p:nvPr/>
          </p:nvSpPr>
          <p:spPr bwMode="auto">
            <a:xfrm>
              <a:off x="1622" y="840"/>
              <a:ext cx="2682" cy="309"/>
            </a:xfrm>
            <a:prstGeom prst="rect">
              <a:avLst/>
            </a:prstGeom>
            <a:gradFill rotWithShape="0">
              <a:gsLst>
                <a:gs pos="0">
                  <a:srgbClr val="BBC6D1"/>
                </a:gs>
                <a:gs pos="100000">
                  <a:srgbClr val="BBC6D1">
                    <a:gamma/>
                    <a:shade val="72549"/>
                    <a:invGamma/>
                  </a:srgbClr>
                </a:gs>
              </a:gsLst>
              <a:lin ang="2700000" scaled="1"/>
            </a:gradFill>
            <a:ln w="9525">
              <a:solidFill>
                <a:schemeClr val="bg2"/>
              </a:solidFill>
              <a:miter lim="800000"/>
              <a:headEnd/>
              <a:tailEnd/>
            </a:ln>
            <a:effectLst/>
          </p:spPr>
          <p:txBody>
            <a:bodyPr wrap="none" anchor="ctr"/>
            <a:lstStyle/>
            <a:p>
              <a:pPr algn="ctr"/>
              <a:endParaRPr lang="fr-FR" sz="1600"/>
            </a:p>
          </p:txBody>
        </p:sp>
        <p:sp>
          <p:nvSpPr>
            <p:cNvPr id="1110065" name="Line 49"/>
            <p:cNvSpPr>
              <a:spLocks noChangeShapeType="1"/>
            </p:cNvSpPr>
            <p:nvPr/>
          </p:nvSpPr>
          <p:spPr bwMode="auto">
            <a:xfrm flipH="1">
              <a:off x="1875" y="1287"/>
              <a:ext cx="0" cy="167"/>
            </a:xfrm>
            <a:prstGeom prst="line">
              <a:avLst/>
            </a:prstGeom>
            <a:noFill/>
            <a:ln w="28575">
              <a:solidFill>
                <a:schemeClr val="bg2"/>
              </a:solidFill>
              <a:round/>
              <a:headEnd/>
              <a:tailEnd/>
            </a:ln>
            <a:effectLst/>
          </p:spPr>
          <p:txBody>
            <a:bodyPr wrap="none" anchor="ctr"/>
            <a:lstStyle/>
            <a:p>
              <a:endParaRPr lang="fr-FR"/>
            </a:p>
          </p:txBody>
        </p:sp>
        <p:sp>
          <p:nvSpPr>
            <p:cNvPr id="1110066" name="Line 50"/>
            <p:cNvSpPr>
              <a:spLocks noChangeShapeType="1"/>
            </p:cNvSpPr>
            <p:nvPr/>
          </p:nvSpPr>
          <p:spPr bwMode="auto">
            <a:xfrm flipH="1">
              <a:off x="4088" y="1287"/>
              <a:ext cx="1" cy="177"/>
            </a:xfrm>
            <a:prstGeom prst="line">
              <a:avLst/>
            </a:prstGeom>
            <a:noFill/>
            <a:ln w="28575">
              <a:solidFill>
                <a:schemeClr val="bg2"/>
              </a:solidFill>
              <a:round/>
              <a:headEnd/>
              <a:tailEnd/>
            </a:ln>
            <a:effectLst/>
          </p:spPr>
          <p:txBody>
            <a:bodyPr wrap="none" anchor="ctr"/>
            <a:lstStyle/>
            <a:p>
              <a:endParaRPr lang="fr-FR"/>
            </a:p>
          </p:txBody>
        </p:sp>
        <p:sp>
          <p:nvSpPr>
            <p:cNvPr id="1110067" name="Line 51"/>
            <p:cNvSpPr>
              <a:spLocks noChangeShapeType="1"/>
            </p:cNvSpPr>
            <p:nvPr/>
          </p:nvSpPr>
          <p:spPr bwMode="auto">
            <a:xfrm>
              <a:off x="1875" y="1295"/>
              <a:ext cx="2214" cy="0"/>
            </a:xfrm>
            <a:prstGeom prst="line">
              <a:avLst/>
            </a:prstGeom>
            <a:noFill/>
            <a:ln w="28575">
              <a:solidFill>
                <a:schemeClr val="bg2"/>
              </a:solidFill>
              <a:round/>
              <a:headEnd/>
              <a:tailEnd/>
            </a:ln>
            <a:effectLst/>
          </p:spPr>
          <p:txBody>
            <a:bodyPr wrap="none" anchor="ctr"/>
            <a:lstStyle/>
            <a:p>
              <a:endParaRPr lang="fr-FR"/>
            </a:p>
          </p:txBody>
        </p:sp>
        <p:sp>
          <p:nvSpPr>
            <p:cNvPr id="1110068" name="Rectangle 52"/>
            <p:cNvSpPr>
              <a:spLocks noChangeArrowheads="1"/>
            </p:cNvSpPr>
            <p:nvPr/>
          </p:nvSpPr>
          <p:spPr bwMode="auto">
            <a:xfrm>
              <a:off x="1888" y="889"/>
              <a:ext cx="2184" cy="212"/>
            </a:xfrm>
            <a:prstGeom prst="rect">
              <a:avLst/>
            </a:prstGeom>
            <a:noFill/>
            <a:ln w="9525">
              <a:noFill/>
              <a:miter lim="800000"/>
              <a:headEnd/>
              <a:tailEnd/>
            </a:ln>
            <a:effectLst/>
          </p:spPr>
          <p:txBody>
            <a:bodyPr wrap="none">
              <a:spAutoFit/>
            </a:bodyPr>
            <a:lstStyle/>
            <a:p>
              <a:r>
                <a:rPr lang="en-US" sz="1600"/>
                <a:t>Development and Deployment Tools</a:t>
              </a:r>
            </a:p>
          </p:txBody>
        </p:sp>
        <p:sp>
          <p:nvSpPr>
            <p:cNvPr id="1110069" name="Line 53"/>
            <p:cNvSpPr>
              <a:spLocks noChangeShapeType="1"/>
            </p:cNvSpPr>
            <p:nvPr/>
          </p:nvSpPr>
          <p:spPr bwMode="auto">
            <a:xfrm>
              <a:off x="2962" y="1149"/>
              <a:ext cx="0" cy="315"/>
            </a:xfrm>
            <a:prstGeom prst="line">
              <a:avLst/>
            </a:prstGeom>
            <a:noFill/>
            <a:ln w="28575">
              <a:solidFill>
                <a:schemeClr val="bg2"/>
              </a:solidFill>
              <a:round/>
              <a:headEnd/>
              <a:tailEnd/>
            </a:ln>
            <a:effectLst/>
          </p:spPr>
          <p:txBody>
            <a:bodyPr wrap="none" anchor="ctr"/>
            <a:lstStyle/>
            <a:p>
              <a:endParaRPr lang="fr-FR"/>
            </a:p>
          </p:txBody>
        </p:sp>
      </p:grpSp>
      <p:graphicFrame>
        <p:nvGraphicFramePr>
          <p:cNvPr id="1110070" name="Object 54"/>
          <p:cNvGraphicFramePr>
            <a:graphicFrameLocks noChangeAspect="1"/>
          </p:cNvGraphicFramePr>
          <p:nvPr/>
        </p:nvGraphicFramePr>
        <p:xfrm>
          <a:off x="542925" y="2781300"/>
          <a:ext cx="781050" cy="723900"/>
        </p:xfrm>
        <a:graphic>
          <a:graphicData uri="http://schemas.openxmlformats.org/presentationml/2006/ole">
            <p:oleObj spid="_x0000_s1110070" name="Bitmap Image" r:id="rId9" imgW="781159" imgH="724001" progId="PBrush">
              <p:embed/>
            </p:oleObj>
          </a:graphicData>
        </a:graphic>
      </p:graphicFrame>
      <p:graphicFrame>
        <p:nvGraphicFramePr>
          <p:cNvPr id="1110071" name="Object 55"/>
          <p:cNvGraphicFramePr>
            <a:graphicFrameLocks noChangeAspect="1"/>
          </p:cNvGraphicFramePr>
          <p:nvPr/>
        </p:nvGraphicFramePr>
        <p:xfrm>
          <a:off x="571500" y="4229100"/>
          <a:ext cx="781050" cy="723900"/>
        </p:xfrm>
        <a:graphic>
          <a:graphicData uri="http://schemas.openxmlformats.org/presentationml/2006/ole">
            <p:oleObj spid="_x0000_s1110071" name="Bitmap Image" r:id="rId10" imgW="781159" imgH="724001" progId="PBrush">
              <p:embed/>
            </p:oleObj>
          </a:graphicData>
        </a:graphic>
      </p:graphicFrame>
      <p:graphicFrame>
        <p:nvGraphicFramePr>
          <p:cNvPr id="1110072" name="Object 56"/>
          <p:cNvGraphicFramePr>
            <a:graphicFrameLocks noChangeAspect="1"/>
          </p:cNvGraphicFramePr>
          <p:nvPr/>
        </p:nvGraphicFramePr>
        <p:xfrm>
          <a:off x="8105775" y="3657600"/>
          <a:ext cx="1038225" cy="800100"/>
        </p:xfrm>
        <a:graphic>
          <a:graphicData uri="http://schemas.openxmlformats.org/presentationml/2006/ole">
            <p:oleObj spid="_x0000_s1110072" name="Bitmap Image" r:id="rId11" imgW="1038370" imgH="800212" progId="PBrush">
              <p:embed/>
            </p:oleObj>
          </a:graphicData>
        </a:graphic>
      </p:graphicFrame>
      <p:sp>
        <p:nvSpPr>
          <p:cNvPr id="1110073" name="AutoShape 57"/>
          <p:cNvSpPr>
            <a:spLocks noChangeArrowheads="1"/>
          </p:cNvSpPr>
          <p:nvPr/>
        </p:nvSpPr>
        <p:spPr bwMode="auto">
          <a:xfrm>
            <a:off x="7439025" y="3886200"/>
            <a:ext cx="635000" cy="228600"/>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sp>
        <p:nvSpPr>
          <p:cNvPr id="1110074" name="AutoShape 58"/>
          <p:cNvSpPr>
            <a:spLocks noChangeArrowheads="1"/>
          </p:cNvSpPr>
          <p:nvPr/>
        </p:nvSpPr>
        <p:spPr bwMode="auto">
          <a:xfrm>
            <a:off x="1371600" y="3886200"/>
            <a:ext cx="635000" cy="228600"/>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sp>
        <p:nvSpPr>
          <p:cNvPr id="1110075" name="Rectangle 59"/>
          <p:cNvSpPr>
            <a:spLocks noChangeArrowheads="1"/>
          </p:cNvSpPr>
          <p:nvPr/>
        </p:nvSpPr>
        <p:spPr bwMode="auto">
          <a:xfrm>
            <a:off x="8305800" y="4419600"/>
            <a:ext cx="558800" cy="304800"/>
          </a:xfrm>
          <a:prstGeom prst="rect">
            <a:avLst/>
          </a:prstGeom>
          <a:noFill/>
          <a:ln w="9525">
            <a:noFill/>
            <a:miter lim="800000"/>
            <a:headEnd/>
            <a:tailEnd/>
          </a:ln>
          <a:effectLst/>
        </p:spPr>
        <p:txBody>
          <a:bodyPr wrap="none">
            <a:spAutoFit/>
          </a:bodyPr>
          <a:lstStyle/>
          <a:p>
            <a:pPr algn="ctr"/>
            <a:r>
              <a:rPr lang="en-US" sz="1400"/>
              <a:t>Data</a:t>
            </a:r>
            <a:endParaRPr lang="en-US" sz="180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110018"/>
                                        </p:tgtEl>
                                        <p:attrNameLst>
                                          <p:attrName>style.visibility</p:attrName>
                                        </p:attrNameLst>
                                      </p:cBhvr>
                                      <p:to>
                                        <p:strVal val="visible"/>
                                      </p:to>
                                    </p:set>
                                    <p:animEffect transition="in" filter="dissolve">
                                      <p:cBhvr>
                                        <p:cTn id="7" dur="500"/>
                                        <p:tgtEl>
                                          <p:spTgt spid="111001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10050"/>
                                        </p:tgtEl>
                                        <p:attrNameLst>
                                          <p:attrName>style.visibility</p:attrName>
                                        </p:attrNameLst>
                                      </p:cBhvr>
                                      <p:to>
                                        <p:strVal val="visible"/>
                                      </p:to>
                                    </p:set>
                                    <p:animEffect transition="in" filter="dissolve">
                                      <p:cBhvr>
                                        <p:cTn id="12" dur="500"/>
                                        <p:tgtEl>
                                          <p:spTgt spid="1110050"/>
                                        </p:tgtEl>
                                      </p:cBhvr>
                                    </p:animEffect>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1110042"/>
                                        </p:tgtEl>
                                        <p:attrNameLst>
                                          <p:attrName>style.visibility</p:attrName>
                                        </p:attrNameLst>
                                      </p:cBhvr>
                                      <p:to>
                                        <p:strVal val="visible"/>
                                      </p:to>
                                    </p:set>
                                    <p:animEffect transition="in" filter="dissolve">
                                      <p:cBhvr>
                                        <p:cTn id="16" dur="500"/>
                                        <p:tgtEl>
                                          <p:spTgt spid="1110042"/>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110045"/>
                                        </p:tgtEl>
                                        <p:attrNameLst>
                                          <p:attrName>style.visibility</p:attrName>
                                        </p:attrNameLst>
                                      </p:cBhvr>
                                      <p:to>
                                        <p:strVal val="visible"/>
                                      </p:to>
                                    </p:set>
                                    <p:animEffect transition="in" filter="dissolve">
                                      <p:cBhvr>
                                        <p:cTn id="21" dur="500"/>
                                        <p:tgtEl>
                                          <p:spTgt spid="1110045"/>
                                        </p:tgtEl>
                                      </p:cBhvr>
                                    </p:animEffec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110046"/>
                                        </p:tgtEl>
                                        <p:attrNameLst>
                                          <p:attrName>style.visibility</p:attrName>
                                        </p:attrNameLst>
                                      </p:cBhvr>
                                      <p:to>
                                        <p:strVal val="visible"/>
                                      </p:to>
                                    </p:set>
                                    <p:animEffect transition="in" filter="dissolve">
                                      <p:cBhvr>
                                        <p:cTn id="25" dur="500"/>
                                        <p:tgtEl>
                                          <p:spTgt spid="1110046"/>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1110061"/>
                                        </p:tgtEl>
                                        <p:attrNameLst>
                                          <p:attrName>style.visibility</p:attrName>
                                        </p:attrNameLst>
                                      </p:cBhvr>
                                      <p:to>
                                        <p:strVal val="visible"/>
                                      </p:to>
                                    </p:set>
                                    <p:animEffect transition="in" filter="dissolve">
                                      <p:cBhvr>
                                        <p:cTn id="30" dur="500"/>
                                        <p:tgtEl>
                                          <p:spTgt spid="1110061"/>
                                        </p:tgtEl>
                                      </p:cBhvr>
                                    </p:animEffect>
                                  </p:childTnLst>
                                </p:cTn>
                              </p:par>
                            </p:childTnLst>
                          </p:cTn>
                        </p:par>
                        <p:par>
                          <p:cTn id="31" fill="hold">
                            <p:stCondLst>
                              <p:cond delay="500"/>
                            </p:stCondLst>
                            <p:childTnLst>
                              <p:par>
                                <p:cTn id="32" presetID="9" presetClass="entr" presetSubtype="0" fill="hold" grpId="0" nodeType="afterEffect">
                                  <p:stCondLst>
                                    <p:cond delay="0"/>
                                  </p:stCondLst>
                                  <p:childTnLst>
                                    <p:set>
                                      <p:cBhvr>
                                        <p:cTn id="33" dur="1" fill="hold">
                                          <p:stCondLst>
                                            <p:cond delay="0"/>
                                          </p:stCondLst>
                                        </p:cTn>
                                        <p:tgtEl>
                                          <p:spTgt spid="1110051"/>
                                        </p:tgtEl>
                                        <p:attrNameLst>
                                          <p:attrName>style.visibility</p:attrName>
                                        </p:attrNameLst>
                                      </p:cBhvr>
                                      <p:to>
                                        <p:strVal val="visible"/>
                                      </p:to>
                                    </p:set>
                                    <p:animEffect transition="in" filter="dissolve">
                                      <p:cBhvr>
                                        <p:cTn id="34" dur="500"/>
                                        <p:tgtEl>
                                          <p:spTgt spid="1110051"/>
                                        </p:tgtEl>
                                      </p:cBhvr>
                                    </p:animEffect>
                                  </p:childTnLst>
                                </p:cTn>
                              </p:par>
                            </p:childTnLst>
                          </p:cTn>
                        </p:par>
                        <p:par>
                          <p:cTn id="35" fill="hold">
                            <p:stCondLst>
                              <p:cond delay="1000"/>
                            </p:stCondLst>
                            <p:childTnLst>
                              <p:par>
                                <p:cTn id="36" presetID="9" presetClass="entr" presetSubtype="0" fill="hold" grpId="0" nodeType="afterEffect">
                                  <p:stCondLst>
                                    <p:cond delay="0"/>
                                  </p:stCondLst>
                                  <p:childTnLst>
                                    <p:set>
                                      <p:cBhvr>
                                        <p:cTn id="37" dur="1" fill="hold">
                                          <p:stCondLst>
                                            <p:cond delay="0"/>
                                          </p:stCondLst>
                                        </p:cTn>
                                        <p:tgtEl>
                                          <p:spTgt spid="1110049"/>
                                        </p:tgtEl>
                                        <p:attrNameLst>
                                          <p:attrName>style.visibility</p:attrName>
                                        </p:attrNameLst>
                                      </p:cBhvr>
                                      <p:to>
                                        <p:strVal val="visible"/>
                                      </p:to>
                                    </p:set>
                                    <p:animEffect transition="in" filter="dissolve">
                                      <p:cBhvr>
                                        <p:cTn id="38" dur="500"/>
                                        <p:tgtEl>
                                          <p:spTgt spid="1110049"/>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nodeType="clickEffect">
                                  <p:stCondLst>
                                    <p:cond delay="0"/>
                                  </p:stCondLst>
                                  <p:childTnLst>
                                    <p:set>
                                      <p:cBhvr>
                                        <p:cTn id="42" dur="1" fill="hold">
                                          <p:stCondLst>
                                            <p:cond delay="0"/>
                                          </p:stCondLst>
                                        </p:cTn>
                                        <p:tgtEl>
                                          <p:spTgt spid="1110052"/>
                                        </p:tgtEl>
                                        <p:attrNameLst>
                                          <p:attrName>style.visibility</p:attrName>
                                        </p:attrNameLst>
                                      </p:cBhvr>
                                      <p:to>
                                        <p:strVal val="visible"/>
                                      </p:to>
                                    </p:set>
                                    <p:animEffect transition="in" filter="dissolve">
                                      <p:cBhvr>
                                        <p:cTn id="43" dur="500"/>
                                        <p:tgtEl>
                                          <p:spTgt spid="1110052"/>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1110062"/>
                                        </p:tgtEl>
                                        <p:attrNameLst>
                                          <p:attrName>style.visibility</p:attrName>
                                        </p:attrNameLst>
                                      </p:cBhvr>
                                      <p:to>
                                        <p:strVal val="visible"/>
                                      </p:to>
                                    </p:set>
                                    <p:animEffect transition="in" filter="dissolve">
                                      <p:cBhvr>
                                        <p:cTn id="48" dur="500"/>
                                        <p:tgtEl>
                                          <p:spTgt spid="11100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0042" grpId="0" animBg="1" autoUpdateAnimBg="0"/>
      <p:bldP spid="1110045" grpId="0" animBg="1" autoUpdateAnimBg="0"/>
      <p:bldP spid="1110046" grpId="0" animBg="1" autoUpdateAnimBg="0"/>
      <p:bldP spid="1110049" grpId="0" animBg="1" autoUpdateAnimBg="0"/>
      <p:bldP spid="1110050" grpId="0" animBg="1" autoUpdateAnimBg="0"/>
      <p:bldP spid="1110051" grpId="0" animBg="1" autoUpdateAnimBg="0"/>
      <p:bldP spid="1110061" grpId="0" animBg="1" autoUpdateAnimBg="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2850" name="Rectangle 2"/>
          <p:cNvSpPr>
            <a:spLocks noGrp="1" noChangeArrowheads="1"/>
          </p:cNvSpPr>
          <p:nvPr>
            <p:ph type="title"/>
          </p:nvPr>
        </p:nvSpPr>
        <p:spPr/>
        <p:txBody>
          <a:bodyPr/>
          <a:lstStyle/>
          <a:p>
            <a:r>
              <a:rPr lang="fr-FR" sz="2800"/>
              <a:t>Un exemple !</a:t>
            </a:r>
          </a:p>
        </p:txBody>
      </p:sp>
      <p:sp>
        <p:nvSpPr>
          <p:cNvPr id="1742851" name="Rectangle 3"/>
          <p:cNvSpPr>
            <a:spLocks noGrp="1" noChangeArrowheads="1"/>
          </p:cNvSpPr>
          <p:nvPr>
            <p:ph type="body" idx="1"/>
          </p:nvPr>
        </p:nvSpPr>
        <p:spPr/>
        <p:txBody>
          <a:bodyPr/>
          <a:lstStyle/>
          <a:p>
            <a:endParaRPr lang="fr-FR"/>
          </a:p>
        </p:txBody>
      </p:sp>
      <p:pic>
        <p:nvPicPr>
          <p:cNvPr id="1742852" name="Picture 4"/>
          <p:cNvPicPr>
            <a:picLocks noChangeAspect="1" noChangeArrowheads="1"/>
          </p:cNvPicPr>
          <p:nvPr/>
        </p:nvPicPr>
        <p:blipFill>
          <a:blip r:embed="rId2" cstate="print"/>
          <a:srcRect/>
          <a:stretch>
            <a:fillRect/>
          </a:stretch>
        </p:blipFill>
        <p:spPr bwMode="auto">
          <a:xfrm>
            <a:off x="684213" y="1052513"/>
            <a:ext cx="7920037" cy="5538787"/>
          </a:xfrm>
          <a:prstGeom prst="rect">
            <a:avLst/>
          </a:prstGeom>
          <a:noFill/>
          <a:ln w="9525">
            <a:noFill/>
            <a:miter lim="800000"/>
            <a:headEnd/>
            <a:tailEnd/>
          </a:ln>
          <a:effectLst/>
        </p:spPr>
      </p:pic>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3874" name="Rectangle 2"/>
          <p:cNvSpPr>
            <a:spLocks noGrp="1" noChangeArrowheads="1"/>
          </p:cNvSpPr>
          <p:nvPr>
            <p:ph type="title"/>
          </p:nvPr>
        </p:nvSpPr>
        <p:spPr/>
        <p:txBody>
          <a:bodyPr/>
          <a:lstStyle/>
          <a:p>
            <a:r>
              <a:rPr lang="fr-FR" sz="2800"/>
              <a:t>Code de RoadVehicle.java (classe racine)</a:t>
            </a:r>
          </a:p>
        </p:txBody>
      </p:sp>
      <p:pic>
        <p:nvPicPr>
          <p:cNvPr id="1743875"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898" name="Rectangle 2"/>
          <p:cNvSpPr>
            <a:spLocks noGrp="1" noChangeArrowheads="1"/>
          </p:cNvSpPr>
          <p:nvPr>
            <p:ph type="title"/>
          </p:nvPr>
        </p:nvSpPr>
        <p:spPr/>
        <p:txBody>
          <a:bodyPr/>
          <a:lstStyle/>
          <a:p>
            <a:r>
              <a:rPr lang="fr-FR" sz="2800"/>
              <a:t>Code de Motorcycle.java</a:t>
            </a:r>
          </a:p>
        </p:txBody>
      </p:sp>
      <p:pic>
        <p:nvPicPr>
          <p:cNvPr id="1744899"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5922" name="Rectangle 2"/>
          <p:cNvSpPr>
            <a:spLocks noGrp="1" noChangeArrowheads="1"/>
          </p:cNvSpPr>
          <p:nvPr>
            <p:ph type="title"/>
          </p:nvPr>
        </p:nvSpPr>
        <p:spPr/>
        <p:txBody>
          <a:bodyPr/>
          <a:lstStyle/>
          <a:p>
            <a:r>
              <a:rPr lang="fr-FR" sz="2800"/>
              <a:t>Code de Car.java</a:t>
            </a:r>
          </a:p>
        </p:txBody>
      </p:sp>
      <p:pic>
        <p:nvPicPr>
          <p:cNvPr id="1745923"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6946" name="Rectangle 2"/>
          <p:cNvSpPr>
            <a:spLocks noGrp="1" noChangeArrowheads="1"/>
          </p:cNvSpPr>
          <p:nvPr>
            <p:ph type="title"/>
          </p:nvPr>
        </p:nvSpPr>
        <p:spPr/>
        <p:txBody>
          <a:bodyPr/>
          <a:lstStyle/>
          <a:p>
            <a:r>
              <a:rPr lang="fr-FR" sz="2800"/>
              <a:t>Code de Roadster.java</a:t>
            </a:r>
          </a:p>
        </p:txBody>
      </p:sp>
      <p:pic>
        <p:nvPicPr>
          <p:cNvPr id="1746947" name="Picture 3"/>
          <p:cNvPicPr>
            <a:picLocks noGrp="1" noChangeAspect="1" noChangeArrowheads="1"/>
          </p:cNvPicPr>
          <p:nvPr>
            <p:ph type="body" idx="1"/>
          </p:nvPr>
        </p:nvPicPr>
        <p:blipFill>
          <a:blip r:embed="rId2" cstate="print"/>
          <a:srcRect/>
          <a:stretch>
            <a:fillRect/>
          </a:stretch>
        </p:blipFill>
        <p:spPr>
          <a:xfrm>
            <a:off x="685800" y="1447800"/>
            <a:ext cx="8001000" cy="2232025"/>
          </a:xfrm>
        </p:spPr>
      </p:pic>
      <p:pic>
        <p:nvPicPr>
          <p:cNvPr id="1746948" name="Picture 4"/>
          <p:cNvPicPr>
            <a:picLocks noChangeAspect="1" noChangeArrowheads="1"/>
          </p:cNvPicPr>
          <p:nvPr/>
        </p:nvPicPr>
        <p:blipFill>
          <a:blip r:embed="rId3" cstate="print"/>
          <a:srcRect/>
          <a:stretch>
            <a:fillRect/>
          </a:stretch>
        </p:blipFill>
        <p:spPr bwMode="auto">
          <a:xfrm>
            <a:off x="684213" y="3789363"/>
            <a:ext cx="7991475" cy="2601912"/>
          </a:xfrm>
          <a:prstGeom prst="rect">
            <a:avLst/>
          </a:prstGeom>
          <a:noFill/>
          <a:ln w="9525">
            <a:noFill/>
            <a:miter lim="800000"/>
            <a:headEnd/>
            <a:tailEnd/>
          </a:ln>
          <a:effectLst/>
        </p:spPr>
      </p:pic>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7970" name="Rectangle 2"/>
          <p:cNvSpPr>
            <a:spLocks noGrp="1" noChangeArrowheads="1"/>
          </p:cNvSpPr>
          <p:nvPr>
            <p:ph type="title"/>
          </p:nvPr>
        </p:nvSpPr>
        <p:spPr/>
        <p:txBody>
          <a:bodyPr/>
          <a:lstStyle/>
          <a:p>
            <a:r>
              <a:rPr lang="fr-FR" sz="2800"/>
              <a:t>Code de Coupe.java</a:t>
            </a:r>
          </a:p>
        </p:txBody>
      </p:sp>
      <p:pic>
        <p:nvPicPr>
          <p:cNvPr id="1747971"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994" name="Rectangle 2"/>
          <p:cNvSpPr>
            <a:spLocks noGrp="1" noChangeArrowheads="1"/>
          </p:cNvSpPr>
          <p:nvPr>
            <p:ph type="title"/>
          </p:nvPr>
        </p:nvSpPr>
        <p:spPr/>
        <p:txBody>
          <a:bodyPr/>
          <a:lstStyle/>
          <a:p>
            <a:r>
              <a:rPr lang="fr-FR" sz="2800"/>
              <a:t>Premier cas : une seule table !</a:t>
            </a:r>
          </a:p>
        </p:txBody>
      </p:sp>
      <p:sp>
        <p:nvSpPr>
          <p:cNvPr id="1748995" name="Rectangle 3"/>
          <p:cNvSpPr>
            <a:spLocks noGrp="1" noChangeArrowheads="1"/>
          </p:cNvSpPr>
          <p:nvPr>
            <p:ph type="body" idx="1"/>
          </p:nvPr>
        </p:nvSpPr>
        <p:spPr/>
        <p:txBody>
          <a:bodyPr/>
          <a:lstStyle/>
          <a:p>
            <a:r>
              <a:rPr lang="fr-FR"/>
              <a:t>Une seule table représente toute la hiérarchie.</a:t>
            </a:r>
          </a:p>
          <a:p>
            <a:r>
              <a:rPr lang="fr-FR"/>
              <a:t>Une colonne de « discrimination » est utilisée pour distinguer les sous-classes.</a:t>
            </a:r>
          </a:p>
          <a:p>
            <a:r>
              <a:rPr lang="fr-FR"/>
              <a:t>Cette solution supporte le polymorphisme.</a:t>
            </a:r>
          </a:p>
          <a:p>
            <a:r>
              <a:rPr lang="fr-FR"/>
              <a:t>Désavantages :</a:t>
            </a:r>
          </a:p>
          <a:p>
            <a:pPr lvl="1"/>
            <a:r>
              <a:rPr lang="fr-FR"/>
              <a:t>Une colonne pour chaque champ de chaque classe,</a:t>
            </a:r>
          </a:p>
          <a:p>
            <a:pPr lvl="1"/>
            <a:r>
              <a:rPr lang="fr-FR"/>
              <a:t>Comme une ligne peut être une instance de chaque classe, des champs risquent de ne servir à rien (nullable)</a:t>
            </a: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018" name="Rectangle 2"/>
          <p:cNvSpPr>
            <a:spLocks noGrp="1" noChangeArrowheads="1"/>
          </p:cNvSpPr>
          <p:nvPr>
            <p:ph type="title"/>
          </p:nvPr>
        </p:nvSpPr>
        <p:spPr/>
        <p:txBody>
          <a:bodyPr/>
          <a:lstStyle/>
          <a:p>
            <a:r>
              <a:rPr lang="fr-FR" sz="2800"/>
              <a:t>Regardons le code avec les annotations !</a:t>
            </a:r>
          </a:p>
        </p:txBody>
      </p:sp>
      <p:pic>
        <p:nvPicPr>
          <p:cNvPr id="1750019"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42" name="Rectangle 2"/>
          <p:cNvSpPr>
            <a:spLocks noGrp="1" noChangeArrowheads="1"/>
          </p:cNvSpPr>
          <p:nvPr>
            <p:ph type="title"/>
          </p:nvPr>
        </p:nvSpPr>
        <p:spPr/>
        <p:txBody>
          <a:bodyPr/>
          <a:lstStyle/>
          <a:p>
            <a:r>
              <a:rPr lang="fr-FR" sz="2800"/>
              <a:t>(suite)</a:t>
            </a:r>
          </a:p>
        </p:txBody>
      </p:sp>
      <p:pic>
        <p:nvPicPr>
          <p:cNvPr id="1751043"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2066" name="Rectangle 2"/>
          <p:cNvSpPr>
            <a:spLocks noGrp="1" noChangeArrowheads="1"/>
          </p:cNvSpPr>
          <p:nvPr>
            <p:ph type="title"/>
          </p:nvPr>
        </p:nvSpPr>
        <p:spPr/>
        <p:txBody>
          <a:bodyPr/>
          <a:lstStyle/>
          <a:p>
            <a:r>
              <a:rPr lang="fr-FR" sz="2800"/>
              <a:t>Motorcycle.java annoté !</a:t>
            </a:r>
          </a:p>
        </p:txBody>
      </p:sp>
      <p:pic>
        <p:nvPicPr>
          <p:cNvPr id="1752067" name="Picture 3"/>
          <p:cNvPicPr>
            <a:picLocks noGrp="1" noChangeAspect="1" noChangeArrowheads="1"/>
          </p:cNvPicPr>
          <p:nvPr>
            <p:ph type="body" idx="1"/>
          </p:nvPr>
        </p:nvPicPr>
        <p:blipFill>
          <a:blip r:embed="rId2" cstate="print"/>
          <a:srcRect/>
          <a:stretch>
            <a:fillRect/>
          </a:stretch>
        </p:blipFill>
        <p:spPr>
          <a:xfrm>
            <a:off x="685800" y="1447800"/>
            <a:ext cx="8001000" cy="2368550"/>
          </a:xfrm>
        </p:spPr>
      </p:pic>
      <p:pic>
        <p:nvPicPr>
          <p:cNvPr id="1752068" name="Picture 4"/>
          <p:cNvPicPr>
            <a:picLocks noChangeAspect="1" noChangeArrowheads="1"/>
          </p:cNvPicPr>
          <p:nvPr/>
        </p:nvPicPr>
        <p:blipFill>
          <a:blip r:embed="rId3" cstate="print"/>
          <a:srcRect/>
          <a:stretch>
            <a:fillRect/>
          </a:stretch>
        </p:blipFill>
        <p:spPr bwMode="auto">
          <a:xfrm>
            <a:off x="611188" y="3500438"/>
            <a:ext cx="8064500" cy="2343150"/>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Rectangle 2"/>
          <p:cNvSpPr>
            <a:spLocks noChangeArrowheads="1"/>
          </p:cNvSpPr>
          <p:nvPr/>
        </p:nvSpPr>
        <p:spPr bwMode="hidden">
          <a:xfrm>
            <a:off x="6324600" y="6400800"/>
            <a:ext cx="2819400" cy="457200"/>
          </a:xfrm>
          <a:prstGeom prst="rect">
            <a:avLst/>
          </a:prstGeom>
          <a:solidFill>
            <a:schemeClr val="bg1"/>
          </a:solidFill>
          <a:ln w="9525">
            <a:noFill/>
            <a:miter lim="800000"/>
            <a:headEnd/>
            <a:tailEnd/>
          </a:ln>
          <a:effectLst/>
        </p:spPr>
        <p:txBody>
          <a:bodyPr wrap="none" anchor="ctr"/>
          <a:lstStyle/>
          <a:p>
            <a:endParaRPr lang="fr-FR"/>
          </a:p>
        </p:txBody>
      </p:sp>
      <p:sp>
        <p:nvSpPr>
          <p:cNvPr id="1111043" name="Rectangle 3"/>
          <p:cNvSpPr>
            <a:spLocks noChangeArrowheads="1"/>
          </p:cNvSpPr>
          <p:nvPr/>
        </p:nvSpPr>
        <p:spPr bwMode="auto">
          <a:xfrm>
            <a:off x="1828800" y="1114425"/>
            <a:ext cx="5867400" cy="5410200"/>
          </a:xfrm>
          <a:prstGeom prst="rect">
            <a:avLst/>
          </a:prstGeom>
          <a:gradFill rotWithShape="0">
            <a:gsLst>
              <a:gs pos="0">
                <a:srgbClr val="F2EBB4"/>
              </a:gs>
              <a:gs pos="100000">
                <a:srgbClr val="F2EBB4">
                  <a:gamma/>
                  <a:shade val="66275"/>
                  <a:invGamma/>
                </a:srgbClr>
              </a:gs>
            </a:gsLst>
            <a:lin ang="2700000" scaled="1"/>
          </a:gradFill>
          <a:ln w="9525">
            <a:solidFill>
              <a:schemeClr val="bg2"/>
            </a:solidFill>
            <a:miter lim="800000"/>
            <a:headEnd/>
            <a:tailEnd/>
          </a:ln>
          <a:effectLst>
            <a:outerShdw dist="71842" dir="2700000" algn="ctr" rotWithShape="0">
              <a:srgbClr val="767148"/>
            </a:outerShdw>
          </a:effectLst>
        </p:spPr>
        <p:txBody>
          <a:bodyPr wrap="none" anchor="ctr"/>
          <a:lstStyle/>
          <a:p>
            <a:endParaRPr lang="fr-FR"/>
          </a:p>
        </p:txBody>
      </p:sp>
      <p:sp>
        <p:nvSpPr>
          <p:cNvPr id="1111044" name="Rectangle 4"/>
          <p:cNvSpPr>
            <a:spLocks noGrp="1" noChangeArrowheads="1"/>
          </p:cNvSpPr>
          <p:nvPr>
            <p:ph type="title"/>
          </p:nvPr>
        </p:nvSpPr>
        <p:spPr/>
        <p:txBody>
          <a:bodyPr/>
          <a:lstStyle/>
          <a:p>
            <a:r>
              <a:rPr lang="en-US"/>
              <a:t>Consistent, Integrated Architecture</a:t>
            </a:r>
          </a:p>
        </p:txBody>
      </p:sp>
      <p:sp>
        <p:nvSpPr>
          <p:cNvPr id="1111045" name="Rectangle 5"/>
          <p:cNvSpPr>
            <a:spLocks noChangeArrowheads="1"/>
          </p:cNvSpPr>
          <p:nvPr/>
        </p:nvSpPr>
        <p:spPr bwMode="auto">
          <a:xfrm>
            <a:off x="1981200" y="5549900"/>
            <a:ext cx="5534025" cy="822325"/>
          </a:xfrm>
          <a:prstGeom prst="rect">
            <a:avLst/>
          </a:prstGeom>
          <a:gradFill rotWithShape="0">
            <a:gsLst>
              <a:gs pos="0">
                <a:srgbClr val="286A84"/>
              </a:gs>
              <a:gs pos="100000">
                <a:srgbClr val="286A84">
                  <a:gamma/>
                  <a:shade val="49804"/>
                  <a:invGamma/>
                </a:srgbClr>
              </a:gs>
            </a:gsLst>
            <a:lin ang="2700000" scaled="1"/>
          </a:gradFill>
          <a:ln w="9525">
            <a:solidFill>
              <a:schemeClr val="bg2"/>
            </a:solidFill>
            <a:miter lim="800000"/>
            <a:headEnd/>
            <a:tailEnd/>
          </a:ln>
          <a:effectLst/>
        </p:spPr>
        <p:txBody>
          <a:bodyPr wrap="none" anchor="ctr"/>
          <a:lstStyle/>
          <a:p>
            <a:pPr algn="ctr"/>
            <a:endParaRPr lang="fr-FR" sz="1600">
              <a:solidFill>
                <a:schemeClr val="bg1"/>
              </a:solidFill>
            </a:endParaRPr>
          </a:p>
        </p:txBody>
      </p:sp>
      <p:grpSp>
        <p:nvGrpSpPr>
          <p:cNvPr id="1111046" name="Group 6"/>
          <p:cNvGrpSpPr>
            <a:grpSpLocks/>
          </p:cNvGrpSpPr>
          <p:nvPr/>
        </p:nvGrpSpPr>
        <p:grpSpPr bwMode="auto">
          <a:xfrm>
            <a:off x="2163763" y="5961063"/>
            <a:ext cx="5170487" cy="304800"/>
            <a:chOff x="1296" y="3696"/>
            <a:chExt cx="3257" cy="192"/>
          </a:xfrm>
        </p:grpSpPr>
        <p:sp>
          <p:nvSpPr>
            <p:cNvPr id="1111047" name="Rectangle 7"/>
            <p:cNvSpPr>
              <a:spLocks noChangeArrowheads="1"/>
            </p:cNvSpPr>
            <p:nvPr/>
          </p:nvSpPr>
          <p:spPr bwMode="auto">
            <a:xfrm>
              <a:off x="1296"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Scalability</a:t>
              </a:r>
            </a:p>
          </p:txBody>
        </p:sp>
        <p:sp>
          <p:nvSpPr>
            <p:cNvPr id="1111048" name="Rectangle 8"/>
            <p:cNvSpPr>
              <a:spLocks noChangeArrowheads="1"/>
            </p:cNvSpPr>
            <p:nvPr/>
          </p:nvSpPr>
          <p:spPr bwMode="auto">
            <a:xfrm>
              <a:off x="2139" y="3696"/>
              <a:ext cx="727"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Reliability</a:t>
              </a:r>
            </a:p>
          </p:txBody>
        </p:sp>
        <p:sp>
          <p:nvSpPr>
            <p:cNvPr id="1111049" name="Rectangle 9"/>
            <p:cNvSpPr>
              <a:spLocks noChangeArrowheads="1"/>
            </p:cNvSpPr>
            <p:nvPr/>
          </p:nvSpPr>
          <p:spPr bwMode="auto">
            <a:xfrm>
              <a:off x="2981"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Security</a:t>
              </a:r>
            </a:p>
          </p:txBody>
        </p:sp>
        <p:sp>
          <p:nvSpPr>
            <p:cNvPr id="1111050" name="Rectangle 10"/>
            <p:cNvSpPr>
              <a:spLocks noChangeArrowheads="1"/>
            </p:cNvSpPr>
            <p:nvPr/>
          </p:nvSpPr>
          <p:spPr bwMode="auto">
            <a:xfrm>
              <a:off x="3824" y="3696"/>
              <a:ext cx="729"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Manageability</a:t>
              </a:r>
            </a:p>
          </p:txBody>
        </p:sp>
      </p:grpSp>
      <p:sp>
        <p:nvSpPr>
          <p:cNvPr id="1111051" name="Rectangle 11"/>
          <p:cNvSpPr>
            <a:spLocks noChangeArrowheads="1"/>
          </p:cNvSpPr>
          <p:nvPr/>
        </p:nvSpPr>
        <p:spPr bwMode="auto">
          <a:xfrm>
            <a:off x="1981200" y="4848225"/>
            <a:ext cx="5534025" cy="504825"/>
          </a:xfrm>
          <a:prstGeom prst="rect">
            <a:avLst/>
          </a:prstGeom>
          <a:gradFill rotWithShape="0">
            <a:gsLst>
              <a:gs pos="0">
                <a:srgbClr val="5A8E7D"/>
              </a:gs>
              <a:gs pos="100000">
                <a:srgbClr val="5A8E7D">
                  <a:gamma/>
                  <a:shade val="52549"/>
                  <a:invGamma/>
                </a:srgbClr>
              </a:gs>
            </a:gsLst>
            <a:lin ang="2700000" scaled="1"/>
          </a:gradFill>
          <a:ln w="9525">
            <a:solidFill>
              <a:schemeClr val="bg2"/>
            </a:solidFill>
            <a:miter lim="800000"/>
            <a:headEnd/>
            <a:tailEnd/>
          </a:ln>
          <a:effectLst/>
        </p:spPr>
        <p:txBody>
          <a:bodyPr wrap="none" anchor="ctr"/>
          <a:lstStyle/>
          <a:p>
            <a:endParaRPr lang="fr-FR"/>
          </a:p>
        </p:txBody>
      </p:sp>
      <p:grpSp>
        <p:nvGrpSpPr>
          <p:cNvPr id="1111052" name="Group 12"/>
          <p:cNvGrpSpPr>
            <a:grpSpLocks/>
          </p:cNvGrpSpPr>
          <p:nvPr/>
        </p:nvGrpSpPr>
        <p:grpSpPr bwMode="auto">
          <a:xfrm>
            <a:off x="2157413" y="4949825"/>
            <a:ext cx="5181600" cy="303213"/>
            <a:chOff x="1248" y="3136"/>
            <a:chExt cx="3264" cy="191"/>
          </a:xfrm>
        </p:grpSpPr>
        <p:sp>
          <p:nvSpPr>
            <p:cNvPr id="1111053" name="Rectangle 13"/>
            <p:cNvSpPr>
              <a:spLocks noChangeArrowheads="1"/>
            </p:cNvSpPr>
            <p:nvPr/>
          </p:nvSpPr>
          <p:spPr bwMode="auto">
            <a:xfrm>
              <a:off x="1248" y="3136"/>
              <a:ext cx="593"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JTS/JTA</a:t>
              </a:r>
            </a:p>
          </p:txBody>
        </p:sp>
        <p:sp>
          <p:nvSpPr>
            <p:cNvPr id="1111054" name="Rectangle 14"/>
            <p:cNvSpPr>
              <a:spLocks noChangeArrowheads="1"/>
            </p:cNvSpPr>
            <p:nvPr/>
          </p:nvSpPr>
          <p:spPr bwMode="auto">
            <a:xfrm>
              <a:off x="1916" y="3136"/>
              <a:ext cx="591"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JNDI</a:t>
              </a:r>
            </a:p>
          </p:txBody>
        </p:sp>
        <p:sp>
          <p:nvSpPr>
            <p:cNvPr id="1111055" name="Rectangle 15"/>
            <p:cNvSpPr>
              <a:spLocks noChangeArrowheads="1"/>
            </p:cNvSpPr>
            <p:nvPr/>
          </p:nvSpPr>
          <p:spPr bwMode="auto">
            <a:xfrm>
              <a:off x="2583" y="3136"/>
              <a:ext cx="592"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JavaMail</a:t>
              </a:r>
            </a:p>
          </p:txBody>
        </p:sp>
        <p:sp>
          <p:nvSpPr>
            <p:cNvPr id="1111056" name="Rectangle 16"/>
            <p:cNvSpPr>
              <a:spLocks noChangeArrowheads="1"/>
            </p:cNvSpPr>
            <p:nvPr/>
          </p:nvSpPr>
          <p:spPr bwMode="auto">
            <a:xfrm>
              <a:off x="3251" y="3136"/>
              <a:ext cx="593"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RMI-IIOP</a:t>
              </a:r>
            </a:p>
          </p:txBody>
        </p:sp>
        <p:sp>
          <p:nvSpPr>
            <p:cNvPr id="1111057" name="Rectangle 17"/>
            <p:cNvSpPr>
              <a:spLocks noChangeArrowheads="1"/>
            </p:cNvSpPr>
            <p:nvPr/>
          </p:nvSpPr>
          <p:spPr bwMode="auto">
            <a:xfrm>
              <a:off x="3920" y="3136"/>
              <a:ext cx="592" cy="191"/>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JMS</a:t>
              </a:r>
            </a:p>
          </p:txBody>
        </p:sp>
      </p:grpSp>
      <p:sp>
        <p:nvSpPr>
          <p:cNvPr id="1111058" name="Rectangle 18"/>
          <p:cNvSpPr>
            <a:spLocks noChangeArrowheads="1"/>
          </p:cNvSpPr>
          <p:nvPr/>
        </p:nvSpPr>
        <p:spPr bwMode="auto">
          <a:xfrm>
            <a:off x="2057400" y="2320925"/>
            <a:ext cx="1587500" cy="2374900"/>
          </a:xfrm>
          <a:prstGeom prst="rect">
            <a:avLst/>
          </a:prstGeom>
          <a:gradFill rotWithShape="0">
            <a:gsLst>
              <a:gs pos="0">
                <a:srgbClr val="BAC7A7"/>
              </a:gs>
              <a:gs pos="100000">
                <a:srgbClr val="BAC7A7">
                  <a:gamma/>
                  <a:shade val="72549"/>
                  <a:invGamma/>
                </a:srgbClr>
              </a:gs>
            </a:gsLst>
            <a:lin ang="2700000" scaled="1"/>
          </a:gradFill>
          <a:ln w="9525">
            <a:solidFill>
              <a:schemeClr val="bg2"/>
            </a:solidFill>
            <a:miter lim="800000"/>
            <a:headEnd/>
            <a:tailEnd/>
          </a:ln>
          <a:effectLst/>
        </p:spPr>
        <p:txBody>
          <a:bodyPr wrap="none" anchor="ctr"/>
          <a:lstStyle/>
          <a:p>
            <a:endParaRPr lang="fr-FR"/>
          </a:p>
        </p:txBody>
      </p:sp>
      <p:sp>
        <p:nvSpPr>
          <p:cNvPr id="1111059" name="Rectangle 19"/>
          <p:cNvSpPr>
            <a:spLocks noChangeArrowheads="1"/>
          </p:cNvSpPr>
          <p:nvPr/>
        </p:nvSpPr>
        <p:spPr bwMode="auto">
          <a:xfrm>
            <a:off x="2189163" y="2481263"/>
            <a:ext cx="1323975"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Presentation</a:t>
            </a:r>
          </a:p>
        </p:txBody>
      </p:sp>
      <p:sp>
        <p:nvSpPr>
          <p:cNvPr id="1111060" name="Rectangle 20"/>
          <p:cNvSpPr>
            <a:spLocks noChangeArrowheads="1"/>
          </p:cNvSpPr>
          <p:nvPr/>
        </p:nvSpPr>
        <p:spPr bwMode="auto">
          <a:xfrm>
            <a:off x="2212975" y="3060700"/>
            <a:ext cx="1276350" cy="425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Servlets/JSP</a:t>
            </a:r>
          </a:p>
        </p:txBody>
      </p:sp>
      <p:sp>
        <p:nvSpPr>
          <p:cNvPr id="1111061" name="Rectangle 21"/>
          <p:cNvSpPr>
            <a:spLocks noChangeArrowheads="1"/>
          </p:cNvSpPr>
          <p:nvPr/>
        </p:nvSpPr>
        <p:spPr bwMode="auto">
          <a:xfrm>
            <a:off x="2212975" y="4108450"/>
            <a:ext cx="1276350"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On Demand</a:t>
            </a:r>
            <a:br>
              <a:rPr lang="en-US" sz="1400"/>
            </a:br>
            <a:r>
              <a:rPr lang="en-US" sz="1400"/>
              <a:t>Java</a:t>
            </a:r>
          </a:p>
        </p:txBody>
      </p:sp>
      <p:sp>
        <p:nvSpPr>
          <p:cNvPr id="1111062" name="Rectangle 22"/>
          <p:cNvSpPr>
            <a:spLocks noChangeArrowheads="1"/>
          </p:cNvSpPr>
          <p:nvPr/>
        </p:nvSpPr>
        <p:spPr bwMode="auto">
          <a:xfrm>
            <a:off x="3911600" y="2333625"/>
            <a:ext cx="1581150" cy="2349500"/>
          </a:xfrm>
          <a:prstGeom prst="rect">
            <a:avLst/>
          </a:prstGeom>
          <a:gradFill rotWithShape="0">
            <a:gsLst>
              <a:gs pos="0">
                <a:srgbClr val="A7C7BC"/>
              </a:gs>
              <a:gs pos="100000">
                <a:srgbClr val="A7C7BC">
                  <a:gamma/>
                  <a:shade val="69804"/>
                  <a:invGamma/>
                </a:srgbClr>
              </a:gs>
            </a:gsLst>
            <a:lin ang="2700000" scaled="1"/>
          </a:gradFill>
          <a:ln w="9525">
            <a:solidFill>
              <a:schemeClr val="bg2"/>
            </a:solidFill>
            <a:miter lim="800000"/>
            <a:headEnd/>
            <a:tailEnd/>
          </a:ln>
          <a:effectLst/>
        </p:spPr>
        <p:txBody>
          <a:bodyPr wrap="none" anchor="ctr"/>
          <a:lstStyle/>
          <a:p>
            <a:endParaRPr lang="fr-FR"/>
          </a:p>
        </p:txBody>
      </p:sp>
      <p:sp>
        <p:nvSpPr>
          <p:cNvPr id="1111063" name="Rectangle 23"/>
          <p:cNvSpPr>
            <a:spLocks noChangeArrowheads="1"/>
          </p:cNvSpPr>
          <p:nvPr/>
        </p:nvSpPr>
        <p:spPr bwMode="auto">
          <a:xfrm>
            <a:off x="3927475" y="2481263"/>
            <a:ext cx="1547813"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Business Logic</a:t>
            </a:r>
          </a:p>
        </p:txBody>
      </p:sp>
      <p:sp>
        <p:nvSpPr>
          <p:cNvPr id="1111064" name="Rectangle 24"/>
          <p:cNvSpPr>
            <a:spLocks noChangeArrowheads="1"/>
          </p:cNvSpPr>
          <p:nvPr/>
        </p:nvSpPr>
        <p:spPr bwMode="auto">
          <a:xfrm>
            <a:off x="4064000" y="3060700"/>
            <a:ext cx="1277938" cy="425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EJB</a:t>
            </a:r>
          </a:p>
        </p:txBody>
      </p:sp>
      <p:sp>
        <p:nvSpPr>
          <p:cNvPr id="1111065" name="Rectangle 25"/>
          <p:cNvSpPr>
            <a:spLocks noChangeArrowheads="1"/>
          </p:cNvSpPr>
          <p:nvPr/>
        </p:nvSpPr>
        <p:spPr bwMode="auto">
          <a:xfrm>
            <a:off x="4064000" y="3582988"/>
            <a:ext cx="1277938"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Triggers</a:t>
            </a:r>
          </a:p>
        </p:txBody>
      </p:sp>
      <p:sp>
        <p:nvSpPr>
          <p:cNvPr id="1111066" name="Rectangle 26"/>
          <p:cNvSpPr>
            <a:spLocks noChangeArrowheads="1"/>
          </p:cNvSpPr>
          <p:nvPr/>
        </p:nvSpPr>
        <p:spPr bwMode="auto">
          <a:xfrm>
            <a:off x="4064000" y="4106863"/>
            <a:ext cx="1277938" cy="427037"/>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Content</a:t>
            </a:r>
            <a:br>
              <a:rPr lang="en-US" sz="1400"/>
            </a:br>
            <a:r>
              <a:rPr lang="en-US" sz="1400"/>
              <a:t>Management</a:t>
            </a:r>
          </a:p>
        </p:txBody>
      </p:sp>
      <p:sp>
        <p:nvSpPr>
          <p:cNvPr id="1111067" name="Rectangle 27"/>
          <p:cNvSpPr>
            <a:spLocks noChangeArrowheads="1"/>
          </p:cNvSpPr>
          <p:nvPr/>
        </p:nvSpPr>
        <p:spPr bwMode="auto">
          <a:xfrm>
            <a:off x="5791200" y="2333625"/>
            <a:ext cx="1581150" cy="2381250"/>
          </a:xfrm>
          <a:prstGeom prst="rect">
            <a:avLst/>
          </a:prstGeom>
          <a:gradFill rotWithShape="0">
            <a:gsLst>
              <a:gs pos="0">
                <a:srgbClr val="A7AFC7"/>
              </a:gs>
              <a:gs pos="100000">
                <a:srgbClr val="A7AFC7">
                  <a:gamma/>
                  <a:shade val="69804"/>
                  <a:invGamma/>
                </a:srgbClr>
              </a:gs>
            </a:gsLst>
            <a:lin ang="2700000" scaled="1"/>
          </a:gradFill>
          <a:ln w="9525">
            <a:solidFill>
              <a:schemeClr val="bg2"/>
            </a:solidFill>
            <a:miter lim="800000"/>
            <a:headEnd/>
            <a:tailEnd/>
          </a:ln>
          <a:effectLst/>
        </p:spPr>
        <p:txBody>
          <a:bodyPr wrap="none" anchor="ctr"/>
          <a:lstStyle/>
          <a:p>
            <a:pPr algn="ctr"/>
            <a:endParaRPr lang="fr-FR" sz="2400"/>
          </a:p>
        </p:txBody>
      </p:sp>
      <p:sp>
        <p:nvSpPr>
          <p:cNvPr id="1111068" name="Rectangle 28"/>
          <p:cNvSpPr>
            <a:spLocks noChangeArrowheads="1"/>
          </p:cNvSpPr>
          <p:nvPr/>
        </p:nvSpPr>
        <p:spPr bwMode="auto">
          <a:xfrm>
            <a:off x="5919788" y="2481263"/>
            <a:ext cx="1323975" cy="336550"/>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Data Access</a:t>
            </a:r>
          </a:p>
        </p:txBody>
      </p:sp>
      <p:sp>
        <p:nvSpPr>
          <p:cNvPr id="1111069" name="Rectangle 29"/>
          <p:cNvSpPr>
            <a:spLocks noChangeArrowheads="1"/>
          </p:cNvSpPr>
          <p:nvPr/>
        </p:nvSpPr>
        <p:spPr bwMode="auto">
          <a:xfrm>
            <a:off x="5921375" y="2963863"/>
            <a:ext cx="1319213" cy="298450"/>
          </a:xfrm>
          <a:prstGeom prst="rect">
            <a:avLst/>
          </a:prstGeom>
          <a:gradFill rotWithShape="0">
            <a:gsLst>
              <a:gs pos="0">
                <a:srgbClr val="C3C4AA"/>
              </a:gs>
              <a:gs pos="100000">
                <a:srgbClr val="C3C4AA">
                  <a:gamma/>
                  <a:shade val="85882"/>
                  <a:invGamma/>
                </a:srgbClr>
              </a:gs>
            </a:gsLst>
            <a:lin ang="2700000" scaled="1"/>
          </a:gradFill>
          <a:ln w="9525">
            <a:noFill/>
            <a:miter lim="800000"/>
            <a:headEnd/>
            <a:tailEnd/>
          </a:ln>
          <a:effectLst>
            <a:prstShdw prst="shdw17" dist="17961" dir="2700000">
              <a:srgbClr val="C3C4AA">
                <a:gamma/>
                <a:shade val="60000"/>
                <a:invGamma/>
              </a:srgbClr>
            </a:prstShdw>
          </a:effectLst>
        </p:spPr>
        <p:txBody>
          <a:bodyPr wrap="none" anchor="ctr"/>
          <a:lstStyle/>
          <a:p>
            <a:pPr algn="ctr"/>
            <a:r>
              <a:rPr lang="en-US" sz="1400"/>
              <a:t>JDBC 2.0</a:t>
            </a:r>
          </a:p>
        </p:txBody>
      </p:sp>
      <p:sp>
        <p:nvSpPr>
          <p:cNvPr id="1111070" name="Rectangle 30"/>
          <p:cNvSpPr>
            <a:spLocks noChangeArrowheads="1"/>
          </p:cNvSpPr>
          <p:nvPr/>
        </p:nvSpPr>
        <p:spPr bwMode="auto">
          <a:xfrm>
            <a:off x="5921375" y="4235450"/>
            <a:ext cx="1319213" cy="373063"/>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Enterprise Data</a:t>
            </a:r>
            <a:br>
              <a:rPr lang="en-US" sz="1300"/>
            </a:br>
            <a:r>
              <a:rPr lang="en-US" sz="1300"/>
              <a:t>Connectors</a:t>
            </a:r>
          </a:p>
        </p:txBody>
      </p:sp>
      <p:sp>
        <p:nvSpPr>
          <p:cNvPr id="1111071" name="Rectangle 31"/>
          <p:cNvSpPr>
            <a:spLocks noChangeArrowheads="1"/>
          </p:cNvSpPr>
          <p:nvPr/>
        </p:nvSpPr>
        <p:spPr bwMode="auto">
          <a:xfrm>
            <a:off x="2574925" y="1343025"/>
            <a:ext cx="4257675" cy="490538"/>
          </a:xfrm>
          <a:prstGeom prst="rect">
            <a:avLst/>
          </a:prstGeom>
          <a:gradFill rotWithShape="0">
            <a:gsLst>
              <a:gs pos="0">
                <a:srgbClr val="BBC6D1"/>
              </a:gs>
              <a:gs pos="100000">
                <a:srgbClr val="BBC6D1">
                  <a:gamma/>
                  <a:shade val="72549"/>
                  <a:invGamma/>
                </a:srgbClr>
              </a:gs>
            </a:gsLst>
            <a:lin ang="2700000" scaled="1"/>
          </a:gradFill>
          <a:ln w="9525">
            <a:solidFill>
              <a:schemeClr val="bg2"/>
            </a:solidFill>
            <a:miter lim="800000"/>
            <a:headEnd/>
            <a:tailEnd/>
          </a:ln>
          <a:effectLst/>
        </p:spPr>
        <p:txBody>
          <a:bodyPr wrap="none" anchor="ctr"/>
          <a:lstStyle/>
          <a:p>
            <a:pPr algn="ctr"/>
            <a:endParaRPr lang="fr-FR" sz="1600"/>
          </a:p>
        </p:txBody>
      </p:sp>
      <p:sp>
        <p:nvSpPr>
          <p:cNvPr id="1111072" name="Line 32"/>
          <p:cNvSpPr>
            <a:spLocks noChangeShapeType="1"/>
          </p:cNvSpPr>
          <p:nvPr/>
        </p:nvSpPr>
        <p:spPr bwMode="auto">
          <a:xfrm flipH="1">
            <a:off x="2976563" y="2052638"/>
            <a:ext cx="0" cy="265112"/>
          </a:xfrm>
          <a:prstGeom prst="line">
            <a:avLst/>
          </a:prstGeom>
          <a:noFill/>
          <a:ln w="28575">
            <a:solidFill>
              <a:schemeClr val="bg2"/>
            </a:solidFill>
            <a:round/>
            <a:headEnd/>
            <a:tailEnd/>
          </a:ln>
          <a:effectLst/>
        </p:spPr>
        <p:txBody>
          <a:bodyPr wrap="none" anchor="ctr"/>
          <a:lstStyle/>
          <a:p>
            <a:endParaRPr lang="fr-FR"/>
          </a:p>
        </p:txBody>
      </p:sp>
      <p:sp>
        <p:nvSpPr>
          <p:cNvPr id="1111073" name="Line 33"/>
          <p:cNvSpPr>
            <a:spLocks noChangeShapeType="1"/>
          </p:cNvSpPr>
          <p:nvPr/>
        </p:nvSpPr>
        <p:spPr bwMode="auto">
          <a:xfrm flipH="1">
            <a:off x="6489700" y="2052638"/>
            <a:ext cx="1588" cy="280987"/>
          </a:xfrm>
          <a:prstGeom prst="line">
            <a:avLst/>
          </a:prstGeom>
          <a:noFill/>
          <a:ln w="28575">
            <a:solidFill>
              <a:schemeClr val="bg2"/>
            </a:solidFill>
            <a:round/>
            <a:headEnd/>
            <a:tailEnd/>
          </a:ln>
          <a:effectLst/>
        </p:spPr>
        <p:txBody>
          <a:bodyPr wrap="none" anchor="ctr"/>
          <a:lstStyle/>
          <a:p>
            <a:endParaRPr lang="fr-FR"/>
          </a:p>
        </p:txBody>
      </p:sp>
      <p:sp>
        <p:nvSpPr>
          <p:cNvPr id="1111074" name="Line 34"/>
          <p:cNvSpPr>
            <a:spLocks noChangeShapeType="1"/>
          </p:cNvSpPr>
          <p:nvPr/>
        </p:nvSpPr>
        <p:spPr bwMode="auto">
          <a:xfrm>
            <a:off x="2976563" y="2065338"/>
            <a:ext cx="3514725" cy="0"/>
          </a:xfrm>
          <a:prstGeom prst="line">
            <a:avLst/>
          </a:prstGeom>
          <a:noFill/>
          <a:ln w="28575">
            <a:solidFill>
              <a:schemeClr val="bg2"/>
            </a:solidFill>
            <a:round/>
            <a:headEnd/>
            <a:tailEnd/>
          </a:ln>
          <a:effectLst/>
        </p:spPr>
        <p:txBody>
          <a:bodyPr wrap="none" anchor="ctr"/>
          <a:lstStyle/>
          <a:p>
            <a:endParaRPr lang="fr-FR"/>
          </a:p>
        </p:txBody>
      </p:sp>
      <p:sp>
        <p:nvSpPr>
          <p:cNvPr id="1111075" name="Rectangle 35"/>
          <p:cNvSpPr>
            <a:spLocks noChangeArrowheads="1"/>
          </p:cNvSpPr>
          <p:nvPr/>
        </p:nvSpPr>
        <p:spPr bwMode="auto">
          <a:xfrm>
            <a:off x="2212975" y="3582988"/>
            <a:ext cx="1276350" cy="4254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Visual Servlets</a:t>
            </a:r>
          </a:p>
        </p:txBody>
      </p:sp>
      <p:sp>
        <p:nvSpPr>
          <p:cNvPr id="1111076" name="Rectangle 36"/>
          <p:cNvSpPr>
            <a:spLocks noChangeArrowheads="1"/>
          </p:cNvSpPr>
          <p:nvPr/>
        </p:nvSpPr>
        <p:spPr bwMode="auto">
          <a:xfrm>
            <a:off x="5921375" y="3786188"/>
            <a:ext cx="1319213" cy="3746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Data Access</a:t>
            </a:r>
          </a:p>
          <a:p>
            <a:pPr algn="ctr"/>
            <a:r>
              <a:rPr lang="en-US" sz="1300"/>
              <a:t>Objects</a:t>
            </a:r>
          </a:p>
        </p:txBody>
      </p:sp>
      <p:sp>
        <p:nvSpPr>
          <p:cNvPr id="1111077" name="Rectangle 37"/>
          <p:cNvSpPr>
            <a:spLocks noChangeArrowheads="1"/>
          </p:cNvSpPr>
          <p:nvPr/>
        </p:nvSpPr>
        <p:spPr bwMode="auto">
          <a:xfrm>
            <a:off x="2949575" y="5548313"/>
            <a:ext cx="3084513" cy="336550"/>
          </a:xfrm>
          <a:prstGeom prst="rect">
            <a:avLst/>
          </a:prstGeom>
          <a:noFill/>
          <a:ln w="9525">
            <a:noFill/>
            <a:miter lim="800000"/>
            <a:headEnd/>
            <a:tailEnd/>
          </a:ln>
          <a:effectLst/>
        </p:spPr>
        <p:txBody>
          <a:bodyPr wrap="none">
            <a:spAutoFit/>
          </a:bodyPr>
          <a:lstStyle/>
          <a:p>
            <a:r>
              <a:rPr lang="en-US" sz="1600">
                <a:solidFill>
                  <a:schemeClr val="bg1"/>
                </a:solidFill>
              </a:rPr>
              <a:t>Enterprise Deployment Services</a:t>
            </a:r>
          </a:p>
        </p:txBody>
      </p:sp>
      <p:sp>
        <p:nvSpPr>
          <p:cNvPr id="1111078" name="Rectangle 38"/>
          <p:cNvSpPr>
            <a:spLocks noChangeArrowheads="1"/>
          </p:cNvSpPr>
          <p:nvPr/>
        </p:nvSpPr>
        <p:spPr bwMode="auto">
          <a:xfrm>
            <a:off x="5921375" y="3336925"/>
            <a:ext cx="1319213" cy="374650"/>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300"/>
              <a:t>Distributed </a:t>
            </a:r>
          </a:p>
          <a:p>
            <a:pPr algn="ctr"/>
            <a:r>
              <a:rPr lang="en-US" sz="1300"/>
              <a:t>Data Cache</a:t>
            </a:r>
          </a:p>
        </p:txBody>
      </p:sp>
      <p:sp>
        <p:nvSpPr>
          <p:cNvPr id="1111079" name="Rectangle 39"/>
          <p:cNvSpPr>
            <a:spLocks noChangeArrowheads="1"/>
          </p:cNvSpPr>
          <p:nvPr/>
        </p:nvSpPr>
        <p:spPr bwMode="auto">
          <a:xfrm>
            <a:off x="2997200" y="1420813"/>
            <a:ext cx="3467100" cy="336550"/>
          </a:xfrm>
          <a:prstGeom prst="rect">
            <a:avLst/>
          </a:prstGeom>
          <a:noFill/>
          <a:ln w="9525">
            <a:noFill/>
            <a:miter lim="800000"/>
            <a:headEnd/>
            <a:tailEnd/>
          </a:ln>
          <a:effectLst>
            <a:outerShdw dist="17961" dir="2700000" algn="ctr" rotWithShape="0">
              <a:srgbClr val="DDDDDD"/>
            </a:outerShdw>
          </a:effectLst>
        </p:spPr>
        <p:txBody>
          <a:bodyPr wrap="none">
            <a:spAutoFit/>
          </a:bodyPr>
          <a:lstStyle/>
          <a:p>
            <a:r>
              <a:rPr lang="en-US" sz="1600"/>
              <a:t>Development and Deployment Tools</a:t>
            </a:r>
          </a:p>
        </p:txBody>
      </p:sp>
      <p:sp>
        <p:nvSpPr>
          <p:cNvPr id="1111080" name="Line 40"/>
          <p:cNvSpPr>
            <a:spLocks noChangeShapeType="1"/>
          </p:cNvSpPr>
          <p:nvPr/>
        </p:nvSpPr>
        <p:spPr bwMode="auto">
          <a:xfrm>
            <a:off x="4702175" y="1833563"/>
            <a:ext cx="0" cy="500062"/>
          </a:xfrm>
          <a:prstGeom prst="line">
            <a:avLst/>
          </a:prstGeom>
          <a:noFill/>
          <a:ln w="28575">
            <a:solidFill>
              <a:schemeClr val="bg2"/>
            </a:solidFill>
            <a:round/>
            <a:headEnd/>
            <a:tailEnd/>
          </a:ln>
          <a:effectLst/>
        </p:spPr>
        <p:txBody>
          <a:bodyPr wrap="none" anchor="ctr"/>
          <a:lstStyle/>
          <a:p>
            <a:endParaRPr lang="fr-FR"/>
          </a:p>
        </p:txBody>
      </p:sp>
      <p:sp>
        <p:nvSpPr>
          <p:cNvPr id="1111081" name="Rectangle 41"/>
          <p:cNvSpPr>
            <a:spLocks noChangeArrowheads="1"/>
          </p:cNvSpPr>
          <p:nvPr/>
        </p:nvSpPr>
        <p:spPr bwMode="auto">
          <a:xfrm>
            <a:off x="600075" y="3514725"/>
            <a:ext cx="666750" cy="304800"/>
          </a:xfrm>
          <a:prstGeom prst="rect">
            <a:avLst/>
          </a:prstGeom>
          <a:noFill/>
          <a:ln w="9525">
            <a:noFill/>
            <a:miter lim="800000"/>
            <a:headEnd/>
            <a:tailEnd/>
          </a:ln>
          <a:effectLst/>
        </p:spPr>
        <p:txBody>
          <a:bodyPr wrap="none">
            <a:spAutoFit/>
          </a:bodyPr>
          <a:lstStyle/>
          <a:p>
            <a:pPr algn="ctr"/>
            <a:r>
              <a:rPr lang="en-US" sz="1400"/>
              <a:t>HTML</a:t>
            </a:r>
            <a:endParaRPr lang="en-US" sz="1800"/>
          </a:p>
        </p:txBody>
      </p:sp>
      <p:sp>
        <p:nvSpPr>
          <p:cNvPr id="1111082" name="Rectangle 42"/>
          <p:cNvSpPr>
            <a:spLocks noChangeArrowheads="1"/>
          </p:cNvSpPr>
          <p:nvPr/>
        </p:nvSpPr>
        <p:spPr bwMode="auto">
          <a:xfrm>
            <a:off x="412750" y="4991100"/>
            <a:ext cx="1052513" cy="517525"/>
          </a:xfrm>
          <a:prstGeom prst="rect">
            <a:avLst/>
          </a:prstGeom>
          <a:noFill/>
          <a:ln w="9525">
            <a:noFill/>
            <a:miter lim="800000"/>
            <a:headEnd/>
            <a:tailEnd/>
          </a:ln>
          <a:effectLst/>
        </p:spPr>
        <p:txBody>
          <a:bodyPr wrap="none">
            <a:spAutoFit/>
          </a:bodyPr>
          <a:lstStyle/>
          <a:p>
            <a:pPr algn="ctr"/>
            <a:r>
              <a:rPr lang="en-US" sz="1400"/>
              <a:t>Java</a:t>
            </a:r>
          </a:p>
          <a:p>
            <a:pPr algn="ctr"/>
            <a:r>
              <a:rPr lang="en-US" sz="1400"/>
              <a:t>Application</a:t>
            </a:r>
          </a:p>
        </p:txBody>
      </p:sp>
      <p:graphicFrame>
        <p:nvGraphicFramePr>
          <p:cNvPr id="1111083" name="Object 43"/>
          <p:cNvGraphicFramePr>
            <a:graphicFrameLocks noChangeAspect="1"/>
          </p:cNvGraphicFramePr>
          <p:nvPr/>
        </p:nvGraphicFramePr>
        <p:xfrm>
          <a:off x="542925" y="2781300"/>
          <a:ext cx="781050" cy="723900"/>
        </p:xfrm>
        <a:graphic>
          <a:graphicData uri="http://schemas.openxmlformats.org/presentationml/2006/ole">
            <p:oleObj spid="_x0000_s1111083" name="Bitmap Image" r:id="rId3" imgW="781159" imgH="724001" progId="PBrush">
              <p:embed/>
            </p:oleObj>
          </a:graphicData>
        </a:graphic>
      </p:graphicFrame>
      <p:graphicFrame>
        <p:nvGraphicFramePr>
          <p:cNvPr id="1111084" name="Object 44"/>
          <p:cNvGraphicFramePr>
            <a:graphicFrameLocks noChangeAspect="1"/>
          </p:cNvGraphicFramePr>
          <p:nvPr/>
        </p:nvGraphicFramePr>
        <p:xfrm>
          <a:off x="571500" y="4229100"/>
          <a:ext cx="781050" cy="723900"/>
        </p:xfrm>
        <a:graphic>
          <a:graphicData uri="http://schemas.openxmlformats.org/presentationml/2006/ole">
            <p:oleObj spid="_x0000_s1111084" name="Bitmap Image" r:id="rId4" imgW="781159" imgH="724001" progId="PBrush">
              <p:embed/>
            </p:oleObj>
          </a:graphicData>
        </a:graphic>
      </p:graphicFrame>
      <p:sp>
        <p:nvSpPr>
          <p:cNvPr id="1111085" name="AutoShape 45"/>
          <p:cNvSpPr>
            <a:spLocks noChangeArrowheads="1"/>
          </p:cNvSpPr>
          <p:nvPr/>
        </p:nvSpPr>
        <p:spPr bwMode="auto">
          <a:xfrm>
            <a:off x="1371600" y="3886200"/>
            <a:ext cx="635000" cy="228600"/>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graphicFrame>
        <p:nvGraphicFramePr>
          <p:cNvPr id="1111086" name="Object 46"/>
          <p:cNvGraphicFramePr>
            <a:graphicFrameLocks noChangeAspect="1"/>
          </p:cNvGraphicFramePr>
          <p:nvPr/>
        </p:nvGraphicFramePr>
        <p:xfrm>
          <a:off x="8105775" y="3657600"/>
          <a:ext cx="1038225" cy="800100"/>
        </p:xfrm>
        <a:graphic>
          <a:graphicData uri="http://schemas.openxmlformats.org/presentationml/2006/ole">
            <p:oleObj spid="_x0000_s1111086" name="Bitmap Image" r:id="rId5" imgW="1038370" imgH="800212" progId="PBrush">
              <p:embed/>
            </p:oleObj>
          </a:graphicData>
        </a:graphic>
      </p:graphicFrame>
      <p:sp>
        <p:nvSpPr>
          <p:cNvPr id="1111087" name="AutoShape 47"/>
          <p:cNvSpPr>
            <a:spLocks noChangeArrowheads="1"/>
          </p:cNvSpPr>
          <p:nvPr/>
        </p:nvSpPr>
        <p:spPr bwMode="auto">
          <a:xfrm>
            <a:off x="7439025" y="3886200"/>
            <a:ext cx="635000" cy="228600"/>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sp>
        <p:nvSpPr>
          <p:cNvPr id="1111088" name="Rectangle 48"/>
          <p:cNvSpPr>
            <a:spLocks noChangeArrowheads="1"/>
          </p:cNvSpPr>
          <p:nvPr/>
        </p:nvSpPr>
        <p:spPr bwMode="auto">
          <a:xfrm>
            <a:off x="8305800" y="4419600"/>
            <a:ext cx="558800" cy="304800"/>
          </a:xfrm>
          <a:prstGeom prst="rect">
            <a:avLst/>
          </a:prstGeom>
          <a:noFill/>
          <a:ln w="9525">
            <a:noFill/>
            <a:miter lim="800000"/>
            <a:headEnd/>
            <a:tailEnd/>
          </a:ln>
          <a:effectLst/>
        </p:spPr>
        <p:txBody>
          <a:bodyPr wrap="none">
            <a:spAutoFit/>
          </a:bodyPr>
          <a:lstStyle/>
          <a:p>
            <a:pPr algn="ctr"/>
            <a:r>
              <a:rPr lang="en-US" sz="1400"/>
              <a:t>Data</a:t>
            </a:r>
            <a:endParaRPr 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11043"/>
                                        </p:tgtEl>
                                        <p:attrNameLst>
                                          <p:attrName>style.visibility</p:attrName>
                                        </p:attrNameLst>
                                      </p:cBhvr>
                                      <p:to>
                                        <p:strVal val="visible"/>
                                      </p:to>
                                    </p:set>
                                    <p:animEffect transition="in" filter="dissolve">
                                      <p:cBhvr>
                                        <p:cTn id="7" dur="500"/>
                                        <p:tgtEl>
                                          <p:spTgt spid="11110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1043" grpId="0" animBg="1"/>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Rectangle 2"/>
          <p:cNvSpPr>
            <a:spLocks noGrp="1" noChangeArrowheads="1"/>
          </p:cNvSpPr>
          <p:nvPr>
            <p:ph type="title"/>
          </p:nvPr>
        </p:nvSpPr>
        <p:spPr/>
        <p:txBody>
          <a:bodyPr/>
          <a:lstStyle/>
          <a:p>
            <a:r>
              <a:rPr lang="fr-FR" sz="2800"/>
              <a:t>Car.java annoté</a:t>
            </a:r>
          </a:p>
        </p:txBody>
      </p:sp>
      <p:pic>
        <p:nvPicPr>
          <p:cNvPr id="1753091"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4114" name="Rectangle 2"/>
          <p:cNvSpPr>
            <a:spLocks noGrp="1" noChangeArrowheads="1"/>
          </p:cNvSpPr>
          <p:nvPr>
            <p:ph type="title"/>
          </p:nvPr>
        </p:nvSpPr>
        <p:spPr/>
        <p:txBody>
          <a:bodyPr/>
          <a:lstStyle/>
          <a:p>
            <a:r>
              <a:rPr lang="fr-FR" sz="2800"/>
              <a:t>Roadster.java annoté</a:t>
            </a:r>
          </a:p>
        </p:txBody>
      </p:sp>
      <p:pic>
        <p:nvPicPr>
          <p:cNvPr id="1754115" name="Picture 3"/>
          <p:cNvPicPr>
            <a:picLocks noGrp="1" noChangeAspect="1" noChangeArrowheads="1"/>
          </p:cNvPicPr>
          <p:nvPr>
            <p:ph type="body" idx="1"/>
          </p:nvPr>
        </p:nvPicPr>
        <p:blipFill>
          <a:blip r:embed="rId2" cstate="print"/>
          <a:srcRect/>
          <a:stretch>
            <a:fillRect/>
          </a:stretch>
        </p:blipFill>
        <p:spPr>
          <a:xfrm>
            <a:off x="685800" y="1447800"/>
            <a:ext cx="8001000" cy="3397250"/>
          </a:xfrm>
        </p:spPr>
      </p:pic>
      <p:pic>
        <p:nvPicPr>
          <p:cNvPr id="1754116" name="Picture 4"/>
          <p:cNvPicPr>
            <a:picLocks noChangeAspect="1" noChangeArrowheads="1"/>
          </p:cNvPicPr>
          <p:nvPr/>
        </p:nvPicPr>
        <p:blipFill>
          <a:blip r:embed="rId3" cstate="print"/>
          <a:srcRect/>
          <a:stretch>
            <a:fillRect/>
          </a:stretch>
        </p:blipFill>
        <p:spPr bwMode="auto">
          <a:xfrm>
            <a:off x="684213" y="5019675"/>
            <a:ext cx="7991475" cy="1612900"/>
          </a:xfrm>
          <a:prstGeom prst="rect">
            <a:avLst/>
          </a:prstGeom>
          <a:noFill/>
          <a:ln w="9525">
            <a:noFill/>
            <a:miter lim="800000"/>
            <a:headEnd/>
            <a:tailEnd/>
          </a:ln>
          <a:effectLst/>
        </p:spPr>
      </p:pic>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5138" name="Rectangle 2"/>
          <p:cNvSpPr>
            <a:spLocks noGrp="1" noChangeArrowheads="1"/>
          </p:cNvSpPr>
          <p:nvPr>
            <p:ph type="title"/>
          </p:nvPr>
        </p:nvSpPr>
        <p:spPr/>
        <p:txBody>
          <a:bodyPr/>
          <a:lstStyle/>
          <a:p>
            <a:r>
              <a:rPr lang="fr-FR" sz="2800"/>
              <a:t>Coupe.java annoté</a:t>
            </a:r>
          </a:p>
        </p:txBody>
      </p:sp>
      <p:pic>
        <p:nvPicPr>
          <p:cNvPr id="1755139"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6162" name="Rectangle 2"/>
          <p:cNvSpPr>
            <a:spLocks noGrp="1" noChangeArrowheads="1"/>
          </p:cNvSpPr>
          <p:nvPr>
            <p:ph type="title"/>
          </p:nvPr>
        </p:nvSpPr>
        <p:spPr/>
        <p:txBody>
          <a:bodyPr/>
          <a:lstStyle/>
          <a:p>
            <a:r>
              <a:rPr lang="fr-FR" sz="2800"/>
              <a:t>Table correspondante</a:t>
            </a:r>
          </a:p>
        </p:txBody>
      </p:sp>
      <p:pic>
        <p:nvPicPr>
          <p:cNvPr id="1756163"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7186" name="Rectangle 2"/>
          <p:cNvSpPr>
            <a:spLocks noGrp="1" noChangeArrowheads="1"/>
          </p:cNvSpPr>
          <p:nvPr>
            <p:ph type="title"/>
          </p:nvPr>
        </p:nvSpPr>
        <p:spPr/>
        <p:txBody>
          <a:bodyPr/>
          <a:lstStyle/>
          <a:p>
            <a:r>
              <a:rPr lang="fr-FR" sz="2800"/>
              <a:t>Quelques objets persistants !</a:t>
            </a:r>
          </a:p>
        </p:txBody>
      </p:sp>
      <p:pic>
        <p:nvPicPr>
          <p:cNvPr id="1757187"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8210" name="Rectangle 2"/>
          <p:cNvSpPr>
            <a:spLocks noGrp="1" noChangeArrowheads="1"/>
          </p:cNvSpPr>
          <p:nvPr>
            <p:ph type="title"/>
          </p:nvPr>
        </p:nvSpPr>
        <p:spPr/>
        <p:txBody>
          <a:bodyPr/>
          <a:lstStyle/>
          <a:p>
            <a:r>
              <a:rPr lang="fr-FR" sz="2800"/>
              <a:t>Et les données correspondantes</a:t>
            </a:r>
          </a:p>
        </p:txBody>
      </p:sp>
      <p:pic>
        <p:nvPicPr>
          <p:cNvPr id="1758211"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9234" name="Rectangle 2"/>
          <p:cNvSpPr>
            <a:spLocks noGrp="1" noChangeArrowheads="1"/>
          </p:cNvSpPr>
          <p:nvPr>
            <p:ph type="title"/>
          </p:nvPr>
        </p:nvSpPr>
        <p:spPr/>
        <p:txBody>
          <a:bodyPr/>
          <a:lstStyle/>
          <a:p>
            <a:r>
              <a:rPr lang="fr-FR" sz="2800"/>
              <a:t>Deuxième stratégie : une table par classe</a:t>
            </a:r>
          </a:p>
        </p:txBody>
      </p:sp>
      <p:sp>
        <p:nvSpPr>
          <p:cNvPr id="1759235" name="Rectangle 3"/>
          <p:cNvSpPr>
            <a:spLocks noGrp="1" noChangeArrowheads="1"/>
          </p:cNvSpPr>
          <p:nvPr>
            <p:ph type="body" idx="1"/>
          </p:nvPr>
        </p:nvSpPr>
        <p:spPr/>
        <p:txBody>
          <a:bodyPr/>
          <a:lstStyle/>
          <a:p>
            <a:pPr>
              <a:lnSpc>
                <a:spcPct val="90000"/>
              </a:lnSpc>
            </a:pPr>
            <a:r>
              <a:rPr lang="fr-FR" sz="2000"/>
              <a:t>Il suffit de modifier quelques annotations !</a:t>
            </a:r>
          </a:p>
          <a:p>
            <a:pPr lvl="1">
              <a:lnSpc>
                <a:spcPct val="90000"/>
              </a:lnSpc>
            </a:pPr>
            <a:r>
              <a:rPr lang="fr-FR" sz="1800"/>
              <a:t>Dans RoadVehicle.java</a:t>
            </a:r>
          </a:p>
          <a:p>
            <a:pPr lvl="1">
              <a:lnSpc>
                <a:spcPct val="90000"/>
              </a:lnSpc>
            </a:pPr>
            <a:endParaRPr lang="fr-FR" sz="1800"/>
          </a:p>
          <a:p>
            <a:pPr lvl="1">
              <a:lnSpc>
                <a:spcPct val="90000"/>
              </a:lnSpc>
            </a:pPr>
            <a:endParaRPr lang="fr-FR" sz="1800"/>
          </a:p>
          <a:p>
            <a:pPr lvl="1">
              <a:lnSpc>
                <a:spcPct val="90000"/>
              </a:lnSpc>
            </a:pPr>
            <a:endParaRPr lang="fr-FR" sz="1800"/>
          </a:p>
          <a:p>
            <a:pPr lvl="1">
              <a:lnSpc>
                <a:spcPct val="90000"/>
              </a:lnSpc>
            </a:pPr>
            <a:endParaRPr lang="fr-FR" sz="1800"/>
          </a:p>
          <a:p>
            <a:pPr lvl="1">
              <a:lnSpc>
                <a:spcPct val="90000"/>
              </a:lnSpc>
            </a:pPr>
            <a:endParaRPr lang="fr-FR" sz="1800"/>
          </a:p>
          <a:p>
            <a:pPr>
              <a:lnSpc>
                <a:spcPct val="90000"/>
              </a:lnSpc>
            </a:pPr>
            <a:endParaRPr lang="fr-FR" sz="2000"/>
          </a:p>
          <a:p>
            <a:pPr>
              <a:lnSpc>
                <a:spcPct val="90000"/>
              </a:lnSpc>
            </a:pPr>
            <a:r>
              <a:rPr lang="fr-FR" sz="2000"/>
              <a:t>Il faut retirer les @Discriminator des sous-classes,</a:t>
            </a:r>
          </a:p>
          <a:p>
            <a:pPr>
              <a:lnSpc>
                <a:spcPct val="90000"/>
              </a:lnSpc>
            </a:pPr>
            <a:r>
              <a:rPr lang="fr-FR" sz="2000"/>
              <a:t>Le champ Id de la classe RoadVehicle sera une clé étrangère dans les tables des sous-classes,</a:t>
            </a:r>
          </a:p>
          <a:p>
            <a:pPr>
              <a:lnSpc>
                <a:spcPct val="90000"/>
              </a:lnSpc>
            </a:pPr>
            <a:r>
              <a:rPr lang="fr-FR" sz="2000"/>
              <a:t>Remarque : on utilise ici @TABLE pour ne pas que la table porte le même nom que dans l’exemple précédent (facultatif)</a:t>
            </a:r>
          </a:p>
        </p:txBody>
      </p:sp>
      <p:pic>
        <p:nvPicPr>
          <p:cNvPr id="1759236" name="Picture 4"/>
          <p:cNvPicPr>
            <a:picLocks noChangeAspect="1" noChangeArrowheads="1"/>
          </p:cNvPicPr>
          <p:nvPr/>
        </p:nvPicPr>
        <p:blipFill>
          <a:blip r:embed="rId2" cstate="print"/>
          <a:srcRect/>
          <a:stretch>
            <a:fillRect/>
          </a:stretch>
        </p:blipFill>
        <p:spPr bwMode="auto">
          <a:xfrm>
            <a:off x="684213" y="2205038"/>
            <a:ext cx="8280400" cy="1884362"/>
          </a:xfrm>
          <a:prstGeom prst="rect">
            <a:avLst/>
          </a:prstGeom>
          <a:noFill/>
          <a:ln w="9525">
            <a:noFill/>
            <a:miter lim="800000"/>
            <a:headEnd/>
            <a:tailEnd/>
          </a:ln>
          <a:effectLst/>
        </p:spPr>
      </p:pic>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0258" name="Rectangle 2"/>
          <p:cNvSpPr>
            <a:spLocks noGrp="1" noChangeArrowheads="1"/>
          </p:cNvSpPr>
          <p:nvPr>
            <p:ph type="title"/>
          </p:nvPr>
        </p:nvSpPr>
        <p:spPr/>
        <p:txBody>
          <a:bodyPr/>
          <a:lstStyle/>
          <a:p>
            <a:r>
              <a:rPr lang="fr-FR" sz="2800"/>
              <a:t>Les tables !</a:t>
            </a:r>
          </a:p>
        </p:txBody>
      </p:sp>
      <p:pic>
        <p:nvPicPr>
          <p:cNvPr id="1760259"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82" name="Rectangle 2"/>
          <p:cNvSpPr>
            <a:spLocks noGrp="1" noChangeArrowheads="1"/>
          </p:cNvSpPr>
          <p:nvPr>
            <p:ph type="title"/>
          </p:nvPr>
        </p:nvSpPr>
        <p:spPr/>
        <p:txBody>
          <a:bodyPr/>
          <a:lstStyle/>
          <a:p>
            <a:r>
              <a:rPr lang="fr-FR" sz="2800"/>
              <a:t>Les tables (suite)</a:t>
            </a:r>
          </a:p>
        </p:txBody>
      </p:sp>
      <p:pic>
        <p:nvPicPr>
          <p:cNvPr id="1761283"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2306" name="Rectangle 2"/>
          <p:cNvSpPr>
            <a:spLocks noGrp="1" noChangeArrowheads="1"/>
          </p:cNvSpPr>
          <p:nvPr>
            <p:ph type="title"/>
          </p:nvPr>
        </p:nvSpPr>
        <p:spPr/>
        <p:txBody>
          <a:bodyPr/>
          <a:lstStyle/>
          <a:p>
            <a:r>
              <a:rPr lang="fr-FR" sz="2800"/>
              <a:t>Requête SQL pour avoir tous les Roadsters</a:t>
            </a:r>
          </a:p>
        </p:txBody>
      </p:sp>
      <p:sp>
        <p:nvSpPr>
          <p:cNvPr id="1762308" name="Rectangle 4"/>
          <p:cNvSpPr>
            <a:spLocks noGrp="1" noChangeArrowheads="1"/>
          </p:cNvSpPr>
          <p:nvPr>
            <p:ph type="body" idx="1"/>
          </p:nvPr>
        </p:nvSpPr>
        <p:spPr/>
        <p:txBody>
          <a:bodyPr/>
          <a:lstStyle/>
          <a:p>
            <a:r>
              <a:rPr lang="fr-FR"/>
              <a:t>Il faut faire des joins !</a:t>
            </a:r>
          </a:p>
          <a:p>
            <a:r>
              <a:rPr lang="fr-FR"/>
              <a:t>Plus la hierarchie est profonde, plus il y aura de jointures : problèmes de performance !</a:t>
            </a:r>
          </a:p>
          <a:p>
            <a:endParaRPr lang="fr-FR"/>
          </a:p>
        </p:txBody>
      </p:sp>
      <p:pic>
        <p:nvPicPr>
          <p:cNvPr id="1762309" name="Picture 5"/>
          <p:cNvPicPr>
            <a:picLocks noChangeAspect="1" noChangeArrowheads="1"/>
          </p:cNvPicPr>
          <p:nvPr/>
        </p:nvPicPr>
        <p:blipFill>
          <a:blip r:embed="rId2" cstate="print"/>
          <a:srcRect/>
          <a:stretch>
            <a:fillRect/>
          </a:stretch>
        </p:blipFill>
        <p:spPr bwMode="auto">
          <a:xfrm>
            <a:off x="684213" y="3284538"/>
            <a:ext cx="8001000" cy="2989262"/>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203202" name="Rectangle 2"/>
          <p:cNvSpPr>
            <a:spLocks noGrp="1" noChangeArrowheads="1"/>
          </p:cNvSpPr>
          <p:nvPr>
            <p:ph type="ctrTitle"/>
          </p:nvPr>
        </p:nvSpPr>
        <p:spPr/>
        <p:txBody>
          <a:bodyPr/>
          <a:lstStyle/>
          <a:p>
            <a:r>
              <a:rPr lang="fr-FR"/>
              <a:t>EJB : les fondamentaux</a:t>
            </a:r>
          </a:p>
        </p:txBody>
      </p:sp>
    </p:spTree>
  </p:cSld>
  <p:clrMapOvr>
    <a:masterClrMapping/>
  </p:clrMapOvr>
  <p:timing>
    <p:tnLst>
      <p:par>
        <p:cT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3330" name="Rectangle 2"/>
          <p:cNvSpPr>
            <a:spLocks noGrp="1" noChangeArrowheads="1"/>
          </p:cNvSpPr>
          <p:nvPr>
            <p:ph type="title"/>
          </p:nvPr>
        </p:nvSpPr>
        <p:spPr/>
        <p:txBody>
          <a:bodyPr/>
          <a:lstStyle/>
          <a:p>
            <a:r>
              <a:rPr lang="fr-FR" sz="2800"/>
              <a:t>Conclusion sur cette approche	</a:t>
            </a:r>
          </a:p>
        </p:txBody>
      </p:sp>
      <p:sp>
        <p:nvSpPr>
          <p:cNvPr id="1763331" name="Rectangle 3"/>
          <p:cNvSpPr>
            <a:spLocks noGrp="1" noChangeArrowheads="1"/>
          </p:cNvSpPr>
          <p:nvPr>
            <p:ph type="body" idx="1"/>
          </p:nvPr>
        </p:nvSpPr>
        <p:spPr/>
        <p:txBody>
          <a:bodyPr/>
          <a:lstStyle/>
          <a:p>
            <a:r>
              <a:rPr lang="fr-FR"/>
              <a:t>Supporte le polymorphisme,</a:t>
            </a:r>
          </a:p>
          <a:p>
            <a:r>
              <a:rPr lang="fr-FR"/>
              <a:t>On alloue juste ce qu’il faut sur disque,</a:t>
            </a:r>
          </a:p>
          <a:p>
            <a:r>
              <a:rPr lang="fr-FR"/>
              <a:t>Excellente approche si on a pas une hiérarchie trop profonde,</a:t>
            </a:r>
          </a:p>
          <a:p>
            <a:r>
              <a:rPr lang="fr-FR"/>
              <a:t>A éviter sinon…</a:t>
            </a: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4354" name="Rectangle 2"/>
          <p:cNvSpPr>
            <a:spLocks noGrp="1" noChangeArrowheads="1"/>
          </p:cNvSpPr>
          <p:nvPr>
            <p:ph type="title"/>
          </p:nvPr>
        </p:nvSpPr>
        <p:spPr/>
        <p:txBody>
          <a:bodyPr/>
          <a:lstStyle/>
          <a:p>
            <a:r>
              <a:rPr lang="fr-FR" sz="2800"/>
              <a:t>Autres approches</a:t>
            </a:r>
          </a:p>
        </p:txBody>
      </p:sp>
      <p:sp>
        <p:nvSpPr>
          <p:cNvPr id="1764355" name="Rectangle 3"/>
          <p:cNvSpPr>
            <a:spLocks noGrp="1" noChangeArrowheads="1"/>
          </p:cNvSpPr>
          <p:nvPr>
            <p:ph type="body" idx="1"/>
          </p:nvPr>
        </p:nvSpPr>
        <p:spPr/>
        <p:txBody>
          <a:bodyPr/>
          <a:lstStyle/>
          <a:p>
            <a:r>
              <a:rPr lang="fr-FR"/>
              <a:t>Des classes qui sont des entity bean peuvent hériter de classes qui n’en sont pas,</a:t>
            </a:r>
          </a:p>
          <a:p>
            <a:r>
              <a:rPr lang="fr-FR"/>
              <a:t>Des classes qui ne sont pas des entity beans peuvent hériter de classes qui en sont,</a:t>
            </a:r>
          </a:p>
          <a:p>
            <a:r>
              <a:rPr lang="fr-FR"/>
              <a:t>Des classes abstraites peuvent être des entity beans,</a:t>
            </a:r>
          </a:p>
          <a:p>
            <a:r>
              <a:rPr lang="fr-FR"/>
              <a:t>(déjà vu : une classe qui est un entity bean hérite d’une autre classe qui est un entity bean)</a:t>
            </a: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6402" name="Rectangle 2"/>
          <p:cNvSpPr>
            <a:spLocks noGrp="1" noChangeArrowheads="1"/>
          </p:cNvSpPr>
          <p:nvPr>
            <p:ph type="title"/>
          </p:nvPr>
        </p:nvSpPr>
        <p:spPr/>
        <p:txBody>
          <a:bodyPr/>
          <a:lstStyle/>
          <a:p>
            <a:r>
              <a:rPr lang="fr-FR" sz="2800"/>
              <a:t>Cas 1 : Entity Bean étends classe java</a:t>
            </a:r>
          </a:p>
        </p:txBody>
      </p:sp>
      <p:sp>
        <p:nvSpPr>
          <p:cNvPr id="1766403" name="Rectangle 3"/>
          <p:cNvSpPr>
            <a:spLocks noGrp="1" noChangeArrowheads="1"/>
          </p:cNvSpPr>
          <p:nvPr>
            <p:ph type="body" idx="1"/>
          </p:nvPr>
        </p:nvSpPr>
        <p:spPr/>
        <p:txBody>
          <a:bodyPr/>
          <a:lstStyle/>
          <a:p>
            <a:r>
              <a:rPr lang="fr-FR"/>
              <a:t>On utilise l’attribut @mappedsuperclass dans la classe mère</a:t>
            </a:r>
          </a:p>
          <a:p>
            <a:pPr lvl="1"/>
            <a:r>
              <a:rPr lang="fr-FR"/>
              <a:t>Indique qu’aucune table ne lui sera associée</a:t>
            </a:r>
          </a:p>
          <a:p>
            <a:pPr lvl="1"/>
            <a:endParaRPr lang="fr-FR"/>
          </a:p>
        </p:txBody>
      </p:sp>
      <p:pic>
        <p:nvPicPr>
          <p:cNvPr id="1766404" name="Picture 4"/>
          <p:cNvPicPr>
            <a:picLocks noChangeAspect="1" noChangeArrowheads="1"/>
          </p:cNvPicPr>
          <p:nvPr/>
        </p:nvPicPr>
        <p:blipFill>
          <a:blip r:embed="rId2" cstate="print"/>
          <a:srcRect/>
          <a:stretch>
            <a:fillRect/>
          </a:stretch>
        </p:blipFill>
        <p:spPr bwMode="auto">
          <a:xfrm>
            <a:off x="539750" y="2852738"/>
            <a:ext cx="7561263" cy="2446337"/>
          </a:xfrm>
          <a:prstGeom prst="rect">
            <a:avLst/>
          </a:prstGeom>
          <a:noFill/>
          <a:ln w="9525">
            <a:noFill/>
            <a:miter lim="800000"/>
            <a:headEnd/>
            <a:tailEnd/>
          </a:ln>
          <a:effectLst/>
        </p:spPr>
      </p:pic>
      <p:pic>
        <p:nvPicPr>
          <p:cNvPr id="1766405" name="Picture 5"/>
          <p:cNvPicPr>
            <a:picLocks noChangeAspect="1" noChangeArrowheads="1"/>
          </p:cNvPicPr>
          <p:nvPr/>
        </p:nvPicPr>
        <p:blipFill>
          <a:blip r:embed="rId3" cstate="print"/>
          <a:srcRect/>
          <a:stretch>
            <a:fillRect/>
          </a:stretch>
        </p:blipFill>
        <p:spPr bwMode="auto">
          <a:xfrm>
            <a:off x="539750" y="5084763"/>
            <a:ext cx="7561263" cy="1457325"/>
          </a:xfrm>
          <a:prstGeom prst="rect">
            <a:avLst/>
          </a:prstGeom>
          <a:noFill/>
          <a:ln w="9525">
            <a:noFill/>
            <a:miter lim="800000"/>
            <a:headEnd/>
            <a:tailEnd/>
          </a:ln>
          <a:effectLst/>
        </p:spPr>
      </p:pic>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Rectangle 2"/>
          <p:cNvSpPr>
            <a:spLocks noGrp="1" noChangeArrowheads="1"/>
          </p:cNvSpPr>
          <p:nvPr>
            <p:ph type="title"/>
          </p:nvPr>
        </p:nvSpPr>
        <p:spPr/>
        <p:txBody>
          <a:bodyPr/>
          <a:lstStyle/>
          <a:p>
            <a:r>
              <a:rPr lang="fr-FR" sz="2800"/>
              <a:t>Cas 1 (les sous-classes entities)</a:t>
            </a:r>
          </a:p>
        </p:txBody>
      </p:sp>
      <p:pic>
        <p:nvPicPr>
          <p:cNvPr id="1767427"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0498" name="Rectangle 2"/>
          <p:cNvSpPr>
            <a:spLocks noGrp="1" noChangeArrowheads="1"/>
          </p:cNvSpPr>
          <p:nvPr>
            <p:ph type="title"/>
          </p:nvPr>
        </p:nvSpPr>
        <p:spPr/>
        <p:txBody>
          <a:bodyPr/>
          <a:lstStyle/>
          <a:p>
            <a:r>
              <a:rPr lang="fr-FR" sz="2800"/>
              <a:t>Cas 1 : les tables</a:t>
            </a:r>
          </a:p>
        </p:txBody>
      </p:sp>
      <p:pic>
        <p:nvPicPr>
          <p:cNvPr id="1770499"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9474" name="Rectangle 2"/>
          <p:cNvSpPr>
            <a:spLocks noGrp="1" noChangeArrowheads="1"/>
          </p:cNvSpPr>
          <p:nvPr>
            <p:ph type="title"/>
          </p:nvPr>
        </p:nvSpPr>
        <p:spPr/>
        <p:txBody>
          <a:bodyPr/>
          <a:lstStyle/>
          <a:p>
            <a:r>
              <a:rPr lang="fr-FR" sz="2800"/>
              <a:t>Remarques sur le cas 1</a:t>
            </a:r>
          </a:p>
        </p:txBody>
      </p:sp>
      <p:sp>
        <p:nvSpPr>
          <p:cNvPr id="1769475" name="Rectangle 3"/>
          <p:cNvSpPr>
            <a:spLocks noGrp="1" noChangeArrowheads="1"/>
          </p:cNvSpPr>
          <p:nvPr>
            <p:ph type="body" idx="1"/>
          </p:nvPr>
        </p:nvSpPr>
        <p:spPr/>
        <p:txBody>
          <a:bodyPr/>
          <a:lstStyle/>
          <a:p>
            <a:r>
              <a:rPr lang="fr-FR"/>
              <a:t>RoadVehicle n’aura jamais sa propre table,</a:t>
            </a:r>
          </a:p>
          <a:p>
            <a:r>
              <a:rPr lang="fr-FR"/>
              <a:t>Les sous-classes auront leur propre table, avec comme colonnes les attributs de RoadVehicle en plus des leurs,</a:t>
            </a:r>
          </a:p>
          <a:p>
            <a:r>
              <a:rPr lang="fr-FR"/>
              <a:t>Si on avait pas mis @MappedSuperclass dans RoadVehicle.java, les attributs hérités n’auraient pas été des colonnes dans les tables des sous-classes.</a:t>
            </a: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22" name="Rectangle 2"/>
          <p:cNvSpPr>
            <a:spLocks noGrp="1" noChangeArrowheads="1"/>
          </p:cNvSpPr>
          <p:nvPr>
            <p:ph type="title"/>
          </p:nvPr>
        </p:nvSpPr>
        <p:spPr/>
        <p:txBody>
          <a:bodyPr/>
          <a:lstStyle/>
          <a:p>
            <a:r>
              <a:rPr lang="fr-FR" sz="2800"/>
              <a:t>Classe abstraite et entity bean</a:t>
            </a:r>
          </a:p>
        </p:txBody>
      </p:sp>
      <p:sp>
        <p:nvSpPr>
          <p:cNvPr id="1771523" name="Rectangle 3"/>
          <p:cNvSpPr>
            <a:spLocks noGrp="1" noChangeArrowheads="1"/>
          </p:cNvSpPr>
          <p:nvPr>
            <p:ph type="body" idx="1"/>
          </p:nvPr>
        </p:nvSpPr>
        <p:spPr/>
        <p:txBody>
          <a:bodyPr/>
          <a:lstStyle/>
          <a:p>
            <a:r>
              <a:rPr lang="fr-FR"/>
              <a:t>Une classe abstraite peut être un entity bean (avec @entity)</a:t>
            </a:r>
          </a:p>
          <a:p>
            <a:r>
              <a:rPr lang="fr-FR"/>
              <a:t>Elle ne peut pas être instanciée, ses sous-classes concrètes oui,</a:t>
            </a:r>
          </a:p>
          <a:p>
            <a:r>
              <a:rPr lang="fr-FR"/>
              <a:t>Elle aura une table dédiée,</a:t>
            </a:r>
          </a:p>
          <a:p>
            <a:r>
              <a:rPr lang="fr-FR"/>
              <a:t>Elle pourra faire l’objet de requêtes (polymorphisme) : très intéressant !</a:t>
            </a: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2546" name="Rectangle 2"/>
          <p:cNvSpPr>
            <a:spLocks noGrp="1" noChangeArrowheads="1"/>
          </p:cNvSpPr>
          <p:nvPr>
            <p:ph type="title"/>
          </p:nvPr>
        </p:nvSpPr>
        <p:spPr/>
        <p:txBody>
          <a:bodyPr/>
          <a:lstStyle/>
          <a:p>
            <a:r>
              <a:rPr lang="fr-FR" sz="2800"/>
              <a:t>Polymorphisme ! Exemple avec un SessionBean</a:t>
            </a:r>
          </a:p>
        </p:txBody>
      </p:sp>
      <p:pic>
        <p:nvPicPr>
          <p:cNvPr id="1772547"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3570" name="Rectangle 2"/>
          <p:cNvSpPr>
            <a:spLocks noGrp="1" noChangeArrowheads="1"/>
          </p:cNvSpPr>
          <p:nvPr>
            <p:ph type="title"/>
          </p:nvPr>
        </p:nvSpPr>
        <p:spPr/>
        <p:txBody>
          <a:bodyPr/>
          <a:lstStyle/>
          <a:p>
            <a:r>
              <a:rPr lang="fr-FR" sz="2800"/>
              <a:t>Polymorphisme (suite)</a:t>
            </a:r>
          </a:p>
        </p:txBody>
      </p:sp>
      <p:sp>
        <p:nvSpPr>
          <p:cNvPr id="1773572" name="Rectangle 4"/>
          <p:cNvSpPr>
            <a:spLocks noGrp="1" noChangeArrowheads="1"/>
          </p:cNvSpPr>
          <p:nvPr>
            <p:ph type="body" idx="1"/>
          </p:nvPr>
        </p:nvSpPr>
        <p:spPr/>
        <p:txBody>
          <a:bodyPr/>
          <a:lstStyle/>
          <a:p>
            <a:r>
              <a:rPr lang="fr-FR"/>
              <a:t>Des requêtes polymorphes ! Si ! Si !</a:t>
            </a:r>
          </a:p>
          <a:p>
            <a:endParaRPr lang="fr-FR"/>
          </a:p>
        </p:txBody>
      </p:sp>
      <p:pic>
        <p:nvPicPr>
          <p:cNvPr id="1773573" name="Picture 5"/>
          <p:cNvPicPr>
            <a:picLocks noChangeAspect="1" noChangeArrowheads="1"/>
          </p:cNvPicPr>
          <p:nvPr/>
        </p:nvPicPr>
        <p:blipFill>
          <a:blip r:embed="rId2" cstate="print"/>
          <a:srcRect/>
          <a:stretch>
            <a:fillRect/>
          </a:stretch>
        </p:blipFill>
        <p:spPr bwMode="auto">
          <a:xfrm>
            <a:off x="611188" y="2133600"/>
            <a:ext cx="8353425" cy="2219325"/>
          </a:xfrm>
          <a:prstGeom prst="rect">
            <a:avLst/>
          </a:prstGeom>
          <a:noFill/>
          <a:ln w="9525">
            <a:noFill/>
            <a:miter lim="800000"/>
            <a:headEnd/>
            <a:tailEnd/>
          </a:ln>
          <a:effectLst/>
        </p:spPr>
      </p:pic>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5378" name="Rectangle 2"/>
          <p:cNvSpPr>
            <a:spLocks noGrp="1" noChangeArrowheads="1"/>
          </p:cNvSpPr>
          <p:nvPr>
            <p:ph type="title"/>
          </p:nvPr>
        </p:nvSpPr>
        <p:spPr/>
        <p:txBody>
          <a:bodyPr/>
          <a:lstStyle/>
          <a:p>
            <a:r>
              <a:rPr lang="fr-FR" sz="2800"/>
              <a:t>Polymorphisme : code client</a:t>
            </a:r>
          </a:p>
        </p:txBody>
      </p:sp>
      <p:pic>
        <p:nvPicPr>
          <p:cNvPr id="1765379" name="Picture 3"/>
          <p:cNvPicPr>
            <a:picLocks noGrp="1" noChangeAspect="1" noChangeArrowheads="1"/>
          </p:cNvPicPr>
          <p:nvPr>
            <p:ph type="body" idx="1"/>
          </p:nvPr>
        </p:nvPicPr>
        <p:blipFill>
          <a:blip r:embed="rId2" cstate="print"/>
          <a:srcRect/>
          <a:stretch>
            <a:fillRect/>
          </a:stretch>
        </p:blipFill>
        <p:spPr>
          <a:xfrm>
            <a:off x="685800" y="1447800"/>
            <a:ext cx="8001000" cy="1682750"/>
          </a:xfrm>
        </p:spPr>
      </p:pic>
      <p:pic>
        <p:nvPicPr>
          <p:cNvPr id="1765380" name="Picture 4"/>
          <p:cNvPicPr>
            <a:picLocks noChangeAspect="1" noChangeArrowheads="1"/>
          </p:cNvPicPr>
          <p:nvPr/>
        </p:nvPicPr>
        <p:blipFill>
          <a:blip r:embed="rId3" cstate="print"/>
          <a:srcRect/>
          <a:stretch>
            <a:fillRect/>
          </a:stretch>
        </p:blipFill>
        <p:spPr bwMode="auto">
          <a:xfrm>
            <a:off x="684213" y="3141663"/>
            <a:ext cx="7991475" cy="3527425"/>
          </a:xfrm>
          <a:prstGeom prst="rect">
            <a:avLst/>
          </a:prstGeom>
          <a:noFill/>
          <a:ln w="9525">
            <a:noFill/>
            <a:miter lim="800000"/>
            <a:headEnd/>
            <a:tailEnd/>
          </a:ln>
          <a:effec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Rectangle 2"/>
          <p:cNvSpPr>
            <a:spLocks noGrp="1" noChangeArrowheads="1"/>
          </p:cNvSpPr>
          <p:nvPr>
            <p:ph type="title"/>
          </p:nvPr>
        </p:nvSpPr>
        <p:spPr/>
        <p:txBody>
          <a:bodyPr/>
          <a:lstStyle/>
          <a:p>
            <a:r>
              <a:rPr lang="fr-FR"/>
              <a:t>Enterprise Bean</a:t>
            </a:r>
          </a:p>
        </p:txBody>
      </p:sp>
      <p:sp>
        <p:nvSpPr>
          <p:cNvPr id="1204227" name="Rectangle 3"/>
          <p:cNvSpPr>
            <a:spLocks noGrp="1" noChangeArrowheads="1"/>
          </p:cNvSpPr>
          <p:nvPr>
            <p:ph type="body" idx="1"/>
          </p:nvPr>
        </p:nvSpPr>
        <p:spPr/>
        <p:txBody>
          <a:bodyPr/>
          <a:lstStyle/>
          <a:p>
            <a:r>
              <a:rPr lang="fr-FR"/>
              <a:t>Composant serveur qui peut être </a:t>
            </a:r>
            <a:r>
              <a:rPr lang="fr-FR" i="1"/>
              <a:t>déployé</a:t>
            </a:r>
          </a:p>
          <a:p>
            <a:r>
              <a:rPr lang="fr-FR"/>
              <a:t>Composé</a:t>
            </a:r>
            <a:r>
              <a:rPr lang="fr-FR" i="1"/>
              <a:t> </a:t>
            </a:r>
            <a:r>
              <a:rPr lang="fr-FR"/>
              <a:t>de</a:t>
            </a:r>
            <a:r>
              <a:rPr lang="fr-FR" i="1"/>
              <a:t> un ou plusieurs objets</a:t>
            </a:r>
            <a:endParaRPr lang="fr-FR"/>
          </a:p>
          <a:p>
            <a:r>
              <a:rPr lang="fr-FR"/>
              <a:t>Les clients d'un Bean lui parlent </a:t>
            </a:r>
            <a:r>
              <a:rPr lang="fr-FR" i="1"/>
              <a:t>au travers d'une interface</a:t>
            </a:r>
          </a:p>
          <a:p>
            <a:r>
              <a:rPr lang="fr-FR"/>
              <a:t>Cette interface, de même que le Bean, suivent la spécification EJB</a:t>
            </a:r>
          </a:p>
          <a:p>
            <a:r>
              <a:rPr lang="fr-FR"/>
              <a:t>Cette spécification requiert que le Bean </a:t>
            </a:r>
            <a:r>
              <a:rPr lang="fr-FR" i="1"/>
              <a:t>expose certaines méthodes</a:t>
            </a:r>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4594" name="Rectangle 2"/>
          <p:cNvSpPr>
            <a:spLocks noGrp="1" noChangeArrowheads="1"/>
          </p:cNvSpPr>
          <p:nvPr>
            <p:ph type="title"/>
          </p:nvPr>
        </p:nvSpPr>
        <p:spPr/>
        <p:txBody>
          <a:bodyPr/>
          <a:lstStyle/>
          <a:p>
            <a:r>
              <a:rPr lang="fr-FR" sz="2800"/>
              <a:t>Polymorphisme : oui, ça marche !</a:t>
            </a:r>
          </a:p>
        </p:txBody>
      </p:sp>
      <p:sp>
        <p:nvSpPr>
          <p:cNvPr id="1774595" name="Rectangle 3"/>
          <p:cNvSpPr>
            <a:spLocks noGrp="1" noChangeArrowheads="1"/>
          </p:cNvSpPr>
          <p:nvPr>
            <p:ph type="body" idx="1"/>
          </p:nvPr>
        </p:nvSpPr>
        <p:spPr/>
        <p:txBody>
          <a:bodyPr/>
          <a:lstStyle/>
          <a:p>
            <a:r>
              <a:rPr lang="fr-FR"/>
              <a:t>C’est bien la méthode toString() de chaque sous-classe qui est appelée !</a:t>
            </a:r>
          </a:p>
          <a:p>
            <a:r>
              <a:rPr lang="fr-FR"/>
              <a:t>La requête à récupéré tous les RoadVehicle (s)</a:t>
            </a:r>
          </a:p>
          <a:p>
            <a:endParaRPr lang="fr-FR"/>
          </a:p>
        </p:txBody>
      </p:sp>
      <p:pic>
        <p:nvPicPr>
          <p:cNvPr id="1774596" name="Picture 4"/>
          <p:cNvPicPr>
            <a:picLocks noChangeAspect="1" noChangeArrowheads="1"/>
          </p:cNvPicPr>
          <p:nvPr/>
        </p:nvPicPr>
        <p:blipFill>
          <a:blip r:embed="rId2" cstate="print"/>
          <a:srcRect/>
          <a:stretch>
            <a:fillRect/>
          </a:stretch>
        </p:blipFill>
        <p:spPr bwMode="auto">
          <a:xfrm>
            <a:off x="611188" y="3429000"/>
            <a:ext cx="8424862" cy="1946275"/>
          </a:xfrm>
          <a:prstGeom prst="rect">
            <a:avLst/>
          </a:prstGeom>
          <a:noFill/>
          <a:ln w="9525">
            <a:noFill/>
            <a:miter lim="800000"/>
            <a:headEnd/>
            <a:tailEnd/>
          </a:ln>
          <a:effectLst/>
        </p:spPr>
      </p:pic>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618" name="Rectangle 2"/>
          <p:cNvSpPr>
            <a:spLocks noGrp="1" noChangeArrowheads="1"/>
          </p:cNvSpPr>
          <p:nvPr>
            <p:ph type="title"/>
          </p:nvPr>
        </p:nvSpPr>
        <p:spPr/>
        <p:txBody>
          <a:bodyPr/>
          <a:lstStyle/>
          <a:p>
            <a:r>
              <a:rPr lang="fr-FR" sz="2800"/>
              <a:t>EJB QL : Quelques exemples</a:t>
            </a:r>
          </a:p>
        </p:txBody>
      </p:sp>
      <p:sp>
        <p:nvSpPr>
          <p:cNvPr id="1775619" name="Rectangle 3"/>
          <p:cNvSpPr>
            <a:spLocks noGrp="1" noChangeArrowheads="1"/>
          </p:cNvSpPr>
          <p:nvPr>
            <p:ph type="body" idx="1"/>
          </p:nvPr>
        </p:nvSpPr>
        <p:spPr/>
        <p:txBody>
          <a:bodyPr/>
          <a:lstStyle/>
          <a:p>
            <a:r>
              <a:rPr lang="fr-FR"/>
              <a:t>Voir le fichier PDF fourni avec les TPs !</a:t>
            </a:r>
          </a:p>
        </p:txBody>
      </p:sp>
      <p:pic>
        <p:nvPicPr>
          <p:cNvPr id="1775620" name="Picture 4"/>
          <p:cNvPicPr>
            <a:picLocks noChangeAspect="1" noChangeArrowheads="1"/>
          </p:cNvPicPr>
          <p:nvPr/>
        </p:nvPicPr>
        <p:blipFill>
          <a:blip r:embed="rId2" cstate="print"/>
          <a:srcRect/>
          <a:stretch>
            <a:fillRect/>
          </a:stretch>
        </p:blipFill>
        <p:spPr bwMode="auto">
          <a:xfrm>
            <a:off x="755650" y="2492375"/>
            <a:ext cx="8137525" cy="2713038"/>
          </a:xfrm>
          <a:prstGeom prst="rect">
            <a:avLst/>
          </a:prstGeom>
          <a:noFill/>
          <a:ln w="9525">
            <a:noFill/>
            <a:miter lim="800000"/>
            <a:headEnd/>
            <a:tailEnd/>
          </a:ln>
          <a:effectLst/>
        </p:spPr>
      </p:pic>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6642" name="Rectangle 2"/>
          <p:cNvSpPr>
            <a:spLocks noGrp="1" noChangeArrowheads="1"/>
          </p:cNvSpPr>
          <p:nvPr>
            <p:ph type="title"/>
          </p:nvPr>
        </p:nvSpPr>
        <p:spPr/>
        <p:txBody>
          <a:bodyPr/>
          <a:lstStyle/>
          <a:p>
            <a:r>
              <a:rPr lang="fr-FR" sz="2800"/>
              <a:t>EJB QL : Quelques exemples (suite)</a:t>
            </a:r>
          </a:p>
        </p:txBody>
      </p:sp>
      <p:pic>
        <p:nvPicPr>
          <p:cNvPr id="1776643" name="Picture 3"/>
          <p:cNvPicPr>
            <a:picLocks noGrp="1" noChangeAspect="1" noChangeArrowheads="1"/>
          </p:cNvPicPr>
          <p:nvPr>
            <p:ph type="body" idx="1"/>
          </p:nvPr>
        </p:nvPicPr>
        <p:blipFill>
          <a:blip r:embed="rId2" cstate="print"/>
          <a:srcRect/>
          <a:stretch>
            <a:fillRect/>
          </a:stretch>
        </p:blipFill>
        <p:spPr>
          <a:xfrm>
            <a:off x="685800" y="1447800"/>
            <a:ext cx="8001000" cy="2298700"/>
          </a:xfrm>
        </p:spPr>
      </p:pic>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7666" name="Rectangle 2"/>
          <p:cNvSpPr>
            <a:spLocks noGrp="1" noChangeArrowheads="1"/>
          </p:cNvSpPr>
          <p:nvPr>
            <p:ph type="title"/>
          </p:nvPr>
        </p:nvSpPr>
        <p:spPr/>
        <p:txBody>
          <a:bodyPr/>
          <a:lstStyle/>
          <a:p>
            <a:r>
              <a:rPr lang="fr-FR" sz="2800"/>
              <a:t>EJB QL : Quelques exemples (suite)</a:t>
            </a:r>
          </a:p>
        </p:txBody>
      </p:sp>
      <p:pic>
        <p:nvPicPr>
          <p:cNvPr id="1777667"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8690" name="Rectangle 2"/>
          <p:cNvSpPr>
            <a:spLocks noGrp="1" noChangeArrowheads="1"/>
          </p:cNvSpPr>
          <p:nvPr>
            <p:ph type="title"/>
          </p:nvPr>
        </p:nvSpPr>
        <p:spPr/>
        <p:txBody>
          <a:bodyPr/>
          <a:lstStyle/>
          <a:p>
            <a:r>
              <a:rPr lang="fr-FR" sz="2800"/>
              <a:t>EJB QL : Quelques exemples (suite)</a:t>
            </a:r>
          </a:p>
        </p:txBody>
      </p:sp>
      <p:sp>
        <p:nvSpPr>
          <p:cNvPr id="1778692" name="Rectangle 4"/>
          <p:cNvSpPr>
            <a:spLocks noGrp="1" noChangeArrowheads="1"/>
          </p:cNvSpPr>
          <p:nvPr>
            <p:ph type="body" idx="1"/>
          </p:nvPr>
        </p:nvSpPr>
        <p:spPr/>
        <p:txBody>
          <a:bodyPr/>
          <a:lstStyle/>
          <a:p>
            <a:r>
              <a:rPr lang="fr-FR"/>
              <a:t>Liste toutes les commandes qui ne comprennent pas (LEFT) de produit dont le prix est supérieur à une certaine quantité</a:t>
            </a:r>
          </a:p>
          <a:p>
            <a:endParaRPr lang="fr-FR"/>
          </a:p>
        </p:txBody>
      </p:sp>
      <p:pic>
        <p:nvPicPr>
          <p:cNvPr id="1778693" name="Picture 5"/>
          <p:cNvPicPr>
            <a:picLocks noChangeAspect="1" noChangeArrowheads="1"/>
          </p:cNvPicPr>
          <p:nvPr/>
        </p:nvPicPr>
        <p:blipFill>
          <a:blip r:embed="rId2" cstate="print"/>
          <a:srcRect/>
          <a:stretch>
            <a:fillRect/>
          </a:stretch>
        </p:blipFill>
        <p:spPr bwMode="auto">
          <a:xfrm>
            <a:off x="827088" y="3141663"/>
            <a:ext cx="8001000" cy="2701925"/>
          </a:xfrm>
          <a:prstGeom prst="rect">
            <a:avLst/>
          </a:prstGeom>
          <a:noFill/>
          <a:ln w="9525">
            <a:noFill/>
            <a:miter lim="800000"/>
            <a:headEnd/>
            <a:tailEnd/>
          </a:ln>
          <a:effectLst/>
        </p:spPr>
      </p:pic>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2786" name="Rectangle 2"/>
          <p:cNvSpPr>
            <a:spLocks noGrp="1" noChangeArrowheads="1"/>
          </p:cNvSpPr>
          <p:nvPr>
            <p:ph type="title"/>
          </p:nvPr>
        </p:nvSpPr>
        <p:spPr/>
        <p:txBody>
          <a:bodyPr/>
          <a:lstStyle/>
          <a:p>
            <a:endParaRPr lang="fr-FR"/>
          </a:p>
        </p:txBody>
      </p:sp>
      <p:sp>
        <p:nvSpPr>
          <p:cNvPr id="1782787" name="AutoShape 3"/>
          <p:cNvSpPr>
            <a:spLocks noGrp="1" noChangeAspect="1" noChangeArrowheads="1"/>
          </p:cNvSpPr>
          <p:nvPr>
            <p:ph type="body" idx="1"/>
          </p:nvPr>
        </p:nvSpPr>
        <p:spPr/>
        <p:txBody>
          <a:bodyPr/>
          <a:lstStyle/>
          <a:p>
            <a:r>
              <a:rPr lang="fr-FR"/>
              <a:t>Table des compagnies</a:t>
            </a:r>
          </a:p>
          <a:p>
            <a:endParaRPr lang="fr-FR"/>
          </a:p>
          <a:p>
            <a:endParaRPr lang="fr-FR"/>
          </a:p>
          <a:p>
            <a:r>
              <a:rPr lang="fr-FR"/>
              <a:t>Table des employés</a:t>
            </a:r>
          </a:p>
          <a:p>
            <a:endParaRPr lang="fr-FR"/>
          </a:p>
        </p:txBody>
      </p:sp>
      <p:pic>
        <p:nvPicPr>
          <p:cNvPr id="1782788" name="Picture 4"/>
          <p:cNvPicPr>
            <a:picLocks noChangeAspect="1" noChangeArrowheads="1"/>
          </p:cNvPicPr>
          <p:nvPr/>
        </p:nvPicPr>
        <p:blipFill>
          <a:blip r:embed="rId2" cstate="print"/>
          <a:srcRect/>
          <a:stretch>
            <a:fillRect/>
          </a:stretch>
        </p:blipFill>
        <p:spPr bwMode="auto">
          <a:xfrm>
            <a:off x="971550" y="2060575"/>
            <a:ext cx="7350125" cy="1427163"/>
          </a:xfrm>
          <a:prstGeom prst="rect">
            <a:avLst/>
          </a:prstGeom>
          <a:noFill/>
          <a:ln w="9525">
            <a:noFill/>
            <a:miter lim="800000"/>
            <a:headEnd/>
            <a:tailEnd/>
          </a:ln>
          <a:effectLst/>
        </p:spPr>
      </p:pic>
      <p:pic>
        <p:nvPicPr>
          <p:cNvPr id="1782789" name="Picture 5"/>
          <p:cNvPicPr>
            <a:picLocks noChangeAspect="1" noChangeArrowheads="1"/>
          </p:cNvPicPr>
          <p:nvPr/>
        </p:nvPicPr>
        <p:blipFill>
          <a:blip r:embed="rId3" cstate="print"/>
          <a:srcRect/>
          <a:stretch>
            <a:fillRect/>
          </a:stretch>
        </p:blipFill>
        <p:spPr bwMode="auto">
          <a:xfrm>
            <a:off x="1042988" y="4149725"/>
            <a:ext cx="7200900" cy="1042988"/>
          </a:xfrm>
          <a:prstGeom prst="rect">
            <a:avLst/>
          </a:prstGeom>
          <a:noFill/>
          <a:ln w="9525">
            <a:noFill/>
            <a:miter lim="800000"/>
            <a:headEnd/>
            <a:tailEnd/>
          </a:ln>
          <a:effectLst/>
        </p:spPr>
      </p:pic>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62" name="Rectangle 2"/>
          <p:cNvSpPr>
            <a:spLocks noGrp="1" noChangeArrowheads="1"/>
          </p:cNvSpPr>
          <p:nvPr>
            <p:ph type="title"/>
          </p:nvPr>
        </p:nvSpPr>
        <p:spPr/>
        <p:txBody>
          <a:bodyPr/>
          <a:lstStyle/>
          <a:p>
            <a:r>
              <a:rPr lang="fr-FR" sz="2800"/>
              <a:t>EJB QL : Quelques exemples (suite)</a:t>
            </a:r>
          </a:p>
        </p:txBody>
      </p:sp>
      <p:sp>
        <p:nvSpPr>
          <p:cNvPr id="1781763" name="AutoShape 3"/>
          <p:cNvSpPr>
            <a:spLocks noGrp="1" noChangeAspect="1" noChangeArrowheads="1"/>
          </p:cNvSpPr>
          <p:nvPr>
            <p:ph type="body" idx="1"/>
          </p:nvPr>
        </p:nvSpPr>
        <p:spPr/>
        <p:txBody>
          <a:bodyPr/>
          <a:lstStyle/>
          <a:p>
            <a:r>
              <a:rPr lang="fr-FR"/>
              <a:t>Cette requête récupère trois compagnies :</a:t>
            </a:r>
          </a:p>
          <a:p>
            <a:endParaRPr lang="fr-FR"/>
          </a:p>
          <a:p>
            <a:r>
              <a:rPr lang="fr-FR"/>
              <a:t>Mais celle-ci uniquement deux :</a:t>
            </a:r>
          </a:p>
          <a:p>
            <a:endParaRPr lang="fr-FR"/>
          </a:p>
          <a:p>
            <a:r>
              <a:rPr lang="fr-FR"/>
              <a:t>Celle-là : les trois (même si join condition absente)</a:t>
            </a:r>
          </a:p>
          <a:p>
            <a:endParaRPr lang="fr-FR"/>
          </a:p>
          <a:p>
            <a:endParaRPr lang="fr-FR"/>
          </a:p>
          <a:p>
            <a:endParaRPr lang="fr-FR"/>
          </a:p>
        </p:txBody>
      </p:sp>
      <p:pic>
        <p:nvPicPr>
          <p:cNvPr id="1781765" name="Picture 5"/>
          <p:cNvPicPr>
            <a:picLocks noChangeAspect="1" noChangeArrowheads="1"/>
          </p:cNvPicPr>
          <p:nvPr/>
        </p:nvPicPr>
        <p:blipFill>
          <a:blip r:embed="rId2" cstate="print"/>
          <a:srcRect/>
          <a:stretch>
            <a:fillRect/>
          </a:stretch>
        </p:blipFill>
        <p:spPr bwMode="auto">
          <a:xfrm>
            <a:off x="611188" y="2276475"/>
            <a:ext cx="8337550" cy="427038"/>
          </a:xfrm>
          <a:prstGeom prst="rect">
            <a:avLst/>
          </a:prstGeom>
          <a:noFill/>
          <a:ln w="9525">
            <a:noFill/>
            <a:miter lim="800000"/>
            <a:headEnd/>
            <a:tailEnd/>
          </a:ln>
          <a:effectLst/>
        </p:spPr>
      </p:pic>
      <p:pic>
        <p:nvPicPr>
          <p:cNvPr id="1781766" name="Picture 6"/>
          <p:cNvPicPr>
            <a:picLocks noChangeAspect="1" noChangeArrowheads="1"/>
          </p:cNvPicPr>
          <p:nvPr/>
        </p:nvPicPr>
        <p:blipFill>
          <a:blip r:embed="rId3" cstate="print"/>
          <a:srcRect/>
          <a:stretch>
            <a:fillRect/>
          </a:stretch>
        </p:blipFill>
        <p:spPr bwMode="auto">
          <a:xfrm>
            <a:off x="539750" y="3500438"/>
            <a:ext cx="8353425" cy="366712"/>
          </a:xfrm>
          <a:prstGeom prst="rect">
            <a:avLst/>
          </a:prstGeom>
          <a:noFill/>
          <a:ln w="9525">
            <a:noFill/>
            <a:miter lim="800000"/>
            <a:headEnd/>
            <a:tailEnd/>
          </a:ln>
          <a:effectLst/>
        </p:spPr>
      </p:pic>
      <p:pic>
        <p:nvPicPr>
          <p:cNvPr id="1781767" name="Picture 7"/>
          <p:cNvPicPr>
            <a:picLocks noChangeAspect="1" noChangeArrowheads="1"/>
          </p:cNvPicPr>
          <p:nvPr/>
        </p:nvPicPr>
        <p:blipFill>
          <a:blip r:embed="rId4" cstate="print"/>
          <a:srcRect/>
          <a:stretch>
            <a:fillRect/>
          </a:stretch>
        </p:blipFill>
        <p:spPr bwMode="auto">
          <a:xfrm>
            <a:off x="606425" y="5229225"/>
            <a:ext cx="8537575" cy="322263"/>
          </a:xfrm>
          <a:prstGeom prst="rect">
            <a:avLst/>
          </a:prstGeom>
          <a:noFill/>
          <a:ln w="9525">
            <a:noFill/>
            <a:miter lim="800000"/>
            <a:headEnd/>
            <a:tailEnd/>
          </a:ln>
          <a:effectLst/>
        </p:spPr>
      </p:pic>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3810" name="Rectangle 2"/>
          <p:cNvSpPr>
            <a:spLocks noGrp="1" noChangeArrowheads="1"/>
          </p:cNvSpPr>
          <p:nvPr>
            <p:ph type="title"/>
          </p:nvPr>
        </p:nvSpPr>
        <p:spPr/>
        <p:txBody>
          <a:bodyPr/>
          <a:lstStyle/>
          <a:p>
            <a:r>
              <a:rPr lang="fr-FR" sz="2800"/>
              <a:t>EJB QL : Quelques exemples (suite)</a:t>
            </a:r>
          </a:p>
        </p:txBody>
      </p:sp>
      <p:sp>
        <p:nvSpPr>
          <p:cNvPr id="1783811" name="Rectangle 3"/>
          <p:cNvSpPr>
            <a:spLocks noGrp="1" noChangeArrowheads="1"/>
          </p:cNvSpPr>
          <p:nvPr>
            <p:ph type="body" idx="1"/>
          </p:nvPr>
        </p:nvSpPr>
        <p:spPr/>
        <p:txBody>
          <a:bodyPr/>
          <a:lstStyle/>
          <a:p>
            <a:r>
              <a:rPr lang="fr-FR"/>
              <a:t>Provoque le chargement des entities reliées</a:t>
            </a:r>
          </a:p>
          <a:p>
            <a:endParaRPr lang="fr-FR"/>
          </a:p>
          <a:p>
            <a:r>
              <a:rPr lang="fr-FR"/>
              <a:t>Prend le devant sur @FetchType.LAZY</a:t>
            </a:r>
          </a:p>
          <a:p>
            <a:r>
              <a:rPr lang="fr-FR"/>
              <a:t>Autre exemple :</a:t>
            </a:r>
          </a:p>
          <a:p>
            <a:endParaRPr lang="fr-FR"/>
          </a:p>
          <a:p>
            <a:endParaRPr lang="fr-FR"/>
          </a:p>
        </p:txBody>
      </p:sp>
      <p:pic>
        <p:nvPicPr>
          <p:cNvPr id="1783812" name="Picture 4"/>
          <p:cNvPicPr>
            <a:picLocks noChangeAspect="1" noChangeArrowheads="1"/>
          </p:cNvPicPr>
          <p:nvPr/>
        </p:nvPicPr>
        <p:blipFill>
          <a:blip r:embed="rId2" cstate="print"/>
          <a:srcRect/>
          <a:stretch>
            <a:fillRect/>
          </a:stretch>
        </p:blipFill>
        <p:spPr bwMode="auto">
          <a:xfrm>
            <a:off x="684213" y="2205038"/>
            <a:ext cx="8135937" cy="285750"/>
          </a:xfrm>
          <a:prstGeom prst="rect">
            <a:avLst/>
          </a:prstGeom>
          <a:noFill/>
          <a:ln w="9525">
            <a:noFill/>
            <a:miter lim="800000"/>
            <a:headEnd/>
            <a:tailEnd/>
          </a:ln>
          <a:effectLst/>
        </p:spPr>
      </p:pic>
      <p:pic>
        <p:nvPicPr>
          <p:cNvPr id="1783813" name="Picture 5"/>
          <p:cNvPicPr>
            <a:picLocks noChangeAspect="1" noChangeArrowheads="1"/>
          </p:cNvPicPr>
          <p:nvPr/>
        </p:nvPicPr>
        <p:blipFill>
          <a:blip r:embed="rId3" cstate="print"/>
          <a:srcRect/>
          <a:stretch>
            <a:fillRect/>
          </a:stretch>
        </p:blipFill>
        <p:spPr bwMode="auto">
          <a:xfrm>
            <a:off x="755650" y="4365625"/>
            <a:ext cx="8064500" cy="1260475"/>
          </a:xfrm>
          <a:prstGeom prst="rect">
            <a:avLst/>
          </a:prstGeom>
          <a:noFill/>
          <a:ln w="9525">
            <a:noFill/>
            <a:miter lim="800000"/>
            <a:headEnd/>
            <a:tailEnd/>
          </a:ln>
          <a:effectLst/>
        </p:spPr>
      </p:pic>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4834" name="Rectangle 2"/>
          <p:cNvSpPr>
            <a:spLocks noGrp="1" noChangeArrowheads="1"/>
          </p:cNvSpPr>
          <p:nvPr>
            <p:ph type="title"/>
          </p:nvPr>
        </p:nvSpPr>
        <p:spPr/>
        <p:txBody>
          <a:bodyPr/>
          <a:lstStyle/>
          <a:p>
            <a:r>
              <a:rPr lang="fr-FR" sz="2800"/>
              <a:t>EJB QL : Quelques exemples (suite)</a:t>
            </a:r>
          </a:p>
        </p:txBody>
      </p:sp>
      <p:sp>
        <p:nvSpPr>
          <p:cNvPr id="1784835" name="Rectangle 3"/>
          <p:cNvSpPr>
            <a:spLocks noGrp="1" noChangeArrowheads="1"/>
          </p:cNvSpPr>
          <p:nvPr>
            <p:ph type="body" idx="1"/>
          </p:nvPr>
        </p:nvSpPr>
        <p:spPr/>
        <p:txBody>
          <a:bodyPr/>
          <a:lstStyle/>
          <a:p>
            <a:r>
              <a:rPr lang="fr-FR"/>
              <a:t>WHERE et requêtes paramétrées</a:t>
            </a:r>
          </a:p>
          <a:p>
            <a:endParaRPr lang="fr-FR"/>
          </a:p>
          <a:p>
            <a:endParaRPr lang="fr-FR"/>
          </a:p>
          <a:p>
            <a:r>
              <a:rPr lang="fr-FR"/>
              <a:t>Autre exemple avec paramètres nommés</a:t>
            </a:r>
          </a:p>
          <a:p>
            <a:endParaRPr lang="fr-FR"/>
          </a:p>
          <a:p>
            <a:endParaRPr lang="fr-FR"/>
          </a:p>
        </p:txBody>
      </p:sp>
      <p:pic>
        <p:nvPicPr>
          <p:cNvPr id="1784836" name="Picture 4"/>
          <p:cNvPicPr>
            <a:picLocks noChangeAspect="1" noChangeArrowheads="1"/>
          </p:cNvPicPr>
          <p:nvPr/>
        </p:nvPicPr>
        <p:blipFill>
          <a:blip r:embed="rId2" cstate="print"/>
          <a:srcRect/>
          <a:stretch>
            <a:fillRect/>
          </a:stretch>
        </p:blipFill>
        <p:spPr bwMode="auto">
          <a:xfrm>
            <a:off x="827088" y="2276475"/>
            <a:ext cx="8066087" cy="781050"/>
          </a:xfrm>
          <a:prstGeom prst="rect">
            <a:avLst/>
          </a:prstGeom>
          <a:noFill/>
          <a:ln w="9525">
            <a:noFill/>
            <a:miter lim="800000"/>
            <a:headEnd/>
            <a:tailEnd/>
          </a:ln>
          <a:effectLst/>
        </p:spPr>
      </p:pic>
      <p:pic>
        <p:nvPicPr>
          <p:cNvPr id="1784837" name="Picture 5"/>
          <p:cNvPicPr>
            <a:picLocks noChangeAspect="1" noChangeArrowheads="1"/>
          </p:cNvPicPr>
          <p:nvPr/>
        </p:nvPicPr>
        <p:blipFill>
          <a:blip r:embed="rId3" cstate="print"/>
          <a:srcRect/>
          <a:stretch>
            <a:fillRect/>
          </a:stretch>
        </p:blipFill>
        <p:spPr bwMode="auto">
          <a:xfrm>
            <a:off x="755650" y="4292600"/>
            <a:ext cx="8101013" cy="787400"/>
          </a:xfrm>
          <a:prstGeom prst="rect">
            <a:avLst/>
          </a:prstGeom>
          <a:noFill/>
          <a:ln w="9525">
            <a:noFill/>
            <a:miter lim="800000"/>
            <a:headEnd/>
            <a:tailEnd/>
          </a:ln>
          <a:effectLst/>
        </p:spPr>
      </p:pic>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Rectangle 2"/>
          <p:cNvSpPr>
            <a:spLocks noGrp="1" noChangeArrowheads="1"/>
          </p:cNvSpPr>
          <p:nvPr>
            <p:ph type="title"/>
          </p:nvPr>
        </p:nvSpPr>
        <p:spPr/>
        <p:txBody>
          <a:bodyPr/>
          <a:lstStyle/>
          <a:p>
            <a:r>
              <a:rPr lang="fr-FR" sz="2800"/>
              <a:t>EJB QL : Quelques exemples (suite)</a:t>
            </a:r>
          </a:p>
        </p:txBody>
      </p:sp>
      <p:sp>
        <p:nvSpPr>
          <p:cNvPr id="1785859" name="Rectangle 3"/>
          <p:cNvSpPr>
            <a:spLocks noGrp="1" noChangeArrowheads="1"/>
          </p:cNvSpPr>
          <p:nvPr>
            <p:ph type="body" idx="1"/>
          </p:nvPr>
        </p:nvSpPr>
        <p:spPr/>
        <p:txBody>
          <a:bodyPr/>
          <a:lstStyle/>
          <a:p>
            <a:r>
              <a:rPr lang="fr-FR"/>
              <a:t>Expressions</a:t>
            </a:r>
          </a:p>
          <a:p>
            <a:endParaRPr lang="fr-FR"/>
          </a:p>
          <a:p>
            <a:endParaRPr lang="fr-FR"/>
          </a:p>
          <a:p>
            <a:endParaRPr lang="fr-FR"/>
          </a:p>
          <a:p>
            <a:r>
              <a:rPr lang="fr-FR"/>
              <a:t>Le % dans le LIKE = suite de caractères, le _ = un caractère</a:t>
            </a:r>
          </a:p>
          <a:p>
            <a:endParaRPr lang="fr-FR"/>
          </a:p>
        </p:txBody>
      </p:sp>
      <p:pic>
        <p:nvPicPr>
          <p:cNvPr id="1785860" name="Picture 4"/>
          <p:cNvPicPr>
            <a:picLocks noChangeAspect="1" noChangeArrowheads="1"/>
          </p:cNvPicPr>
          <p:nvPr/>
        </p:nvPicPr>
        <p:blipFill>
          <a:blip r:embed="rId2" cstate="print"/>
          <a:srcRect/>
          <a:stretch>
            <a:fillRect/>
          </a:stretch>
        </p:blipFill>
        <p:spPr bwMode="auto">
          <a:xfrm>
            <a:off x="684213" y="2420938"/>
            <a:ext cx="8062912" cy="292100"/>
          </a:xfrm>
          <a:prstGeom prst="rect">
            <a:avLst/>
          </a:prstGeom>
          <a:noFill/>
          <a:ln w="9525">
            <a:noFill/>
            <a:miter lim="800000"/>
            <a:headEnd/>
            <a:tailEnd/>
          </a:ln>
          <a:effectLst/>
        </p:spPr>
      </p:pic>
      <p:pic>
        <p:nvPicPr>
          <p:cNvPr id="1785861" name="Picture 5"/>
          <p:cNvPicPr>
            <a:picLocks noChangeAspect="1" noChangeArrowheads="1"/>
          </p:cNvPicPr>
          <p:nvPr/>
        </p:nvPicPr>
        <p:blipFill>
          <a:blip r:embed="rId3" cstate="print"/>
          <a:srcRect/>
          <a:stretch>
            <a:fillRect/>
          </a:stretch>
        </p:blipFill>
        <p:spPr bwMode="auto">
          <a:xfrm>
            <a:off x="669925" y="2924175"/>
            <a:ext cx="7934325" cy="323850"/>
          </a:xfrm>
          <a:prstGeom prst="rect">
            <a:avLst/>
          </a:prstGeom>
          <a:noFill/>
          <a:ln w="9525">
            <a:noFill/>
            <a:miter lim="800000"/>
            <a:headEnd/>
            <a:tailEnd/>
          </a:ln>
          <a:effectLst/>
        </p:spPr>
      </p:pic>
      <p:pic>
        <p:nvPicPr>
          <p:cNvPr id="1785862" name="Picture 6"/>
          <p:cNvPicPr>
            <a:picLocks noChangeAspect="1" noChangeArrowheads="1"/>
          </p:cNvPicPr>
          <p:nvPr/>
        </p:nvPicPr>
        <p:blipFill>
          <a:blip r:embed="rId4" cstate="print"/>
          <a:srcRect/>
          <a:stretch>
            <a:fillRect/>
          </a:stretch>
        </p:blipFill>
        <p:spPr bwMode="auto">
          <a:xfrm>
            <a:off x="684213" y="3500438"/>
            <a:ext cx="7048500" cy="333375"/>
          </a:xfrm>
          <a:prstGeom prst="rect">
            <a:avLst/>
          </a:prstGeom>
          <a:noFill/>
          <a:ln w="9525">
            <a:noFill/>
            <a:miter lim="800000"/>
            <a:headEnd/>
            <a:tailEnd/>
          </a:ln>
          <a:effectLst/>
        </p:spPr>
      </p:pic>
      <p:pic>
        <p:nvPicPr>
          <p:cNvPr id="1785863" name="Picture 7"/>
          <p:cNvPicPr>
            <a:picLocks noChangeAspect="1" noChangeArrowheads="1"/>
          </p:cNvPicPr>
          <p:nvPr/>
        </p:nvPicPr>
        <p:blipFill>
          <a:blip r:embed="rId5" cstate="print"/>
          <a:srcRect/>
          <a:stretch>
            <a:fillRect/>
          </a:stretch>
        </p:blipFill>
        <p:spPr bwMode="auto">
          <a:xfrm>
            <a:off x="684213" y="5157788"/>
            <a:ext cx="7362825" cy="285750"/>
          </a:xfrm>
          <a:prstGeom prst="rect">
            <a:avLst/>
          </a:prstGeom>
          <a:noFill/>
          <a:ln w="9525">
            <a:noFill/>
            <a:miter lim="800000"/>
            <a:headEnd/>
            <a:tailEnd/>
          </a:ln>
          <a:effectLst/>
        </p:spPr>
      </p:pic>
      <p:pic>
        <p:nvPicPr>
          <p:cNvPr id="1785864" name="Picture 8"/>
          <p:cNvPicPr>
            <a:picLocks noChangeAspect="1" noChangeArrowheads="1"/>
          </p:cNvPicPr>
          <p:nvPr/>
        </p:nvPicPr>
        <p:blipFill>
          <a:blip r:embed="rId6" cstate="print"/>
          <a:srcRect/>
          <a:stretch>
            <a:fillRect/>
          </a:stretch>
        </p:blipFill>
        <p:spPr bwMode="auto">
          <a:xfrm>
            <a:off x="684213" y="5589588"/>
            <a:ext cx="7362825" cy="276225"/>
          </a:xfrm>
          <a:prstGeom prst="rect">
            <a:avLst/>
          </a:prstGeom>
          <a:noFill/>
          <a:ln w="9525">
            <a:noFill/>
            <a:miter lim="800000"/>
            <a:headEnd/>
            <a:tailEnd/>
          </a:ln>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Rectangle 2"/>
          <p:cNvSpPr>
            <a:spLocks noGrp="1" noChangeArrowheads="1"/>
          </p:cNvSpPr>
          <p:nvPr>
            <p:ph type="title"/>
          </p:nvPr>
        </p:nvSpPr>
        <p:spPr/>
        <p:txBody>
          <a:bodyPr/>
          <a:lstStyle/>
          <a:p>
            <a:r>
              <a:rPr lang="fr-FR"/>
              <a:t>Enterprise Bean</a:t>
            </a:r>
          </a:p>
        </p:txBody>
      </p:sp>
      <p:sp>
        <p:nvSpPr>
          <p:cNvPr id="1205251" name="Rectangle 3"/>
          <p:cNvSpPr>
            <a:spLocks noGrp="1" noChangeArrowheads="1"/>
          </p:cNvSpPr>
          <p:nvPr>
            <p:ph type="body" idx="1"/>
          </p:nvPr>
        </p:nvSpPr>
        <p:spPr/>
        <p:txBody>
          <a:bodyPr/>
          <a:lstStyle/>
          <a:p>
            <a:pPr>
              <a:lnSpc>
                <a:spcPct val="90000"/>
              </a:lnSpc>
            </a:pPr>
            <a:r>
              <a:rPr lang="fr-FR" sz="2400"/>
              <a:t>Le client d'un Bean peut être</a:t>
            </a:r>
          </a:p>
          <a:p>
            <a:pPr lvl="1">
              <a:lnSpc>
                <a:spcPct val="90000"/>
              </a:lnSpc>
            </a:pPr>
            <a:r>
              <a:rPr lang="fr-FR" sz="2000"/>
              <a:t>Une servlet</a:t>
            </a:r>
          </a:p>
          <a:p>
            <a:pPr lvl="1">
              <a:lnSpc>
                <a:spcPct val="90000"/>
              </a:lnSpc>
            </a:pPr>
            <a:r>
              <a:rPr lang="fr-FR" sz="2000"/>
              <a:t>Une applet</a:t>
            </a:r>
          </a:p>
          <a:p>
            <a:pPr lvl="1">
              <a:lnSpc>
                <a:spcPct val="90000"/>
              </a:lnSpc>
            </a:pPr>
            <a:r>
              <a:rPr lang="fr-FR" sz="2000"/>
              <a:t>Une application classique</a:t>
            </a:r>
          </a:p>
          <a:p>
            <a:pPr lvl="1">
              <a:lnSpc>
                <a:spcPct val="90000"/>
              </a:lnSpc>
            </a:pPr>
            <a:r>
              <a:rPr lang="fr-FR" sz="2000"/>
              <a:t>Un autre Bean</a:t>
            </a:r>
          </a:p>
          <a:p>
            <a:pPr>
              <a:lnSpc>
                <a:spcPct val="90000"/>
              </a:lnSpc>
            </a:pPr>
            <a:r>
              <a:rPr lang="fr-FR" sz="2400"/>
              <a:t>On peut décomposer une application en un graphe de tâches/sous-tâches</a:t>
            </a:r>
          </a:p>
          <a:p>
            <a:pPr>
              <a:lnSpc>
                <a:spcPct val="90000"/>
              </a:lnSpc>
            </a:pPr>
            <a:r>
              <a:rPr lang="fr-FR" sz="2400"/>
              <a:t>Exemple : achat d'un CD à partir du code-barre</a:t>
            </a:r>
          </a:p>
          <a:p>
            <a:pPr lvl="1">
              <a:lnSpc>
                <a:spcPct val="90000"/>
              </a:lnSpc>
            </a:pPr>
            <a:r>
              <a:rPr lang="fr-FR" sz="2000"/>
              <a:t>Scanner (qui a une JVM embarquée) client d'un Bean sur le Serveur</a:t>
            </a:r>
          </a:p>
          <a:p>
            <a:pPr lvl="1">
              <a:lnSpc>
                <a:spcPct val="90000"/>
              </a:lnSpc>
            </a:pPr>
            <a:r>
              <a:rPr lang="fr-FR" sz="2000"/>
              <a:t>Ce Bean client d'autres Beans : gestion de catalogue, de commandes, de gestion de transaction VISA, etc…</a:t>
            </a:r>
          </a:p>
          <a:p>
            <a:pPr>
              <a:lnSpc>
                <a:spcPct val="90000"/>
              </a:lnSpc>
            </a:pPr>
            <a:r>
              <a:rPr lang="fr-FR" sz="2400"/>
              <a:t>Modèle flexible, extensible…</a:t>
            </a:r>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882" name="Rectangle 2"/>
          <p:cNvSpPr>
            <a:spLocks noGrp="1" noChangeArrowheads="1"/>
          </p:cNvSpPr>
          <p:nvPr>
            <p:ph type="title"/>
          </p:nvPr>
        </p:nvSpPr>
        <p:spPr/>
        <p:txBody>
          <a:bodyPr/>
          <a:lstStyle/>
          <a:p>
            <a:r>
              <a:rPr lang="fr-FR" sz="2800"/>
              <a:t>EJB QL : Quelques exemples (suite)</a:t>
            </a:r>
          </a:p>
        </p:txBody>
      </p:sp>
      <p:sp>
        <p:nvSpPr>
          <p:cNvPr id="1786883" name="Rectangle 3"/>
          <p:cNvSpPr>
            <a:spLocks noGrp="1" noChangeArrowheads="1"/>
          </p:cNvSpPr>
          <p:nvPr>
            <p:ph type="body" idx="1"/>
          </p:nvPr>
        </p:nvSpPr>
        <p:spPr/>
        <p:txBody>
          <a:bodyPr/>
          <a:lstStyle/>
          <a:p>
            <a:r>
              <a:rPr lang="fr-FR"/>
              <a:t>MEMBER OF</a:t>
            </a:r>
          </a:p>
          <a:p>
            <a:endParaRPr lang="fr-FR"/>
          </a:p>
          <a:p>
            <a:endParaRPr lang="fr-FR"/>
          </a:p>
          <a:p>
            <a:r>
              <a:rPr lang="fr-FR"/>
              <a:t>Sous-Requêtes</a:t>
            </a:r>
          </a:p>
          <a:p>
            <a:endParaRPr lang="fr-FR"/>
          </a:p>
          <a:p>
            <a:endParaRPr lang="fr-FR"/>
          </a:p>
        </p:txBody>
      </p:sp>
      <p:pic>
        <p:nvPicPr>
          <p:cNvPr id="1786885" name="Picture 5"/>
          <p:cNvPicPr>
            <a:picLocks noChangeAspect="1" noChangeArrowheads="1"/>
          </p:cNvPicPr>
          <p:nvPr/>
        </p:nvPicPr>
        <p:blipFill>
          <a:blip r:embed="rId2" cstate="print"/>
          <a:srcRect/>
          <a:stretch>
            <a:fillRect/>
          </a:stretch>
        </p:blipFill>
        <p:spPr bwMode="auto">
          <a:xfrm>
            <a:off x="755650" y="2420938"/>
            <a:ext cx="8137525" cy="842962"/>
          </a:xfrm>
          <a:prstGeom prst="rect">
            <a:avLst/>
          </a:prstGeom>
          <a:noFill/>
          <a:ln w="9525">
            <a:noFill/>
            <a:miter lim="800000"/>
            <a:headEnd/>
            <a:tailEnd/>
          </a:ln>
          <a:effectLst/>
        </p:spPr>
      </p:pic>
      <p:pic>
        <p:nvPicPr>
          <p:cNvPr id="1786886" name="Picture 6"/>
          <p:cNvPicPr>
            <a:picLocks noChangeAspect="1" noChangeArrowheads="1"/>
          </p:cNvPicPr>
          <p:nvPr/>
        </p:nvPicPr>
        <p:blipFill>
          <a:blip r:embed="rId3" cstate="print"/>
          <a:srcRect/>
          <a:stretch>
            <a:fillRect/>
          </a:stretch>
        </p:blipFill>
        <p:spPr bwMode="auto">
          <a:xfrm>
            <a:off x="827088" y="4221163"/>
            <a:ext cx="7993062" cy="825500"/>
          </a:xfrm>
          <a:prstGeom prst="rect">
            <a:avLst/>
          </a:prstGeom>
          <a:noFill/>
          <a:ln w="9525">
            <a:noFill/>
            <a:miter lim="800000"/>
            <a:headEnd/>
            <a:tailEnd/>
          </a:ln>
          <a:effectLst/>
        </p:spPr>
      </p:pic>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7906" name="Rectangle 2"/>
          <p:cNvSpPr>
            <a:spLocks noGrp="1" noChangeArrowheads="1"/>
          </p:cNvSpPr>
          <p:nvPr>
            <p:ph type="title"/>
          </p:nvPr>
        </p:nvSpPr>
        <p:spPr/>
        <p:txBody>
          <a:bodyPr/>
          <a:lstStyle/>
          <a:p>
            <a:r>
              <a:rPr lang="fr-FR" sz="2800"/>
              <a:t>Fonctions sur chaînes, arithmétique</a:t>
            </a:r>
          </a:p>
        </p:txBody>
      </p:sp>
      <p:sp>
        <p:nvSpPr>
          <p:cNvPr id="1787907" name="Rectangle 3"/>
          <p:cNvSpPr>
            <a:spLocks noGrp="1" noChangeArrowheads="1"/>
          </p:cNvSpPr>
          <p:nvPr>
            <p:ph type="body" idx="1"/>
          </p:nvPr>
        </p:nvSpPr>
        <p:spPr/>
        <p:txBody>
          <a:bodyPr/>
          <a:lstStyle/>
          <a:p>
            <a:endParaRPr lang="fr-FR"/>
          </a:p>
        </p:txBody>
      </p:sp>
      <p:pic>
        <p:nvPicPr>
          <p:cNvPr id="1787908" name="Picture 4"/>
          <p:cNvPicPr>
            <a:picLocks noChangeAspect="1" noChangeArrowheads="1"/>
          </p:cNvPicPr>
          <p:nvPr/>
        </p:nvPicPr>
        <p:blipFill>
          <a:blip r:embed="rId2" cstate="print"/>
          <a:srcRect/>
          <a:stretch>
            <a:fillRect/>
          </a:stretch>
        </p:blipFill>
        <p:spPr bwMode="auto">
          <a:xfrm>
            <a:off x="684213" y="1412875"/>
            <a:ext cx="7920037" cy="5019675"/>
          </a:xfrm>
          <a:prstGeom prst="rect">
            <a:avLst/>
          </a:prstGeom>
          <a:noFill/>
          <a:ln w="9525">
            <a:noFill/>
            <a:miter lim="800000"/>
            <a:headEnd/>
            <a:tailEnd/>
          </a:ln>
          <a:effectLst/>
        </p:spPr>
      </p:pic>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8930" name="Rectangle 2"/>
          <p:cNvSpPr>
            <a:spLocks noGrp="1" noChangeArrowheads="1"/>
          </p:cNvSpPr>
          <p:nvPr>
            <p:ph type="title"/>
          </p:nvPr>
        </p:nvSpPr>
        <p:spPr/>
        <p:txBody>
          <a:bodyPr/>
          <a:lstStyle/>
          <a:p>
            <a:r>
              <a:rPr lang="fr-FR" sz="2800"/>
              <a:t>Fonctions sur chaînes, arithmétique (suite)</a:t>
            </a:r>
          </a:p>
        </p:txBody>
      </p:sp>
      <p:sp>
        <p:nvSpPr>
          <p:cNvPr id="1788931" name="Rectangle 3"/>
          <p:cNvSpPr>
            <a:spLocks noGrp="1" noChangeArrowheads="1"/>
          </p:cNvSpPr>
          <p:nvPr>
            <p:ph type="body" idx="1"/>
          </p:nvPr>
        </p:nvSpPr>
        <p:spPr/>
        <p:txBody>
          <a:bodyPr/>
          <a:lstStyle/>
          <a:p>
            <a:endParaRPr lang="fr-FR"/>
          </a:p>
        </p:txBody>
      </p:sp>
      <p:pic>
        <p:nvPicPr>
          <p:cNvPr id="1788932" name="Picture 4"/>
          <p:cNvPicPr>
            <a:picLocks noChangeAspect="1" noChangeArrowheads="1"/>
          </p:cNvPicPr>
          <p:nvPr/>
        </p:nvPicPr>
        <p:blipFill>
          <a:blip r:embed="rId2" cstate="print"/>
          <a:srcRect/>
          <a:stretch>
            <a:fillRect/>
          </a:stretch>
        </p:blipFill>
        <p:spPr bwMode="auto">
          <a:xfrm>
            <a:off x="611188" y="1484313"/>
            <a:ext cx="7937500" cy="1289050"/>
          </a:xfrm>
          <a:prstGeom prst="rect">
            <a:avLst/>
          </a:prstGeom>
          <a:noFill/>
          <a:ln w="9525">
            <a:noFill/>
            <a:miter lim="800000"/>
            <a:headEnd/>
            <a:tailEnd/>
          </a:ln>
          <a:effectLst/>
        </p:spPr>
      </p:pic>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9714" name="Rectangle 2"/>
          <p:cNvSpPr>
            <a:spLocks noGrp="1" noChangeArrowheads="1"/>
          </p:cNvSpPr>
          <p:nvPr>
            <p:ph type="title"/>
          </p:nvPr>
        </p:nvSpPr>
        <p:spPr/>
        <p:txBody>
          <a:bodyPr/>
          <a:lstStyle/>
          <a:p>
            <a:r>
              <a:rPr lang="fr-FR" sz="2800"/>
              <a:t>EJB QL : Quelques exemples (suite)</a:t>
            </a:r>
          </a:p>
        </p:txBody>
      </p:sp>
      <p:pic>
        <p:nvPicPr>
          <p:cNvPr id="1779715" name="Picture 3"/>
          <p:cNvPicPr>
            <a:picLocks noGrp="1" noChangeAspect="1" noChangeArrowheads="1"/>
          </p:cNvPicPr>
          <p:nvPr>
            <p:ph type="body" idx="1"/>
          </p:nvPr>
        </p:nvPicPr>
        <p:blipFill>
          <a:blip r:embed="rId2" cstate="print"/>
          <a:srcRect/>
          <a:stretch>
            <a:fillRect/>
          </a:stretch>
        </p:blipFill>
        <p:spPr/>
      </p:pic>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0738" name="Rectangle 2"/>
          <p:cNvSpPr>
            <a:spLocks noGrp="1" noChangeArrowheads="1"/>
          </p:cNvSpPr>
          <p:nvPr>
            <p:ph type="title"/>
          </p:nvPr>
        </p:nvSpPr>
        <p:spPr/>
        <p:txBody>
          <a:bodyPr/>
          <a:lstStyle/>
          <a:p>
            <a:r>
              <a:rPr lang="fr-FR" sz="2800"/>
              <a:t>EJB QL : Quelques exemples (suite)</a:t>
            </a:r>
          </a:p>
        </p:txBody>
      </p:sp>
      <p:pic>
        <p:nvPicPr>
          <p:cNvPr id="1780739" name="Picture 3"/>
          <p:cNvPicPr>
            <a:picLocks noGrp="1" noChangeAspect="1" noChangeArrowheads="1"/>
          </p:cNvPicPr>
          <p:nvPr>
            <p:ph type="body" idx="1"/>
          </p:nvPr>
        </p:nvPicPr>
        <p:blipFill>
          <a:blip r:embed="rId2" cstate="print"/>
          <a:srcRect/>
          <a:stretch>
            <a:fillRect/>
          </a:stretch>
        </p:blipFill>
        <p:spPr>
          <a:xfrm>
            <a:off x="685800" y="1447800"/>
            <a:ext cx="8001000" cy="1955800"/>
          </a:xfrm>
        </p:spPr>
      </p:pic>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668098" name="Rectangle 2"/>
          <p:cNvSpPr>
            <a:spLocks noGrp="1" noChangeArrowheads="1"/>
          </p:cNvSpPr>
          <p:nvPr>
            <p:ph type="ctrTitle"/>
          </p:nvPr>
        </p:nvSpPr>
        <p:spPr/>
        <p:txBody>
          <a:bodyPr/>
          <a:lstStyle/>
          <a:p>
            <a:r>
              <a:rPr lang="fr-FR"/>
              <a:t>Bonnes pratiques de persistance</a:t>
            </a: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22" name="Rectangle 2"/>
          <p:cNvSpPr>
            <a:spLocks noGrp="1" noChangeArrowheads="1"/>
          </p:cNvSpPr>
          <p:nvPr>
            <p:ph type="title"/>
          </p:nvPr>
        </p:nvSpPr>
        <p:spPr/>
        <p:txBody>
          <a:bodyPr/>
          <a:lstStyle/>
          <a:p>
            <a:r>
              <a:rPr lang="fr-FR"/>
              <a:t>On manipule des données persistantes</a:t>
            </a:r>
          </a:p>
        </p:txBody>
      </p:sp>
      <p:sp>
        <p:nvSpPr>
          <p:cNvPr id="1669123" name="Rectangle 3"/>
          <p:cNvSpPr>
            <a:spLocks noGrp="1" noChangeArrowheads="1"/>
          </p:cNvSpPr>
          <p:nvPr>
            <p:ph type="body" idx="1"/>
          </p:nvPr>
        </p:nvSpPr>
        <p:spPr/>
        <p:txBody>
          <a:bodyPr/>
          <a:lstStyle/>
          <a:p>
            <a:r>
              <a:rPr lang="fr-FR"/>
              <a:t>Application moderne = manipuler des données, les lire, les écrire, les modifier.</a:t>
            </a:r>
          </a:p>
          <a:p>
            <a:r>
              <a:rPr lang="fr-FR"/>
              <a:t>Le plus souvent, ces données sont dans un SGBD.</a:t>
            </a:r>
          </a:p>
          <a:p>
            <a:r>
              <a:rPr lang="fr-FR"/>
              <a:t>Lorsqu'on développe une application basée sur les EJB, la gestion de la persistance peut être aussi simple que </a:t>
            </a:r>
            <a:r>
              <a:rPr lang="fr-FR" i="1"/>
              <a:t>mapper</a:t>
            </a:r>
            <a:r>
              <a:rPr lang="fr-FR"/>
              <a:t> un EJB sur une table,</a:t>
            </a:r>
          </a:p>
          <a:p>
            <a:r>
              <a:rPr lang="fr-FR"/>
              <a:t>Mais aussi devenir effroyablement complexe !</a:t>
            </a:r>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0146" name="Rectangle 2"/>
          <p:cNvSpPr>
            <a:spLocks noGrp="1" noChangeArrowheads="1"/>
          </p:cNvSpPr>
          <p:nvPr>
            <p:ph type="title"/>
          </p:nvPr>
        </p:nvSpPr>
        <p:spPr/>
        <p:txBody>
          <a:bodyPr/>
          <a:lstStyle/>
          <a:p>
            <a:r>
              <a:rPr lang="fr-FR"/>
              <a:t>Dans ce chapitre…</a:t>
            </a:r>
          </a:p>
        </p:txBody>
      </p:sp>
      <p:sp>
        <p:nvSpPr>
          <p:cNvPr id="1670147" name="Rectangle 3"/>
          <p:cNvSpPr>
            <a:spLocks noGrp="1" noChangeArrowheads="1"/>
          </p:cNvSpPr>
          <p:nvPr>
            <p:ph type="body" idx="1"/>
          </p:nvPr>
        </p:nvSpPr>
        <p:spPr/>
        <p:txBody>
          <a:bodyPr/>
          <a:lstStyle/>
          <a:p>
            <a:r>
              <a:rPr lang="fr-FR"/>
              <a:t>Quand utiliser des entity beans,</a:t>
            </a:r>
          </a:p>
          <a:p>
            <a:r>
              <a:rPr lang="fr-FR"/>
              <a:t>Choisir entre BMP et CMP,</a:t>
            </a:r>
          </a:p>
          <a:p>
            <a:r>
              <a:rPr lang="fr-FR"/>
              <a:t>Quelques design patterns…</a:t>
            </a: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1170" name="Rectangle 2"/>
          <p:cNvSpPr>
            <a:spLocks noGrp="1" noChangeArrowheads="1"/>
          </p:cNvSpPr>
          <p:nvPr>
            <p:ph type="title"/>
          </p:nvPr>
        </p:nvSpPr>
        <p:spPr/>
        <p:txBody>
          <a:bodyPr/>
          <a:lstStyle/>
          <a:p>
            <a:r>
              <a:rPr lang="fr-FR"/>
              <a:t>Quand utilise des entity beans</a:t>
            </a:r>
          </a:p>
        </p:txBody>
      </p:sp>
      <p:sp>
        <p:nvSpPr>
          <p:cNvPr id="1671171" name="Rectangle 3"/>
          <p:cNvSpPr>
            <a:spLocks noGrp="1" noChangeArrowheads="1"/>
          </p:cNvSpPr>
          <p:nvPr>
            <p:ph type="body" idx="1"/>
          </p:nvPr>
        </p:nvSpPr>
        <p:spPr/>
        <p:txBody>
          <a:bodyPr/>
          <a:lstStyle/>
          <a:p>
            <a:pPr>
              <a:lnSpc>
                <a:spcPct val="90000"/>
              </a:lnSpc>
            </a:pPr>
            <a:r>
              <a:rPr lang="fr-FR"/>
              <a:t>Utiliser simplement des sessions beans + JDBC ? Pourquoi pas ?</a:t>
            </a:r>
          </a:p>
          <a:p>
            <a:pPr lvl="1">
              <a:lnSpc>
                <a:spcPct val="90000"/>
              </a:lnSpc>
            </a:pPr>
            <a:r>
              <a:rPr lang="fr-FR"/>
              <a:t>Contrôle total via JDBC,</a:t>
            </a:r>
          </a:p>
          <a:p>
            <a:pPr lvl="1">
              <a:lnSpc>
                <a:spcPct val="90000"/>
              </a:lnSpc>
            </a:pPr>
            <a:r>
              <a:rPr lang="fr-FR"/>
              <a:t>Approche .NET</a:t>
            </a:r>
          </a:p>
          <a:p>
            <a:pPr>
              <a:lnSpc>
                <a:spcPct val="90000"/>
              </a:lnSpc>
            </a:pPr>
            <a:r>
              <a:rPr lang="fr-FR"/>
              <a:t>Utiliser des entity beans BMP ou CMP</a:t>
            </a:r>
          </a:p>
          <a:p>
            <a:pPr lvl="1">
              <a:lnSpc>
                <a:spcPct val="90000"/>
              </a:lnSpc>
            </a:pPr>
            <a:r>
              <a:rPr lang="fr-FR"/>
              <a:t>Le container fait une partie du travail (BMP) ou la totalité (CMP),</a:t>
            </a:r>
          </a:p>
          <a:p>
            <a:pPr lvl="1">
              <a:lnSpc>
                <a:spcPct val="90000"/>
              </a:lnSpc>
            </a:pPr>
            <a:r>
              <a:rPr lang="fr-FR"/>
              <a:t>Il appelle </a:t>
            </a:r>
            <a:r>
              <a:rPr lang="fr-FR" b="1">
                <a:latin typeface="Courier New" pitchFamily="49" charset="0"/>
              </a:rPr>
              <a:t>ejbLoad(),</a:t>
            </a:r>
            <a:r>
              <a:rPr lang="fr-FR"/>
              <a:t> </a:t>
            </a:r>
            <a:r>
              <a:rPr lang="fr-FR" b="1">
                <a:latin typeface="Courier New" pitchFamily="49" charset="0"/>
              </a:rPr>
              <a:t>ejbStore()</a:t>
            </a:r>
            <a:r>
              <a:rPr lang="fr-FR"/>
              <a:t> dans votre dos…</a:t>
            </a:r>
          </a:p>
          <a:p>
            <a:pPr lvl="1">
              <a:lnSpc>
                <a:spcPct val="90000"/>
              </a:lnSpc>
            </a:pPr>
            <a:r>
              <a:rPr lang="fr-FR"/>
              <a:t>Perte de contrôle parfois déroutante : éduquer les développeurs !</a:t>
            </a: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2194" name="Rectangle 2"/>
          <p:cNvSpPr>
            <a:spLocks noGrp="1" noChangeArrowheads="1"/>
          </p:cNvSpPr>
          <p:nvPr>
            <p:ph type="title"/>
          </p:nvPr>
        </p:nvSpPr>
        <p:spPr/>
        <p:txBody>
          <a:bodyPr/>
          <a:lstStyle/>
          <a:p>
            <a:r>
              <a:rPr lang="fr-FR"/>
              <a:t>Analogie avec le passage de paramètres</a:t>
            </a:r>
          </a:p>
        </p:txBody>
      </p:sp>
      <p:sp>
        <p:nvSpPr>
          <p:cNvPr id="1672195" name="Rectangle 3"/>
          <p:cNvSpPr>
            <a:spLocks noGrp="1" noChangeArrowheads="1"/>
          </p:cNvSpPr>
          <p:nvPr>
            <p:ph type="body" idx="1"/>
          </p:nvPr>
        </p:nvSpPr>
        <p:spPr/>
        <p:txBody>
          <a:bodyPr/>
          <a:lstStyle/>
          <a:p>
            <a:pPr>
              <a:lnSpc>
                <a:spcPct val="90000"/>
              </a:lnSpc>
            </a:pPr>
            <a:r>
              <a:rPr lang="fr-FR"/>
              <a:t>Lorsqu'on appelle un session bean, les résultats sont passés par valeur,</a:t>
            </a:r>
          </a:p>
          <a:p>
            <a:pPr>
              <a:lnSpc>
                <a:spcPct val="90000"/>
              </a:lnSpc>
            </a:pPr>
            <a:r>
              <a:rPr lang="fr-FR"/>
              <a:t>Lorsqu'on appelle un entity bean, on récupère des </a:t>
            </a:r>
            <a:r>
              <a:rPr lang="fr-FR" i="1"/>
              <a:t>stubs</a:t>
            </a:r>
            <a:r>
              <a:rPr lang="fr-FR"/>
              <a:t> sur les objets résultats.</a:t>
            </a:r>
          </a:p>
          <a:p>
            <a:pPr lvl="1">
              <a:lnSpc>
                <a:spcPct val="90000"/>
              </a:lnSpc>
            </a:pPr>
            <a:r>
              <a:rPr lang="fr-FR"/>
              <a:t>Similaire à un passage par référence.</a:t>
            </a:r>
          </a:p>
          <a:p>
            <a:pPr>
              <a:lnSpc>
                <a:spcPct val="90000"/>
              </a:lnSpc>
            </a:pPr>
            <a:r>
              <a:rPr lang="fr-FR"/>
              <a:t>La plupart des temps les session beans sont clients des entity beans, et y accèdent via leur interface locale.</a:t>
            </a:r>
          </a:p>
          <a:p>
            <a:pPr>
              <a:lnSpc>
                <a:spcPct val="90000"/>
              </a:lnSpc>
            </a:pPr>
            <a:r>
              <a:rPr lang="fr-FR"/>
              <a:t>Les clients des sessions peuvent être des servlets ou une application classique.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6226" name="Rectangle 2"/>
          <p:cNvSpPr>
            <a:spLocks noGrp="1" noChangeArrowheads="1"/>
          </p:cNvSpPr>
          <p:nvPr>
            <p:ph type="title"/>
          </p:nvPr>
        </p:nvSpPr>
        <p:spPr/>
        <p:txBody>
          <a:bodyPr/>
          <a:lstStyle/>
          <a:p>
            <a:r>
              <a:rPr lang="fr-FR"/>
              <a:t>Choses à considérer lorsqu'on construit une application distribuée</a:t>
            </a:r>
          </a:p>
        </p:txBody>
      </p:sp>
      <p:sp>
        <p:nvSpPr>
          <p:cNvPr id="1076227" name="Rectangle 3"/>
          <p:cNvSpPr>
            <a:spLocks noGrp="1" noChangeArrowheads="1"/>
          </p:cNvSpPr>
          <p:nvPr>
            <p:ph type="body" idx="1"/>
          </p:nvPr>
        </p:nvSpPr>
        <p:spPr/>
        <p:txBody>
          <a:bodyPr/>
          <a:lstStyle/>
          <a:p>
            <a:r>
              <a:rPr lang="fr-FR"/>
              <a:t>Si on prend une application monolithique et qu'on la transforme en application distribuée, où plusieurs clients se connectent sur plusieurs serveurs qui utilisent plusieurs SGBD, quels problèmes se posent alors ?</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Rectangle 2"/>
          <p:cNvSpPr>
            <a:spLocks noGrp="1" noChangeArrowheads="1"/>
          </p:cNvSpPr>
          <p:nvPr>
            <p:ph type="title"/>
          </p:nvPr>
        </p:nvSpPr>
        <p:spPr/>
        <p:txBody>
          <a:bodyPr/>
          <a:lstStyle/>
          <a:p>
            <a:r>
              <a:rPr lang="fr-FR"/>
              <a:t>3 types de Beans : Session Bean</a:t>
            </a:r>
          </a:p>
        </p:txBody>
      </p:sp>
      <p:sp>
        <p:nvSpPr>
          <p:cNvPr id="1206275" name="Rectangle 3"/>
          <p:cNvSpPr>
            <a:spLocks noGrp="1" noChangeArrowheads="1"/>
          </p:cNvSpPr>
          <p:nvPr>
            <p:ph type="body" idx="1"/>
          </p:nvPr>
        </p:nvSpPr>
        <p:spPr/>
        <p:txBody>
          <a:bodyPr/>
          <a:lstStyle/>
          <a:p>
            <a:pPr algn="just"/>
            <a:r>
              <a:rPr lang="fr-FR"/>
              <a:t>Session Beans</a:t>
            </a:r>
          </a:p>
          <a:p>
            <a:pPr lvl="1" algn="just"/>
            <a:r>
              <a:rPr lang="fr-FR"/>
              <a:t>Modèlisent un traitement (business process)</a:t>
            </a:r>
          </a:p>
          <a:p>
            <a:pPr lvl="1" algn="just"/>
            <a:r>
              <a:rPr lang="fr-FR"/>
              <a:t>Correspondent à des </a:t>
            </a:r>
            <a:r>
              <a:rPr lang="fr-FR" i="1"/>
              <a:t>verbes</a:t>
            </a:r>
            <a:r>
              <a:rPr lang="fr-FR"/>
              <a:t>, à des </a:t>
            </a:r>
            <a:r>
              <a:rPr lang="fr-FR" i="1"/>
              <a:t>actions</a:t>
            </a:r>
          </a:p>
          <a:p>
            <a:pPr lvl="1" algn="just"/>
            <a:r>
              <a:rPr lang="fr-FR"/>
              <a:t>Ex : gestion de compte bancaire, affichage de catalogue de produit, vérifieur de données bancaires, gestionnaire de prix…</a:t>
            </a:r>
          </a:p>
          <a:p>
            <a:pPr lvl="1" algn="just"/>
            <a:r>
              <a:rPr lang="fr-FR"/>
              <a:t>Les actions impliquent des calculs, des accès à une base de données, consulter un service externe (appel téléphonique, etc.)</a:t>
            </a:r>
          </a:p>
          <a:p>
            <a:pPr algn="just"/>
            <a:r>
              <a:rPr lang="fr-FR"/>
              <a:t>Souvent clients d'autres Beans</a:t>
            </a:r>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3218" name="Rectangle 1026"/>
          <p:cNvSpPr>
            <a:spLocks noGrp="1" noChangeArrowheads="1"/>
          </p:cNvSpPr>
          <p:nvPr>
            <p:ph type="title"/>
          </p:nvPr>
        </p:nvSpPr>
        <p:spPr/>
        <p:txBody>
          <a:bodyPr/>
          <a:lstStyle/>
          <a:p>
            <a:r>
              <a:rPr lang="fr-FR"/>
              <a:t>Analogie avec le passage de paramètres</a:t>
            </a:r>
          </a:p>
        </p:txBody>
      </p:sp>
      <p:sp>
        <p:nvSpPr>
          <p:cNvPr id="1673219" name="Rectangle 1027"/>
          <p:cNvSpPr>
            <a:spLocks noGrp="1" noChangeArrowheads="1"/>
          </p:cNvSpPr>
          <p:nvPr>
            <p:ph type="body" idx="1"/>
          </p:nvPr>
        </p:nvSpPr>
        <p:spPr/>
        <p:txBody>
          <a:bodyPr/>
          <a:lstStyle/>
          <a:p>
            <a:r>
              <a:rPr lang="fr-FR" sz="2400"/>
              <a:t>Réfléchissez…</a:t>
            </a:r>
          </a:p>
          <a:p>
            <a:r>
              <a:rPr lang="fr-FR" sz="2400"/>
              <a:t>Est-ce plus avantageux pour un client normal de recevoir des résultats distants par référence</a:t>
            </a:r>
          </a:p>
          <a:p>
            <a:pPr lvl="1"/>
            <a:r>
              <a:rPr lang="fr-FR" sz="2000"/>
              <a:t>NON ! Il vaut mieux les recevoir par valeur, sérialisés.</a:t>
            </a:r>
          </a:p>
          <a:p>
            <a:r>
              <a:rPr lang="fr-FR" sz="2400"/>
              <a:t>Est-ce plus avantageux pour un session bean de recevoir des résultats par référence ?</a:t>
            </a:r>
          </a:p>
          <a:p>
            <a:pPr lvl="1"/>
            <a:r>
              <a:rPr lang="fr-FR" sz="2000"/>
              <a:t>OUI, il tourne dans le même container que le bean serveur !</a:t>
            </a:r>
          </a:p>
          <a:p>
            <a:r>
              <a:rPr lang="fr-FR" sz="2400"/>
              <a:t>CONCLUSION : utiliser des sessions beans comme front-end pour les clients finaux !</a:t>
            </a:r>
          </a:p>
          <a:p>
            <a:pPr lvl="1"/>
            <a:r>
              <a:rPr lang="fr-FR" sz="2000"/>
              <a:t>Sérialisent les résultats finaux vers le client.</a:t>
            </a: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4242" name="Rectangle 2"/>
          <p:cNvSpPr>
            <a:spLocks noGrp="1" noChangeArrowheads="1"/>
          </p:cNvSpPr>
          <p:nvPr>
            <p:ph type="title"/>
          </p:nvPr>
        </p:nvSpPr>
        <p:spPr/>
        <p:txBody>
          <a:bodyPr/>
          <a:lstStyle/>
          <a:p>
            <a:r>
              <a:rPr lang="fr-FR"/>
              <a:t>Cache</a:t>
            </a:r>
          </a:p>
        </p:txBody>
      </p:sp>
      <p:sp>
        <p:nvSpPr>
          <p:cNvPr id="1674243" name="Rectangle 3"/>
          <p:cNvSpPr>
            <a:spLocks noGrp="1" noChangeArrowheads="1"/>
          </p:cNvSpPr>
          <p:nvPr>
            <p:ph type="body" idx="1"/>
          </p:nvPr>
        </p:nvSpPr>
        <p:spPr/>
        <p:txBody>
          <a:bodyPr/>
          <a:lstStyle/>
          <a:p>
            <a:pPr>
              <a:lnSpc>
                <a:spcPct val="90000"/>
              </a:lnSpc>
            </a:pPr>
            <a:r>
              <a:rPr lang="fr-FR"/>
              <a:t>Les sessions beans ne représentent pas des données, et ne peuvent donc pas être cachées,</a:t>
            </a:r>
          </a:p>
          <a:p>
            <a:pPr>
              <a:lnSpc>
                <a:spcPct val="90000"/>
              </a:lnSpc>
            </a:pPr>
            <a:r>
              <a:rPr lang="fr-FR"/>
              <a:t>Les données manipulées ne durent que le temps de la session.</a:t>
            </a:r>
          </a:p>
          <a:p>
            <a:pPr>
              <a:lnSpc>
                <a:spcPct val="90000"/>
              </a:lnSpc>
            </a:pPr>
            <a:r>
              <a:rPr lang="fr-FR"/>
              <a:t>D'un autre côté, les entity beans peuvent être cachés à travers plusieurs transactions</a:t>
            </a:r>
          </a:p>
          <a:p>
            <a:pPr lvl="1">
              <a:lnSpc>
                <a:spcPct val="90000"/>
              </a:lnSpc>
            </a:pPr>
            <a:r>
              <a:rPr lang="fr-FR"/>
              <a:t>Dans le descripteur de déploiement spécifique…</a:t>
            </a:r>
          </a:p>
          <a:p>
            <a:pPr lvl="1">
              <a:lnSpc>
                <a:spcPct val="90000"/>
              </a:lnSpc>
            </a:pPr>
            <a:r>
              <a:rPr lang="fr-FR"/>
              <a:t>Par exemple, on cachera les 1000 livres les plus demandés chez Amazon.com !</a:t>
            </a: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5266" name="Rectangle 2"/>
          <p:cNvSpPr>
            <a:spLocks noGrp="1" noChangeArrowheads="1"/>
          </p:cNvSpPr>
          <p:nvPr>
            <p:ph type="title"/>
          </p:nvPr>
        </p:nvSpPr>
        <p:spPr/>
        <p:txBody>
          <a:bodyPr/>
          <a:lstStyle/>
          <a:p>
            <a:r>
              <a:rPr lang="fr-FR"/>
              <a:t>Cache</a:t>
            </a:r>
          </a:p>
        </p:txBody>
      </p:sp>
      <p:sp>
        <p:nvSpPr>
          <p:cNvPr id="1675267" name="Rectangle 3"/>
          <p:cNvSpPr>
            <a:spLocks noGrp="1" noChangeArrowheads="1"/>
          </p:cNvSpPr>
          <p:nvPr>
            <p:ph type="body" idx="1"/>
          </p:nvPr>
        </p:nvSpPr>
        <p:spPr/>
        <p:txBody>
          <a:bodyPr/>
          <a:lstStyle/>
          <a:p>
            <a:r>
              <a:rPr lang="fr-FR"/>
              <a:t>Mais inutile de cacher des données peu partagées</a:t>
            </a:r>
          </a:p>
          <a:p>
            <a:pPr lvl="1"/>
            <a:r>
              <a:rPr lang="fr-FR"/>
              <a:t>Données personnelles…</a:t>
            </a:r>
          </a:p>
          <a:p>
            <a:r>
              <a:rPr lang="fr-FR"/>
              <a:t>Il est très intéressant d'utiliser des entity beans car souvent les données sont partagées et sont plus souvent lues que modifiées.</a:t>
            </a:r>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6290" name="Rectangle 2"/>
          <p:cNvSpPr>
            <a:spLocks noGrp="1" noChangeArrowheads="1"/>
          </p:cNvSpPr>
          <p:nvPr>
            <p:ph type="title"/>
          </p:nvPr>
        </p:nvSpPr>
        <p:spPr/>
        <p:txBody>
          <a:bodyPr/>
          <a:lstStyle/>
          <a:p>
            <a:r>
              <a:rPr lang="fr-FR"/>
              <a:t>Un bon schéma relationnel</a:t>
            </a:r>
          </a:p>
        </p:txBody>
      </p:sp>
      <p:sp>
        <p:nvSpPr>
          <p:cNvPr id="1676291" name="Rectangle 3"/>
          <p:cNvSpPr>
            <a:spLocks noGrp="1" noChangeArrowheads="1"/>
          </p:cNvSpPr>
          <p:nvPr>
            <p:ph type="body" idx="1"/>
          </p:nvPr>
        </p:nvSpPr>
        <p:spPr/>
        <p:txBody>
          <a:bodyPr/>
          <a:lstStyle/>
          <a:p>
            <a:r>
              <a:rPr lang="fr-FR"/>
              <a:t>Parfois changer deux colonnes dans une table peut prendre deux mois pour trois développeurs !</a:t>
            </a:r>
          </a:p>
          <a:p>
            <a:pPr lvl="1"/>
            <a:r>
              <a:rPr lang="fr-FR"/>
              <a:t>Véridique ! A cause de code SQL incompréhensible dans tous les coins !</a:t>
            </a:r>
          </a:p>
          <a:p>
            <a:r>
              <a:rPr lang="fr-FR"/>
              <a:t>Utiliser une couche objet (entity beans) permet d'abstraire SQL et donc de faciliter la maintenance</a:t>
            </a:r>
          </a:p>
          <a:p>
            <a:r>
              <a:rPr lang="fr-FR"/>
              <a:t>Pas facile à faire avec des sessions beans</a:t>
            </a:r>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7314" name="Rectangle 2"/>
          <p:cNvSpPr>
            <a:spLocks noGrp="1" noChangeArrowheads="1"/>
          </p:cNvSpPr>
          <p:nvPr>
            <p:ph type="title"/>
          </p:nvPr>
        </p:nvSpPr>
        <p:spPr/>
        <p:txBody>
          <a:bodyPr/>
          <a:lstStyle/>
          <a:p>
            <a:r>
              <a:rPr lang="fr-FR"/>
              <a:t>Choix entre BMP et CMP</a:t>
            </a:r>
          </a:p>
        </p:txBody>
      </p:sp>
      <p:sp>
        <p:nvSpPr>
          <p:cNvPr id="1677315" name="Rectangle 3"/>
          <p:cNvSpPr>
            <a:spLocks noGrp="1" noChangeArrowheads="1"/>
          </p:cNvSpPr>
          <p:nvPr>
            <p:ph type="body" idx="1"/>
          </p:nvPr>
        </p:nvSpPr>
        <p:spPr/>
        <p:txBody>
          <a:bodyPr/>
          <a:lstStyle/>
          <a:p>
            <a:pPr>
              <a:lnSpc>
                <a:spcPct val="90000"/>
              </a:lnSpc>
            </a:pPr>
            <a:r>
              <a:rPr lang="fr-FR" sz="2400"/>
              <a:t>Facilité de programmation : CMP</a:t>
            </a:r>
          </a:p>
          <a:p>
            <a:pPr lvl="1">
              <a:lnSpc>
                <a:spcPct val="90000"/>
              </a:lnSpc>
            </a:pPr>
            <a:r>
              <a:rPr lang="fr-FR" sz="2000"/>
              <a:t>Réduction du code à écrire, </a:t>
            </a:r>
          </a:p>
          <a:p>
            <a:pPr lvl="1">
              <a:lnSpc>
                <a:spcPct val="90000"/>
              </a:lnSpc>
            </a:pPr>
            <a:r>
              <a:rPr lang="fr-FR" sz="2000"/>
              <a:t>Énormes descripteurs, mais le plus souvent ils sont générés par des wizards,</a:t>
            </a:r>
          </a:p>
          <a:p>
            <a:pPr lvl="1">
              <a:lnSpc>
                <a:spcPct val="90000"/>
              </a:lnSpc>
            </a:pPr>
            <a:r>
              <a:rPr lang="fr-FR" sz="2000"/>
              <a:t>RAD,</a:t>
            </a:r>
          </a:p>
          <a:p>
            <a:pPr lvl="1">
              <a:lnSpc>
                <a:spcPct val="90000"/>
              </a:lnSpc>
            </a:pPr>
            <a:r>
              <a:rPr lang="fr-FR" sz="2000"/>
              <a:t>Super pour prototyper, si on veut on peut toujours passer en BMP par la suite…</a:t>
            </a:r>
          </a:p>
          <a:p>
            <a:pPr>
              <a:lnSpc>
                <a:spcPct val="90000"/>
              </a:lnSpc>
            </a:pPr>
            <a:r>
              <a:rPr lang="fr-FR" sz="2400"/>
              <a:t>Performances : CMP</a:t>
            </a:r>
          </a:p>
          <a:p>
            <a:pPr lvl="1">
              <a:lnSpc>
                <a:spcPct val="90000"/>
              </a:lnSpc>
            </a:pPr>
            <a:r>
              <a:rPr lang="fr-FR" sz="2000"/>
              <a:t>Bien réglés, les beans CMP sont bien plus performants que les BMP,</a:t>
            </a:r>
          </a:p>
          <a:p>
            <a:pPr lvl="1">
              <a:lnSpc>
                <a:spcPct val="90000"/>
              </a:lnSpc>
            </a:pPr>
            <a:r>
              <a:rPr lang="fr-FR" sz="2000"/>
              <a:t>Le container peut résoudre les relations en un seul, gros ordre SQL,</a:t>
            </a:r>
          </a:p>
          <a:p>
            <a:pPr lvl="1">
              <a:lnSpc>
                <a:spcPct val="90000"/>
              </a:lnSpc>
            </a:pPr>
            <a:r>
              <a:rPr lang="fr-FR" sz="2000"/>
              <a:t>On peut néanmoins optimiser les BMP avec la pattern Fat Key</a:t>
            </a:r>
          </a:p>
          <a:p>
            <a:pPr lvl="1">
              <a:lnSpc>
                <a:spcPct val="90000"/>
              </a:lnSpc>
            </a:pPr>
            <a:endParaRPr lang="fr-FR" sz="2000"/>
          </a:p>
          <a:p>
            <a:pPr lvl="1">
              <a:lnSpc>
                <a:spcPct val="90000"/>
              </a:lnSpc>
            </a:pPr>
            <a:endParaRPr lang="fr-FR" sz="2000"/>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8338" name="Rectangle 2"/>
          <p:cNvSpPr>
            <a:spLocks noGrp="1" noChangeArrowheads="1"/>
          </p:cNvSpPr>
          <p:nvPr>
            <p:ph type="title"/>
          </p:nvPr>
        </p:nvSpPr>
        <p:spPr/>
        <p:txBody>
          <a:bodyPr/>
          <a:lstStyle/>
          <a:p>
            <a:r>
              <a:rPr lang="fr-FR"/>
              <a:t>Choix entre BMP et CMP</a:t>
            </a:r>
          </a:p>
        </p:txBody>
      </p:sp>
      <p:sp>
        <p:nvSpPr>
          <p:cNvPr id="1678339" name="Rectangle 3"/>
          <p:cNvSpPr>
            <a:spLocks noGrp="1" noChangeArrowheads="1"/>
          </p:cNvSpPr>
          <p:nvPr>
            <p:ph type="body" idx="1"/>
          </p:nvPr>
        </p:nvSpPr>
        <p:spPr/>
        <p:txBody>
          <a:bodyPr/>
          <a:lstStyle/>
          <a:p>
            <a:r>
              <a:rPr lang="fr-FR" sz="2400"/>
              <a:t>Debugging : CMP</a:t>
            </a:r>
          </a:p>
          <a:p>
            <a:pPr lvl="1"/>
            <a:r>
              <a:rPr lang="fr-FR" sz="2000"/>
              <a:t>Parfois, les bugs dans les CMPs sont durs à trouver car tout se passe en coulisse…</a:t>
            </a:r>
          </a:p>
          <a:p>
            <a:pPr lvl="1"/>
            <a:r>
              <a:rPr lang="fr-FR" sz="2000"/>
              <a:t>Un descripteur mal spécifié…</a:t>
            </a:r>
          </a:p>
          <a:p>
            <a:pPr lvl="1"/>
            <a:r>
              <a:rPr lang="fr-FR" sz="2000"/>
              <a:t>Avec CMP on contrôle tout…</a:t>
            </a:r>
          </a:p>
          <a:p>
            <a:r>
              <a:rPr lang="fr-FR" sz="2400"/>
              <a:t>Contrôle : BMP</a:t>
            </a:r>
          </a:p>
          <a:p>
            <a:pPr lvl="1"/>
            <a:r>
              <a:rPr lang="fr-FR" sz="2000"/>
              <a:t>Avec BMP on contrôle tout,</a:t>
            </a:r>
          </a:p>
          <a:p>
            <a:pPr lvl="1"/>
            <a:r>
              <a:rPr lang="fr-FR" sz="2000"/>
              <a:t>Mais les meilleurs containers ont des moteurs CMP très puissants et paramétrables…</a:t>
            </a:r>
          </a:p>
          <a:p>
            <a:r>
              <a:rPr lang="fr-FR" sz="2400"/>
              <a:t>Portabilité : CMP</a:t>
            </a:r>
          </a:p>
          <a:p>
            <a:pPr lvl="1"/>
            <a:r>
              <a:rPr lang="fr-FR" sz="2000"/>
              <a:t>Indépendant de la base de données.</a:t>
            </a:r>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62" name="Rectangle 2"/>
          <p:cNvSpPr>
            <a:spLocks noGrp="1" noChangeArrowheads="1"/>
          </p:cNvSpPr>
          <p:nvPr>
            <p:ph type="title"/>
          </p:nvPr>
        </p:nvSpPr>
        <p:spPr/>
        <p:txBody>
          <a:bodyPr/>
          <a:lstStyle/>
          <a:p>
            <a:r>
              <a:rPr lang="fr-FR"/>
              <a:t>Choix entre BMP et CMP</a:t>
            </a:r>
          </a:p>
        </p:txBody>
      </p:sp>
      <p:sp>
        <p:nvSpPr>
          <p:cNvPr id="1679363" name="Rectangle 3"/>
          <p:cNvSpPr>
            <a:spLocks noGrp="1" noChangeArrowheads="1"/>
          </p:cNvSpPr>
          <p:nvPr>
            <p:ph type="body" idx="1"/>
          </p:nvPr>
        </p:nvSpPr>
        <p:spPr/>
        <p:txBody>
          <a:bodyPr/>
          <a:lstStyle/>
          <a:p>
            <a:r>
              <a:rPr lang="fr-FR"/>
              <a:t>Gestion des relations : CMP</a:t>
            </a:r>
          </a:p>
          <a:p>
            <a:pPr lvl="1"/>
            <a:r>
              <a:rPr lang="fr-FR"/>
              <a:t>Depuis EJB 2.0, nombreuses améliorations.</a:t>
            </a:r>
          </a:p>
          <a:p>
            <a:pPr lvl="1"/>
            <a:r>
              <a:rPr lang="fr-FR"/>
              <a:t>Gestion automatique de l'intégrité, langage EJB-QL, etc…</a:t>
            </a:r>
          </a:p>
          <a:p>
            <a:pPr lvl="1"/>
            <a:r>
              <a:rPr lang="fr-FR"/>
              <a:t>Containers très performants aujourd'hui.</a:t>
            </a:r>
          </a:p>
          <a:p>
            <a:pPr lvl="1"/>
            <a:r>
              <a:rPr lang="fr-FR"/>
              <a:t>Avec BMP : beaucoup de code à écrire, projet plus long à développer, l'argent rentre moins vite !!!</a:t>
            </a:r>
          </a:p>
          <a:p>
            <a:r>
              <a:rPr lang="fr-FR"/>
              <a:t>Courbe d'apprentissage : BMP mais le plus souvent par simple peur de ne pas se lancer dans CMP</a:t>
            </a:r>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0386" name="Rectangle 2"/>
          <p:cNvSpPr>
            <a:spLocks noGrp="1" noChangeArrowheads="1"/>
          </p:cNvSpPr>
          <p:nvPr>
            <p:ph type="title"/>
          </p:nvPr>
        </p:nvSpPr>
        <p:spPr/>
        <p:txBody>
          <a:bodyPr/>
          <a:lstStyle/>
          <a:p>
            <a:r>
              <a:rPr lang="fr-FR"/>
              <a:t>Choix de la granularité</a:t>
            </a:r>
          </a:p>
        </p:txBody>
      </p:sp>
      <p:sp>
        <p:nvSpPr>
          <p:cNvPr id="1680387" name="Rectangle 3"/>
          <p:cNvSpPr>
            <a:spLocks noGrp="1" noChangeArrowheads="1"/>
          </p:cNvSpPr>
          <p:nvPr>
            <p:ph type="body" idx="1"/>
          </p:nvPr>
        </p:nvSpPr>
        <p:spPr/>
        <p:txBody>
          <a:bodyPr/>
          <a:lstStyle/>
          <a:p>
            <a:r>
              <a:rPr lang="fr-FR" sz="2400"/>
              <a:t>Doit-on faire de gros ou de petits composants?</a:t>
            </a:r>
          </a:p>
          <a:p>
            <a:r>
              <a:rPr lang="fr-FR" sz="2400"/>
              <a:t>Depuis EJB 2.0 et les interfaces locales, il n'est plus nécessaires de concentrer les traitements pour minimiser les échanges entre beans.</a:t>
            </a:r>
          </a:p>
          <a:p>
            <a:pPr lvl="1"/>
            <a:r>
              <a:rPr lang="fr-FR" sz="2000"/>
              <a:t>On peut faire de "petits" beans !</a:t>
            </a:r>
          </a:p>
          <a:p>
            <a:r>
              <a:rPr lang="fr-FR" sz="2400"/>
              <a:t>Exemple : commande contient des lignes de commandes.</a:t>
            </a:r>
          </a:p>
          <a:p>
            <a:pPr lvl="1"/>
            <a:r>
              <a:rPr lang="fr-FR" sz="2000"/>
              <a:t>On n'hésite plus, chaque ligne est un entity bean !</a:t>
            </a:r>
          </a:p>
          <a:p>
            <a:pPr lvl="1"/>
            <a:r>
              <a:rPr lang="fr-FR" sz="2000"/>
              <a:t>Auparavant, on pouvait utiliser des classes normales sérialisables… Mais on perd tout l'avantage des relations en EJB 2.0 !</a:t>
            </a: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1410" name="Rectangle 2"/>
          <p:cNvSpPr>
            <a:spLocks noGrp="1" noChangeArrowheads="1"/>
          </p:cNvSpPr>
          <p:nvPr>
            <p:ph type="title"/>
          </p:nvPr>
        </p:nvSpPr>
        <p:spPr/>
        <p:txBody>
          <a:bodyPr/>
          <a:lstStyle/>
          <a:p>
            <a:r>
              <a:rPr lang="fr-FR"/>
              <a:t>Trucs et astuces sur la persistance</a:t>
            </a:r>
          </a:p>
        </p:txBody>
      </p:sp>
      <p:sp>
        <p:nvSpPr>
          <p:cNvPr id="1681411" name="Rectangle 3"/>
          <p:cNvSpPr>
            <a:spLocks noGrp="1" noChangeArrowheads="1"/>
          </p:cNvSpPr>
          <p:nvPr>
            <p:ph type="body" idx="1"/>
          </p:nvPr>
        </p:nvSpPr>
        <p:spPr/>
        <p:txBody>
          <a:bodyPr/>
          <a:lstStyle/>
          <a:p>
            <a:r>
              <a:rPr lang="fr-FR"/>
              <a:t>Parfois, pour des traitements nécessitant l'examen d'un grand nombre de données, il est préférable d'utiliser des procédures stockées.</a:t>
            </a:r>
          </a:p>
          <a:p>
            <a:pPr lvl="1"/>
            <a:r>
              <a:rPr lang="fr-FR"/>
              <a:t>Exemple : trouver les comptes bancaires débiteurs…</a:t>
            </a:r>
          </a:p>
          <a:p>
            <a:r>
              <a:rPr lang="fr-FR"/>
              <a:t>Éviter de partager une source de données entre une application à base d'EJB et une application externe.</a:t>
            </a:r>
          </a:p>
          <a:p>
            <a:pPr lvl="1"/>
            <a:r>
              <a:rPr lang="fr-FR"/>
              <a:t>Sinon, là encore, les procédures stockées peuvent centraliser une partie de la logique…</a:t>
            </a:r>
          </a:p>
          <a:p>
            <a:endParaRPr lang="fr-FR"/>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2434" name="Rectangle 2"/>
          <p:cNvSpPr>
            <a:spLocks noGrp="1" noChangeArrowheads="1"/>
          </p:cNvSpPr>
          <p:nvPr>
            <p:ph type="title"/>
          </p:nvPr>
        </p:nvSpPr>
        <p:spPr/>
        <p:txBody>
          <a:bodyPr/>
          <a:lstStyle/>
          <a:p>
            <a:r>
              <a:rPr lang="fr-FR"/>
              <a:t>Trucs et astuces sur la persistance</a:t>
            </a:r>
          </a:p>
        </p:txBody>
      </p:sp>
      <p:sp>
        <p:nvSpPr>
          <p:cNvPr id="1682435" name="Rectangle 3"/>
          <p:cNvSpPr>
            <a:spLocks noGrp="1" noChangeArrowheads="1"/>
          </p:cNvSpPr>
          <p:nvPr>
            <p:ph type="body" idx="1"/>
          </p:nvPr>
        </p:nvSpPr>
        <p:spPr/>
        <p:txBody>
          <a:bodyPr/>
          <a:lstStyle/>
          <a:p>
            <a:r>
              <a:rPr lang="fr-FR"/>
              <a:t>Attention, il y a aussi de nombreuses raisons pour NE PAS utiliser des procédures stockées</a:t>
            </a:r>
          </a:p>
          <a:p>
            <a:pPr lvl="1"/>
            <a:r>
              <a:rPr lang="fr-FR"/>
              <a:t>Tout repose sur le SGBD, goulot d'étranglement</a:t>
            </a:r>
          </a:p>
          <a:p>
            <a:pPr lvl="1"/>
            <a:r>
              <a:rPr lang="fr-FR"/>
              <a:t>Peu portable,</a:t>
            </a:r>
          </a:p>
          <a:p>
            <a:pPr lvl="1"/>
            <a:r>
              <a:rPr lang="fr-FR"/>
              <a:t>Mauvaise flexibilité, migration difficile,</a:t>
            </a:r>
          </a:p>
          <a:p>
            <a:pPr lvl="1"/>
            <a:r>
              <a:rPr lang="fr-FR"/>
              <a:t>Maintenance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Rectangle 2"/>
          <p:cNvSpPr>
            <a:spLocks noGrp="1" noChangeArrowheads="1"/>
          </p:cNvSpPr>
          <p:nvPr>
            <p:ph type="title"/>
          </p:nvPr>
        </p:nvSpPr>
        <p:spPr/>
        <p:txBody>
          <a:bodyPr/>
          <a:lstStyle/>
          <a:p>
            <a:r>
              <a:rPr lang="fr-FR"/>
              <a:t>3 types de Beans : Entity Bean</a:t>
            </a:r>
          </a:p>
        </p:txBody>
      </p:sp>
      <p:sp>
        <p:nvSpPr>
          <p:cNvPr id="1207299" name="Rectangle 3"/>
          <p:cNvSpPr>
            <a:spLocks noGrp="1" noChangeArrowheads="1"/>
          </p:cNvSpPr>
          <p:nvPr>
            <p:ph type="body" idx="1"/>
          </p:nvPr>
        </p:nvSpPr>
        <p:spPr/>
        <p:txBody>
          <a:bodyPr/>
          <a:lstStyle/>
          <a:p>
            <a:r>
              <a:rPr lang="fr-FR" sz="2400"/>
              <a:t>Entity beans</a:t>
            </a:r>
          </a:p>
          <a:p>
            <a:pPr lvl="1"/>
            <a:r>
              <a:rPr lang="fr-FR" sz="2000"/>
              <a:t>Modèlisent des données</a:t>
            </a:r>
          </a:p>
          <a:p>
            <a:pPr lvl="1"/>
            <a:r>
              <a:rPr lang="fr-FR" sz="2000"/>
              <a:t>Correspondent à des </a:t>
            </a:r>
            <a:r>
              <a:rPr lang="fr-FR" sz="2000" i="1"/>
              <a:t>noms</a:t>
            </a:r>
          </a:p>
          <a:p>
            <a:pPr lvl="1"/>
            <a:r>
              <a:rPr lang="fr-FR" sz="2000"/>
              <a:t>Ce sont des objets java qui </a:t>
            </a:r>
            <a:r>
              <a:rPr lang="fr-FR" sz="2000" i="1"/>
              <a:t>cachent</a:t>
            </a:r>
            <a:r>
              <a:rPr lang="fr-FR" sz="2000"/>
              <a:t> des données d'une base de données</a:t>
            </a:r>
          </a:p>
          <a:p>
            <a:pPr lvl="1"/>
            <a:r>
              <a:rPr lang="fr-FR" sz="2000"/>
              <a:t>Ce sont des objets persistants</a:t>
            </a:r>
          </a:p>
          <a:p>
            <a:pPr lvl="1"/>
            <a:r>
              <a:rPr lang="fr-FR" sz="2000"/>
              <a:t>Ex : un Bean Personne, un Bean compte bancaire, un Bean produit, un Bean commande.</a:t>
            </a:r>
          </a:p>
          <a:p>
            <a:pPr lvl="1"/>
            <a:r>
              <a:rPr lang="fr-FR" sz="2000"/>
              <a:t>Serveurs pour des Beans Session le plus souvent</a:t>
            </a:r>
          </a:p>
          <a:p>
            <a:pPr lvl="1"/>
            <a:r>
              <a:rPr lang="fr-FR" sz="2000"/>
              <a:t>Servent de proxy entre la logique métier et les base de données</a:t>
            </a:r>
          </a:p>
          <a:p>
            <a:pPr lvl="1"/>
            <a:r>
              <a:rPr lang="fr-FR" sz="2000"/>
              <a:t>Mapping base de donnée relationnelle/Objet facilité par EJB 2.0</a:t>
            </a:r>
          </a:p>
          <a:p>
            <a:pPr lvl="1"/>
            <a:endParaRPr lang="fr-FR" sz="2000"/>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Rectangle 2"/>
          <p:cNvSpPr>
            <a:spLocks noGrp="1" noChangeArrowheads="1"/>
          </p:cNvSpPr>
          <p:nvPr>
            <p:ph type="title"/>
          </p:nvPr>
        </p:nvSpPr>
        <p:spPr/>
        <p:txBody>
          <a:bodyPr/>
          <a:lstStyle/>
          <a:p>
            <a:r>
              <a:rPr lang="fr-FR"/>
              <a:t>Trucs et astuces sur la persistance</a:t>
            </a:r>
          </a:p>
        </p:txBody>
      </p:sp>
      <p:sp>
        <p:nvSpPr>
          <p:cNvPr id="1683459" name="Rectangle 3"/>
          <p:cNvSpPr>
            <a:spLocks noGrp="1" noChangeArrowheads="1"/>
          </p:cNvSpPr>
          <p:nvPr>
            <p:ph type="body" idx="1"/>
          </p:nvPr>
        </p:nvSpPr>
        <p:spPr/>
        <p:txBody>
          <a:bodyPr/>
          <a:lstStyle/>
          <a:p>
            <a:r>
              <a:rPr lang="fr-FR"/>
              <a:t>Si on peut, adapter le modèle de données au modèle EJB.</a:t>
            </a:r>
          </a:p>
          <a:p>
            <a:pPr lvl="1"/>
            <a:r>
              <a:rPr lang="fr-FR"/>
              <a:t>Évident si la source de données n'existe pas au début du projet.</a:t>
            </a:r>
          </a:p>
          <a:p>
            <a:r>
              <a:rPr lang="fr-FR"/>
              <a:t>N'oubliez pas que les données sont les données, les objets sont les données + le comportement !</a:t>
            </a:r>
          </a:p>
          <a:p>
            <a:pPr lvl="2"/>
            <a:endParaRPr lang="fr-F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Rectangle 2"/>
          <p:cNvSpPr>
            <a:spLocks noGrp="1" noChangeArrowheads="1"/>
          </p:cNvSpPr>
          <p:nvPr>
            <p:ph type="title"/>
          </p:nvPr>
        </p:nvSpPr>
        <p:spPr/>
        <p:txBody>
          <a:bodyPr/>
          <a:lstStyle/>
          <a:p>
            <a:r>
              <a:rPr lang="fr-FR"/>
              <a:t>Exemple de Session/Entity bean</a:t>
            </a:r>
          </a:p>
        </p:txBody>
      </p:sp>
      <p:graphicFrame>
        <p:nvGraphicFramePr>
          <p:cNvPr id="1208324" name="Group 4"/>
          <p:cNvGraphicFramePr>
            <a:graphicFrameLocks noGrp="1"/>
          </p:cNvGraphicFramePr>
          <p:nvPr/>
        </p:nvGraphicFramePr>
        <p:xfrm>
          <a:off x="1752600" y="1828800"/>
          <a:ext cx="6096000" cy="3942080"/>
        </p:xfrm>
        <a:graphic>
          <a:graphicData uri="http://schemas.openxmlformats.org/drawingml/2006/table">
            <a:tbl>
              <a:tblPr/>
              <a:tblGrid>
                <a:gridCol w="3048000"/>
                <a:gridCol w="3048000"/>
              </a:tblGrid>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400" b="1" i="0" u="none" strike="noStrike" cap="none" normalizeH="0" baseline="0" smtClean="0">
                          <a:ln>
                            <a:noFill/>
                          </a:ln>
                          <a:solidFill>
                            <a:schemeClr val="tx1"/>
                          </a:solidFill>
                          <a:effectLst/>
                          <a:latin typeface="Arial" charset="0"/>
                        </a:rPr>
                        <a:t>Session Bean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400" b="1" i="0" u="none" strike="noStrike" cap="none" normalizeH="0" baseline="0" smtClean="0">
                          <a:ln>
                            <a:noFill/>
                          </a:ln>
                          <a:solidFill>
                            <a:schemeClr val="tx1"/>
                          </a:solidFill>
                          <a:effectLst/>
                          <a:latin typeface="Arial" charset="0"/>
                        </a:rPr>
                        <a:t>Entity Bean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Gestion de compte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Compte bancaire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Vérificateur de CB</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Carte de crédit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Système d'entrée gestion de commandes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Commande, ligne de commande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Gestion de catalogue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Produits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Gestionnaire d'enchères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Enchère, Produit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Gestion d'achats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60000"/>
                        </a:spcBef>
                        <a:spcAft>
                          <a:spcPct val="0"/>
                        </a:spcAft>
                        <a:buClr>
                          <a:srgbClr val="00558C"/>
                        </a:buClr>
                        <a:buSzPct val="80000"/>
                        <a:buFont typeface="Wingdings" pitchFamily="2" charset="2"/>
                        <a:buNone/>
                        <a:tabLst/>
                      </a:pPr>
                      <a:r>
                        <a:rPr kumimoji="0" lang="fr-FR" sz="2000" b="0" i="0" u="none" strike="noStrike" cap="none" normalizeH="0" baseline="0" smtClean="0">
                          <a:ln>
                            <a:noFill/>
                          </a:ln>
                          <a:solidFill>
                            <a:schemeClr val="tx1"/>
                          </a:solidFill>
                          <a:effectLst/>
                          <a:latin typeface="Arial" charset="0"/>
                        </a:rPr>
                        <a:t>Commande, Produit, ligne de commande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Rectangle 2"/>
          <p:cNvSpPr>
            <a:spLocks noGrp="1" noChangeArrowheads="1"/>
          </p:cNvSpPr>
          <p:nvPr>
            <p:ph type="title"/>
          </p:nvPr>
        </p:nvSpPr>
        <p:spPr/>
        <p:txBody>
          <a:bodyPr/>
          <a:lstStyle/>
          <a:p>
            <a:r>
              <a:rPr lang="fr-FR"/>
              <a:t>3 types de Beans : Message-Driven Bean</a:t>
            </a:r>
          </a:p>
        </p:txBody>
      </p:sp>
      <p:sp>
        <p:nvSpPr>
          <p:cNvPr id="1209347" name="Rectangle 3"/>
          <p:cNvSpPr>
            <a:spLocks noGrp="1" noChangeArrowheads="1"/>
          </p:cNvSpPr>
          <p:nvPr>
            <p:ph type="body" idx="1"/>
          </p:nvPr>
        </p:nvSpPr>
        <p:spPr/>
        <p:txBody>
          <a:bodyPr/>
          <a:lstStyle/>
          <a:p>
            <a:r>
              <a:rPr lang="fr-FR"/>
              <a:t>Message-Driven Beans</a:t>
            </a:r>
          </a:p>
          <a:p>
            <a:pPr lvl="1"/>
            <a:r>
              <a:rPr lang="fr-FR"/>
              <a:t>Introduits à partir de la norme EJB 2.0, nous sommes aujourd’hui en 3.0</a:t>
            </a:r>
          </a:p>
          <a:p>
            <a:pPr lvl="1"/>
            <a:r>
              <a:rPr lang="fr-FR"/>
              <a:t>Similaire aux Session bean : représentent des verbes ou des actions,</a:t>
            </a:r>
          </a:p>
          <a:p>
            <a:pPr lvl="1"/>
            <a:r>
              <a:rPr lang="fr-FR"/>
              <a:t>On les invoque en leur envoyant des messages,</a:t>
            </a:r>
          </a:p>
          <a:p>
            <a:pPr lvl="1"/>
            <a:r>
              <a:rPr lang="fr-FR"/>
              <a:t>Ex : message pour déclencher des transactions boursières, des autorisations d'achat par CB,</a:t>
            </a:r>
          </a:p>
          <a:p>
            <a:pPr lvl="1"/>
            <a:r>
              <a:rPr lang="fr-FR"/>
              <a:t>Souvent clients d'autres beans…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Rectangle 2"/>
          <p:cNvSpPr>
            <a:spLocks noGrp="1" noChangeArrowheads="1"/>
          </p:cNvSpPr>
          <p:nvPr>
            <p:ph type="title"/>
          </p:nvPr>
        </p:nvSpPr>
        <p:spPr/>
        <p:txBody>
          <a:bodyPr/>
          <a:lstStyle/>
          <a:p>
            <a:r>
              <a:rPr lang="fr-FR"/>
              <a:t>3 types de Beans : pourquoi ?</a:t>
            </a:r>
          </a:p>
        </p:txBody>
      </p:sp>
      <p:sp>
        <p:nvSpPr>
          <p:cNvPr id="1210371" name="Rectangle 3"/>
          <p:cNvSpPr>
            <a:spLocks noGrp="1" noChangeArrowheads="1"/>
          </p:cNvSpPr>
          <p:nvPr>
            <p:ph type="body" idx="1"/>
          </p:nvPr>
        </p:nvSpPr>
        <p:spPr/>
        <p:txBody>
          <a:bodyPr/>
          <a:lstStyle/>
          <a:p>
            <a:r>
              <a:rPr lang="fr-FR"/>
              <a:t>Pas d'Entity Beans dans les solutions Microsoft par exemple…</a:t>
            </a:r>
          </a:p>
          <a:p>
            <a:r>
              <a:rPr lang="fr-FR"/>
              <a:t>Nombreuses compagnies impliquées dans les standards EJB/J2EE</a:t>
            </a:r>
          </a:p>
          <a:p>
            <a:pPr lvl="1"/>
            <a:r>
              <a:rPr lang="fr-FR"/>
              <a:t>Leurs clients ont des besoins variés,</a:t>
            </a:r>
          </a:p>
          <a:p>
            <a:pPr lvl="1"/>
            <a:r>
              <a:rPr lang="fr-FR"/>
              <a:t>Solution proposée flexible mais plus complexe,</a:t>
            </a:r>
          </a:p>
          <a:p>
            <a:pPr lvl="1"/>
            <a:r>
              <a:rPr lang="fr-FR"/>
              <a:t>Standard EJB plus difficile à apprendre,</a:t>
            </a:r>
          </a:p>
          <a:p>
            <a:pPr lvl="1"/>
            <a:r>
              <a:rPr lang="fr-FR"/>
              <a:t>Risque de mauvaise utilisation mais…</a:t>
            </a:r>
          </a:p>
          <a:p>
            <a:pPr lvl="1"/>
            <a:r>
              <a:rPr lang="fr-FR"/>
              <a:t>On est gagnant sur le long terme.</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Rectangle 2"/>
          <p:cNvSpPr>
            <a:spLocks noGrp="1" noChangeArrowheads="1"/>
          </p:cNvSpPr>
          <p:nvPr>
            <p:ph type="title"/>
          </p:nvPr>
        </p:nvSpPr>
        <p:spPr/>
        <p:txBody>
          <a:bodyPr/>
          <a:lstStyle/>
          <a:p>
            <a:r>
              <a:rPr lang="fr-FR"/>
              <a:t>Clients interagissant avec un serveur à base d'EJBs</a:t>
            </a:r>
          </a:p>
        </p:txBody>
      </p:sp>
      <p:sp>
        <p:nvSpPr>
          <p:cNvPr id="1211396" name="Rectangle 4"/>
          <p:cNvSpPr>
            <a:spLocks noChangeArrowheads="1"/>
          </p:cNvSpPr>
          <p:nvPr/>
        </p:nvSpPr>
        <p:spPr bwMode="auto">
          <a:xfrm>
            <a:off x="1609725" y="1104900"/>
            <a:ext cx="9144000" cy="0"/>
          </a:xfrm>
          <a:prstGeom prst="rect">
            <a:avLst/>
          </a:prstGeom>
          <a:noFill/>
          <a:ln w="9525">
            <a:noFill/>
            <a:miter lim="800000"/>
            <a:headEnd/>
            <a:tailEnd/>
          </a:ln>
          <a:effectLst/>
        </p:spPr>
        <p:txBody>
          <a:bodyPr>
            <a:spAutoFit/>
          </a:bodyPr>
          <a:lstStyle/>
          <a:p>
            <a:endParaRPr lang="fr-FR"/>
          </a:p>
        </p:txBody>
      </p:sp>
      <p:pic>
        <p:nvPicPr>
          <p:cNvPr id="1211397" name="Picture 5" descr="Clients"/>
          <p:cNvPicPr>
            <a:picLocks noChangeAspect="1" noChangeArrowheads="1"/>
          </p:cNvPicPr>
          <p:nvPr/>
        </p:nvPicPr>
        <p:blipFill>
          <a:blip r:embed="rId2" cstate="print"/>
          <a:srcRect/>
          <a:stretch>
            <a:fillRect/>
          </a:stretch>
        </p:blipFill>
        <p:spPr bwMode="auto">
          <a:xfrm>
            <a:off x="539750" y="1052513"/>
            <a:ext cx="8153400" cy="5500687"/>
          </a:xfrm>
          <a:prstGeom prst="rect">
            <a:avLst/>
          </a:prstGeom>
          <a:noFill/>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Rectangle 2"/>
          <p:cNvSpPr>
            <a:spLocks noGrp="1" noChangeArrowheads="1"/>
          </p:cNvSpPr>
          <p:nvPr>
            <p:ph type="title"/>
          </p:nvPr>
        </p:nvSpPr>
        <p:spPr/>
        <p:txBody>
          <a:bodyPr/>
          <a:lstStyle/>
          <a:p>
            <a:r>
              <a:rPr lang="fr-FR"/>
              <a:t>Les objets distribués au cœur des EJBs</a:t>
            </a:r>
          </a:p>
        </p:txBody>
      </p:sp>
      <p:sp>
        <p:nvSpPr>
          <p:cNvPr id="1212420" name="Rectangle 4"/>
          <p:cNvSpPr>
            <a:spLocks noChangeArrowheads="1"/>
          </p:cNvSpPr>
          <p:nvPr/>
        </p:nvSpPr>
        <p:spPr bwMode="auto">
          <a:xfrm>
            <a:off x="1600200" y="1047750"/>
            <a:ext cx="9144000" cy="0"/>
          </a:xfrm>
          <a:prstGeom prst="rect">
            <a:avLst/>
          </a:prstGeom>
          <a:noFill/>
          <a:ln w="9525">
            <a:noFill/>
            <a:miter lim="800000"/>
            <a:headEnd/>
            <a:tailEnd/>
          </a:ln>
          <a:effectLst/>
        </p:spPr>
        <p:txBody>
          <a:bodyPr>
            <a:spAutoFit/>
          </a:bodyPr>
          <a:lstStyle/>
          <a:p>
            <a:endParaRPr lang="fr-FR"/>
          </a:p>
        </p:txBody>
      </p:sp>
      <p:pic>
        <p:nvPicPr>
          <p:cNvPr id="1212421" name="Picture 5" descr="DistributedObjects"/>
          <p:cNvPicPr>
            <a:picLocks noChangeAspect="1" noChangeArrowheads="1"/>
          </p:cNvPicPr>
          <p:nvPr/>
        </p:nvPicPr>
        <p:blipFill>
          <a:blip r:embed="rId2" cstate="print"/>
          <a:srcRect/>
          <a:stretch>
            <a:fillRect/>
          </a:stretch>
        </p:blipFill>
        <p:spPr bwMode="auto">
          <a:xfrm>
            <a:off x="1371600" y="1066800"/>
            <a:ext cx="6934200" cy="5556250"/>
          </a:xfrm>
          <a:prstGeom prst="rect">
            <a:avLst/>
          </a:prstGeom>
          <a:noFill/>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Rectangle 2"/>
          <p:cNvSpPr>
            <a:spLocks noGrp="1" noChangeArrowheads="1"/>
          </p:cNvSpPr>
          <p:nvPr>
            <p:ph type="title"/>
          </p:nvPr>
        </p:nvSpPr>
        <p:spPr/>
        <p:txBody>
          <a:bodyPr/>
          <a:lstStyle/>
          <a:p>
            <a:r>
              <a:rPr lang="fr-FR"/>
              <a:t>Les objets distribués et le middleware</a:t>
            </a:r>
          </a:p>
        </p:txBody>
      </p:sp>
      <p:sp>
        <p:nvSpPr>
          <p:cNvPr id="1213443" name="Rectangle 3"/>
          <p:cNvSpPr>
            <a:spLocks noGrp="1" noChangeArrowheads="1"/>
          </p:cNvSpPr>
          <p:nvPr>
            <p:ph type="body" idx="1"/>
          </p:nvPr>
        </p:nvSpPr>
        <p:spPr/>
        <p:txBody>
          <a:bodyPr/>
          <a:lstStyle/>
          <a:p>
            <a:pPr marL="533400" indent="-533400"/>
            <a:r>
              <a:rPr lang="fr-FR"/>
              <a:t>Lorsqu'une application devient importante, des besoins récurrents apparaissent : sécurité, transactions,etc…</a:t>
            </a:r>
          </a:p>
          <a:p>
            <a:pPr marL="533400" indent="-533400"/>
            <a:r>
              <a:rPr lang="fr-FR"/>
              <a:t>C'est là qu'intervient le </a:t>
            </a:r>
            <a:r>
              <a:rPr lang="fr-FR" i="1"/>
              <a:t>middleware</a:t>
            </a:r>
            <a:r>
              <a:rPr lang="fr-FR"/>
              <a:t>!</a:t>
            </a:r>
          </a:p>
          <a:p>
            <a:pPr marL="533400" indent="-533400"/>
            <a:r>
              <a:rPr lang="fr-FR"/>
              <a:t>Deux approches</a:t>
            </a:r>
          </a:p>
          <a:p>
            <a:pPr marL="914400" lvl="1" indent="-457200">
              <a:buFont typeface="Wingdings" pitchFamily="2" charset="2"/>
              <a:buAutoNum type="arabicPeriod"/>
            </a:pPr>
            <a:r>
              <a:rPr lang="fr-FR"/>
              <a:t>Middleware explicite,</a:t>
            </a:r>
          </a:p>
          <a:p>
            <a:pPr marL="914400" lvl="1" indent="-457200">
              <a:buFont typeface="Wingdings" pitchFamily="2" charset="2"/>
              <a:buAutoNum type="arabicPeriod"/>
            </a:pPr>
            <a:r>
              <a:rPr lang="fr-FR"/>
              <a:t>Middleware implicite</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Rectangle 2"/>
          <p:cNvSpPr>
            <a:spLocks noGrp="1" noChangeArrowheads="1"/>
          </p:cNvSpPr>
          <p:nvPr>
            <p:ph type="title"/>
          </p:nvPr>
        </p:nvSpPr>
        <p:spPr/>
        <p:txBody>
          <a:bodyPr/>
          <a:lstStyle/>
          <a:p>
            <a:r>
              <a:rPr lang="fr-FR"/>
              <a:t>Middleware explicite</a:t>
            </a:r>
          </a:p>
        </p:txBody>
      </p:sp>
      <p:sp>
        <p:nvSpPr>
          <p:cNvPr id="1214467" name="Rectangle 3"/>
          <p:cNvSpPr>
            <a:spLocks noGrp="1" noChangeArrowheads="1"/>
          </p:cNvSpPr>
          <p:nvPr>
            <p:ph type="body" idx="1"/>
          </p:nvPr>
        </p:nvSpPr>
        <p:spPr/>
        <p:txBody>
          <a:bodyPr/>
          <a:lstStyle/>
          <a:p>
            <a:endParaRPr lang="fr-FR"/>
          </a:p>
        </p:txBody>
      </p:sp>
      <p:sp>
        <p:nvSpPr>
          <p:cNvPr id="1214468" name="Rectangle 4"/>
          <p:cNvSpPr>
            <a:spLocks noChangeArrowheads="1"/>
          </p:cNvSpPr>
          <p:nvPr/>
        </p:nvSpPr>
        <p:spPr bwMode="auto">
          <a:xfrm>
            <a:off x="1609725" y="1395413"/>
            <a:ext cx="9144000" cy="0"/>
          </a:xfrm>
          <a:prstGeom prst="rect">
            <a:avLst/>
          </a:prstGeom>
          <a:noFill/>
          <a:ln w="9525">
            <a:noFill/>
            <a:miter lim="800000"/>
            <a:headEnd/>
            <a:tailEnd/>
          </a:ln>
          <a:effectLst/>
        </p:spPr>
        <p:txBody>
          <a:bodyPr>
            <a:spAutoFit/>
          </a:bodyPr>
          <a:lstStyle/>
          <a:p>
            <a:endParaRPr lang="fr-FR"/>
          </a:p>
        </p:txBody>
      </p:sp>
      <p:pic>
        <p:nvPicPr>
          <p:cNvPr id="1214469" name="Picture 5" descr="ExplicitMiddleware"/>
          <p:cNvPicPr>
            <a:picLocks noChangeAspect="1" noChangeArrowheads="1"/>
          </p:cNvPicPr>
          <p:nvPr/>
        </p:nvPicPr>
        <p:blipFill>
          <a:blip r:embed="rId2" cstate="print"/>
          <a:srcRect/>
          <a:stretch>
            <a:fillRect/>
          </a:stretch>
        </p:blipFill>
        <p:spPr bwMode="auto">
          <a:xfrm>
            <a:off x="533400" y="990600"/>
            <a:ext cx="8458200" cy="5807075"/>
          </a:xfrm>
          <a:prstGeom prst="rect">
            <a:avLst/>
          </a:prstGeom>
          <a:noFill/>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Rectangle 2"/>
          <p:cNvSpPr>
            <a:spLocks noGrp="1" noChangeArrowheads="1"/>
          </p:cNvSpPr>
          <p:nvPr>
            <p:ph type="title"/>
          </p:nvPr>
        </p:nvSpPr>
        <p:spPr/>
        <p:txBody>
          <a:bodyPr/>
          <a:lstStyle/>
          <a:p>
            <a:r>
              <a:rPr lang="fr-FR"/>
              <a:t>Middleware explicite</a:t>
            </a:r>
          </a:p>
        </p:txBody>
      </p:sp>
      <p:sp>
        <p:nvSpPr>
          <p:cNvPr id="1215491" name="Rectangle 3"/>
          <p:cNvSpPr>
            <a:spLocks noGrp="1" noChangeArrowheads="1"/>
          </p:cNvSpPr>
          <p:nvPr>
            <p:ph type="body" idx="1"/>
          </p:nvPr>
        </p:nvSpPr>
        <p:spPr/>
        <p:txBody>
          <a:bodyPr/>
          <a:lstStyle/>
          <a:p>
            <a:pPr marL="533400" indent="-533400">
              <a:lnSpc>
                <a:spcPct val="90000"/>
              </a:lnSpc>
            </a:pPr>
            <a:r>
              <a:rPr lang="fr-FR" sz="2400"/>
              <a:t>Exemple : transfert d'un  compte bancaire vers un autre : </a:t>
            </a:r>
          </a:p>
          <a:p>
            <a:pPr marL="533400" indent="-533400">
              <a:lnSpc>
                <a:spcPct val="90000"/>
              </a:lnSpc>
            </a:pPr>
            <a:r>
              <a:rPr lang="fr-FR" sz="2400"/>
              <a:t>transfert(Compte c1, Compte c2, long montant)</a:t>
            </a:r>
          </a:p>
          <a:p>
            <a:pPr marL="914400" lvl="1" indent="-457200">
              <a:lnSpc>
                <a:spcPct val="90000"/>
              </a:lnSpc>
              <a:buFont typeface="Wingdings" pitchFamily="2" charset="2"/>
              <a:buAutoNum type="arabicPeriod"/>
            </a:pPr>
            <a:r>
              <a:rPr lang="fr-FR" sz="2000"/>
              <a:t>Appel vers l'API middleware qui fait une vérification de sécurité,</a:t>
            </a:r>
          </a:p>
          <a:p>
            <a:pPr marL="914400" lvl="1" indent="-457200">
              <a:lnSpc>
                <a:spcPct val="90000"/>
              </a:lnSpc>
              <a:buFont typeface="Wingdings" pitchFamily="2" charset="2"/>
              <a:buAutoNum type="arabicPeriod"/>
            </a:pPr>
            <a:r>
              <a:rPr lang="fr-FR" sz="2000"/>
              <a:t>Appel vers l'API de transaction pour démarrer une transaction,</a:t>
            </a:r>
          </a:p>
          <a:p>
            <a:pPr marL="914400" lvl="1" indent="-457200">
              <a:lnSpc>
                <a:spcPct val="90000"/>
              </a:lnSpc>
              <a:buFont typeface="Wingdings" pitchFamily="2" charset="2"/>
              <a:buAutoNum type="arabicPeriod"/>
            </a:pPr>
            <a:r>
              <a:rPr lang="fr-FR" sz="2000"/>
              <a:t>Appel vers l'API pour lire des lignes dans des tables d'une BD,</a:t>
            </a:r>
          </a:p>
          <a:p>
            <a:pPr marL="914400" lvl="1" indent="-457200">
              <a:lnSpc>
                <a:spcPct val="90000"/>
              </a:lnSpc>
              <a:buFont typeface="Wingdings" pitchFamily="2" charset="2"/>
              <a:buAutoNum type="arabicPeriod"/>
            </a:pPr>
            <a:r>
              <a:rPr lang="fr-FR" sz="2000"/>
              <a:t>Faire le calcul : enlever de l'argent d'un compte pour le mettre dans l'autre</a:t>
            </a:r>
          </a:p>
          <a:p>
            <a:pPr marL="914400" lvl="1" indent="-457200">
              <a:lnSpc>
                <a:spcPct val="90000"/>
              </a:lnSpc>
              <a:buFont typeface="Wingdings" pitchFamily="2" charset="2"/>
              <a:buAutoNum type="arabicPeriod"/>
            </a:pPr>
            <a:r>
              <a:rPr lang="fr-FR" sz="2000"/>
              <a:t>Appeler l'API pour mettre à jour les lignes dans les tables,</a:t>
            </a:r>
          </a:p>
          <a:p>
            <a:pPr marL="914400" lvl="1" indent="-457200">
              <a:lnSpc>
                <a:spcPct val="90000"/>
              </a:lnSpc>
              <a:buFont typeface="Wingdings" pitchFamily="2" charset="2"/>
              <a:buAutoNum type="arabicPeriod"/>
            </a:pPr>
            <a:r>
              <a:rPr lang="fr-FR" sz="2000"/>
              <a:t>Appeler l'API de transaction pour terminer la transaction.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9426" name="Rectangle 2"/>
          <p:cNvSpPr>
            <a:spLocks noGrp="1" noChangeArrowheads="1"/>
          </p:cNvSpPr>
          <p:nvPr>
            <p:ph type="title"/>
          </p:nvPr>
        </p:nvSpPr>
        <p:spPr/>
        <p:txBody>
          <a:bodyPr/>
          <a:lstStyle/>
          <a:p>
            <a:r>
              <a:rPr lang="fr-FR"/>
              <a:t>Choses à considérer lorsqu'on construit une application distribuée</a:t>
            </a:r>
            <a:endParaRPr lang="en-US"/>
          </a:p>
        </p:txBody>
      </p:sp>
      <p:sp>
        <p:nvSpPr>
          <p:cNvPr id="999427" name="Rectangle 3"/>
          <p:cNvSpPr>
            <a:spLocks noGrp="1" noChangeArrowheads="1"/>
          </p:cNvSpPr>
          <p:nvPr>
            <p:ph type="body" idx="1"/>
          </p:nvPr>
        </p:nvSpPr>
        <p:spPr/>
        <p:txBody>
          <a:bodyPr/>
          <a:lstStyle/>
          <a:p>
            <a:pPr lvl="1">
              <a:lnSpc>
                <a:spcPct val="90000"/>
              </a:lnSpc>
            </a:pPr>
            <a:r>
              <a:rPr lang="en-US" sz="2000"/>
              <a:t>Protocoles d'accès distants (CORBA, RMI, IIOP…)</a:t>
            </a:r>
          </a:p>
          <a:p>
            <a:pPr lvl="1">
              <a:lnSpc>
                <a:spcPct val="90000"/>
              </a:lnSpc>
            </a:pPr>
            <a:r>
              <a:rPr lang="en-US" sz="2000"/>
              <a:t>Gestion de la charge,</a:t>
            </a:r>
          </a:p>
          <a:p>
            <a:pPr lvl="1">
              <a:lnSpc>
                <a:spcPct val="90000"/>
              </a:lnSpc>
            </a:pPr>
            <a:r>
              <a:rPr lang="en-US" sz="2000"/>
              <a:t>Gestion des pannes,</a:t>
            </a:r>
          </a:p>
          <a:p>
            <a:pPr lvl="1">
              <a:lnSpc>
                <a:spcPct val="90000"/>
              </a:lnSpc>
            </a:pPr>
            <a:r>
              <a:rPr lang="en-US" sz="2000"/>
              <a:t>Persistence, intégration au back-end,</a:t>
            </a:r>
          </a:p>
          <a:p>
            <a:pPr lvl="1">
              <a:lnSpc>
                <a:spcPct val="90000"/>
              </a:lnSpc>
            </a:pPr>
            <a:r>
              <a:rPr lang="en-US" sz="2000"/>
              <a:t>Gestion des transactions,</a:t>
            </a:r>
          </a:p>
          <a:p>
            <a:pPr lvl="1">
              <a:lnSpc>
                <a:spcPct val="90000"/>
              </a:lnSpc>
            </a:pPr>
            <a:r>
              <a:rPr lang="en-US" sz="2000"/>
              <a:t>Clustering,</a:t>
            </a:r>
          </a:p>
          <a:p>
            <a:pPr lvl="1">
              <a:lnSpc>
                <a:spcPct val="90000"/>
              </a:lnSpc>
            </a:pPr>
            <a:r>
              <a:rPr lang="en-US" sz="2000"/>
              <a:t>Redéploiement à chaud,</a:t>
            </a:r>
          </a:p>
          <a:p>
            <a:pPr lvl="1">
              <a:lnSpc>
                <a:spcPct val="90000"/>
              </a:lnSpc>
            </a:pPr>
            <a:r>
              <a:rPr lang="en-US" sz="2000"/>
              <a:t>Arrêt de serveurs sans interrompre l'application,</a:t>
            </a:r>
          </a:p>
          <a:p>
            <a:pPr lvl="1">
              <a:lnSpc>
                <a:spcPct val="90000"/>
              </a:lnSpc>
            </a:pPr>
            <a:r>
              <a:rPr lang="en-US" sz="2000"/>
              <a:t>Gestion des traces, règlages (tuning and auditing),</a:t>
            </a:r>
          </a:p>
          <a:p>
            <a:pPr lvl="1">
              <a:lnSpc>
                <a:spcPct val="90000"/>
              </a:lnSpc>
            </a:pPr>
            <a:r>
              <a:rPr lang="en-US" sz="2000"/>
              <a:t>Programmation multithread</a:t>
            </a:r>
          </a:p>
          <a:p>
            <a:pPr lvl="1">
              <a:lnSpc>
                <a:spcPct val="90000"/>
              </a:lnSpc>
            </a:pPr>
            <a:r>
              <a:rPr lang="en-US" sz="2000"/>
              <a:t>Problèmes de nommage</a:t>
            </a:r>
          </a:p>
          <a:p>
            <a:pPr lvl="1">
              <a:lnSpc>
                <a:spcPct val="90000"/>
              </a:lnSpc>
            </a:pPr>
            <a:r>
              <a:rPr lang="en-US" sz="2000"/>
              <a:t>Securité, performances, </a:t>
            </a:r>
          </a:p>
          <a:p>
            <a:pPr lvl="1">
              <a:lnSpc>
                <a:spcPct val="90000"/>
              </a:lnSpc>
            </a:pPr>
            <a:r>
              <a:rPr lang="en-US" sz="2000"/>
              <a:t>Gestion des états </a:t>
            </a:r>
          </a:p>
          <a:p>
            <a:pPr lvl="1">
              <a:lnSpc>
                <a:spcPct val="90000"/>
              </a:lnSpc>
            </a:pPr>
            <a:r>
              <a:rPr lang="en-US" sz="2000"/>
              <a:t>Cycle de vie des objets</a:t>
            </a:r>
          </a:p>
          <a:p>
            <a:pPr lvl="1">
              <a:lnSpc>
                <a:spcPct val="90000"/>
              </a:lnSpc>
            </a:pPr>
            <a:r>
              <a:rPr lang="en-US" sz="2000"/>
              <a:t>Gestion des ressources (Resource pooling)</a:t>
            </a:r>
          </a:p>
          <a:p>
            <a:pPr lvl="1">
              <a:lnSpc>
                <a:spcPct val="90000"/>
              </a:lnSpc>
            </a:pPr>
            <a:r>
              <a:rPr lang="en-US" sz="2000"/>
              <a:t>Requête par message (message-oriented midddleware)</a:t>
            </a:r>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Rectangle 2"/>
          <p:cNvSpPr>
            <a:spLocks noGrp="1" noChangeArrowheads="1"/>
          </p:cNvSpPr>
          <p:nvPr>
            <p:ph type="title"/>
          </p:nvPr>
        </p:nvSpPr>
        <p:spPr/>
        <p:txBody>
          <a:bodyPr/>
          <a:lstStyle/>
          <a:p>
            <a:r>
              <a:rPr lang="fr-FR"/>
              <a:t>Middleware explicite</a:t>
            </a:r>
          </a:p>
        </p:txBody>
      </p:sp>
      <p:sp>
        <p:nvSpPr>
          <p:cNvPr id="1216515" name="Rectangle 3"/>
          <p:cNvSpPr>
            <a:spLocks noGrp="1" noChangeArrowheads="1"/>
          </p:cNvSpPr>
          <p:nvPr>
            <p:ph type="body" idx="1"/>
          </p:nvPr>
        </p:nvSpPr>
        <p:spPr/>
        <p:txBody>
          <a:bodyPr/>
          <a:lstStyle/>
          <a:p>
            <a:r>
              <a:rPr lang="fr-FR"/>
              <a:t>Difficile à écrire,</a:t>
            </a:r>
          </a:p>
          <a:p>
            <a:r>
              <a:rPr lang="fr-FR"/>
              <a:t>Difficile à maintenir,</a:t>
            </a:r>
          </a:p>
          <a:p>
            <a:r>
              <a:rPr lang="fr-FR"/>
              <a:t>Votre code est dépendant des API du vendeur de middleware que vous utilisez.</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Rectangle 2"/>
          <p:cNvSpPr>
            <a:spLocks noGrp="1" noChangeArrowheads="1"/>
          </p:cNvSpPr>
          <p:nvPr>
            <p:ph type="title"/>
          </p:nvPr>
        </p:nvSpPr>
        <p:spPr/>
        <p:txBody>
          <a:bodyPr/>
          <a:lstStyle/>
          <a:p>
            <a:r>
              <a:rPr lang="fr-FR"/>
              <a:t>Middleware implicite</a:t>
            </a:r>
          </a:p>
        </p:txBody>
      </p:sp>
      <p:sp>
        <p:nvSpPr>
          <p:cNvPr id="1217539" name="Rectangle 3"/>
          <p:cNvSpPr>
            <a:spLocks noGrp="1" noChangeArrowheads="1"/>
          </p:cNvSpPr>
          <p:nvPr>
            <p:ph type="body" idx="1"/>
          </p:nvPr>
        </p:nvSpPr>
        <p:spPr/>
        <p:txBody>
          <a:bodyPr/>
          <a:lstStyle/>
          <a:p>
            <a:endParaRPr lang="fr-FR"/>
          </a:p>
        </p:txBody>
      </p:sp>
      <p:sp>
        <p:nvSpPr>
          <p:cNvPr id="1217540" name="Rectangle 4"/>
          <p:cNvSpPr>
            <a:spLocks noChangeArrowheads="1"/>
          </p:cNvSpPr>
          <p:nvPr/>
        </p:nvSpPr>
        <p:spPr bwMode="auto">
          <a:xfrm>
            <a:off x="1609725" y="1095375"/>
            <a:ext cx="9144000" cy="0"/>
          </a:xfrm>
          <a:prstGeom prst="rect">
            <a:avLst/>
          </a:prstGeom>
          <a:noFill/>
          <a:ln w="9525">
            <a:noFill/>
            <a:miter lim="800000"/>
            <a:headEnd/>
            <a:tailEnd/>
          </a:ln>
          <a:effectLst/>
        </p:spPr>
        <p:txBody>
          <a:bodyPr>
            <a:spAutoFit/>
          </a:bodyPr>
          <a:lstStyle/>
          <a:p>
            <a:endParaRPr lang="fr-FR"/>
          </a:p>
        </p:txBody>
      </p:sp>
      <p:pic>
        <p:nvPicPr>
          <p:cNvPr id="1217541" name="Picture 5" descr="ImplicitMiddleware"/>
          <p:cNvPicPr>
            <a:picLocks noChangeAspect="1" noChangeArrowheads="1"/>
          </p:cNvPicPr>
          <p:nvPr/>
        </p:nvPicPr>
        <p:blipFill>
          <a:blip r:embed="rId2" cstate="print"/>
          <a:srcRect/>
          <a:stretch>
            <a:fillRect/>
          </a:stretch>
        </p:blipFill>
        <p:spPr bwMode="auto">
          <a:xfrm>
            <a:off x="990600" y="1035050"/>
            <a:ext cx="7391400" cy="5822950"/>
          </a:xfrm>
          <a:prstGeom prst="rect">
            <a:avLst/>
          </a:prstGeom>
          <a:noFill/>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5506" name="Rectangle 2"/>
          <p:cNvSpPr>
            <a:spLocks noGrp="1" noChangeArrowheads="1"/>
          </p:cNvSpPr>
          <p:nvPr>
            <p:ph type="title"/>
          </p:nvPr>
        </p:nvSpPr>
        <p:spPr/>
        <p:txBody>
          <a:bodyPr/>
          <a:lstStyle/>
          <a:p>
            <a:r>
              <a:rPr lang="fr-FR" sz="2800"/>
              <a:t>Les EJB : middleware implicite mais API pour descendre au bas niveau, Explicite</a:t>
            </a:r>
          </a:p>
        </p:txBody>
      </p:sp>
      <p:sp>
        <p:nvSpPr>
          <p:cNvPr id="1685507" name="Rectangle 3"/>
          <p:cNvSpPr>
            <a:spLocks noGrp="1" noChangeArrowheads="1"/>
          </p:cNvSpPr>
          <p:nvPr>
            <p:ph type="body" idx="1"/>
          </p:nvPr>
        </p:nvSpPr>
        <p:spPr/>
        <p:txBody>
          <a:bodyPr/>
          <a:lstStyle/>
          <a:p>
            <a:r>
              <a:rPr lang="fr-FR"/>
              <a:t>La plupart du temps le développeur demeure au niveau implicite,</a:t>
            </a:r>
          </a:p>
          <a:p>
            <a:r>
              <a:rPr lang="fr-FR"/>
              <a:t>Mais il peut, même si le travail est plus complexe, utiliser des APIs de J2EE pour contrôler «manuellement » les transactions, la sécurité, etc.</a:t>
            </a: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6530" name="Rectangle 2"/>
          <p:cNvSpPr>
            <a:spLocks noGrp="1" noChangeArrowheads="1"/>
          </p:cNvSpPr>
          <p:nvPr>
            <p:ph type="title"/>
          </p:nvPr>
        </p:nvSpPr>
        <p:spPr/>
        <p:txBody>
          <a:bodyPr/>
          <a:lstStyle/>
          <a:p>
            <a:r>
              <a:rPr lang="fr-FR" sz="2800"/>
              <a:t>EJB et SOA (Service Oriented Architecture)</a:t>
            </a:r>
          </a:p>
        </p:txBody>
      </p:sp>
      <p:sp>
        <p:nvSpPr>
          <p:cNvPr id="1686531" name="Rectangle 3"/>
          <p:cNvSpPr>
            <a:spLocks noGrp="1" noChangeArrowheads="1"/>
          </p:cNvSpPr>
          <p:nvPr>
            <p:ph type="body" idx="1"/>
          </p:nvPr>
        </p:nvSpPr>
        <p:spPr/>
        <p:txBody>
          <a:bodyPr/>
          <a:lstStyle/>
          <a:p>
            <a:pPr>
              <a:lnSpc>
                <a:spcPct val="90000"/>
              </a:lnSpc>
            </a:pPr>
            <a:r>
              <a:rPr lang="fr-FR"/>
              <a:t>Une application = ensemble de services,</a:t>
            </a:r>
          </a:p>
          <a:p>
            <a:pPr>
              <a:lnSpc>
                <a:spcPct val="90000"/>
              </a:lnSpc>
            </a:pPr>
            <a:r>
              <a:rPr lang="fr-FR"/>
              <a:t>Un service = ensemble de composants,</a:t>
            </a:r>
          </a:p>
          <a:p>
            <a:pPr>
              <a:lnSpc>
                <a:spcPct val="90000"/>
              </a:lnSpc>
            </a:pPr>
            <a:r>
              <a:rPr lang="fr-FR"/>
              <a:t>Un composant = des classes,</a:t>
            </a:r>
          </a:p>
          <a:p>
            <a:pPr>
              <a:lnSpc>
                <a:spcPct val="90000"/>
              </a:lnSpc>
            </a:pPr>
            <a:r>
              <a:rPr lang="fr-FR"/>
              <a:t>Les services peuvent tourner sur des « nœuds » différents (des cpus différents) et donc former une architecture distribuée</a:t>
            </a:r>
          </a:p>
          <a:p>
            <a:pPr>
              <a:lnSpc>
                <a:spcPct val="90000"/>
              </a:lnSpc>
            </a:pPr>
            <a:r>
              <a:rPr lang="fr-FR"/>
              <a:t>Avantage : souplesse, mise à jour, etc… Le code ne change pas qu’on soit en mono-cpu ou en distribué.</a:t>
            </a: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8578" name="Rectangle 2"/>
          <p:cNvSpPr>
            <a:spLocks noGrp="1" noChangeArrowheads="1"/>
          </p:cNvSpPr>
          <p:nvPr>
            <p:ph type="title"/>
          </p:nvPr>
        </p:nvSpPr>
        <p:spPr/>
        <p:txBody>
          <a:bodyPr/>
          <a:lstStyle/>
          <a:p>
            <a:r>
              <a:rPr lang="fr-FR" sz="2800"/>
              <a:t>EJB et SOA (Service Oriented Architecture)</a:t>
            </a:r>
          </a:p>
        </p:txBody>
      </p:sp>
      <p:sp>
        <p:nvSpPr>
          <p:cNvPr id="1688579" name="Rectangle 3"/>
          <p:cNvSpPr>
            <a:spLocks noGrp="1" noChangeArrowheads="1"/>
          </p:cNvSpPr>
          <p:nvPr>
            <p:ph type="body" idx="1"/>
          </p:nvPr>
        </p:nvSpPr>
        <p:spPr/>
        <p:txBody>
          <a:bodyPr/>
          <a:lstStyle/>
          <a:p>
            <a:r>
              <a:rPr lang="fr-FR"/>
              <a:t>SOA = un paradigme de conception</a:t>
            </a:r>
          </a:p>
          <a:p>
            <a:pPr lvl="1"/>
            <a:r>
              <a:rPr lang="fr-FR"/>
              <a:t>Service = indépendant, faiblement couplé aux autres</a:t>
            </a:r>
          </a:p>
          <a:p>
            <a:r>
              <a:rPr lang="fr-FR"/>
              <a:t>Les Web Service = un exemple de SOA, mais il y en a d’autres.</a:t>
            </a:r>
          </a:p>
          <a:p>
            <a:r>
              <a:rPr lang="fr-FR"/>
              <a:t>Par exemple des services fait d’EJBs, les services du Robotic Studio de Microsoft, etc.</a:t>
            </a: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04" name="Rectangle 4"/>
          <p:cNvSpPr>
            <a:spLocks noGrp="1" noChangeArrowheads="1"/>
          </p:cNvSpPr>
          <p:nvPr>
            <p:ph type="ctrTitle"/>
          </p:nvPr>
        </p:nvSpPr>
        <p:spPr>
          <a:xfrm>
            <a:off x="1692275" y="3789363"/>
            <a:ext cx="6858000" cy="533400"/>
          </a:xfrm>
        </p:spPr>
        <p:txBody>
          <a:bodyPr/>
          <a:lstStyle/>
          <a:p>
            <a:r>
              <a:rPr lang="fr-FR" sz="2800"/>
              <a:t>Avant les EJB 3.0 étaient les EJB 2.x</a:t>
            </a:r>
            <a:br>
              <a:rPr lang="fr-FR" sz="2800"/>
            </a:br>
            <a:r>
              <a:rPr lang="fr-FR" sz="2800"/>
              <a:t>et… c’était puissant mais trop compliqué !</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Rectangle 2"/>
          <p:cNvSpPr>
            <a:spLocks noGrp="1" noChangeArrowheads="1"/>
          </p:cNvSpPr>
          <p:nvPr>
            <p:ph type="ctrTitle"/>
          </p:nvPr>
        </p:nvSpPr>
        <p:spPr/>
        <p:txBody>
          <a:bodyPr/>
          <a:lstStyle/>
          <a:p>
            <a:r>
              <a:rPr lang="fr-FR" sz="2800"/>
              <a:t>EJB 2.0 : constitution d’un bean, les principes sont les mêmes en 3.0 sauf que l’on a pas à écrire autant de code </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Rectangle 2"/>
          <p:cNvSpPr>
            <a:spLocks noGrp="1" noChangeArrowheads="1"/>
          </p:cNvSpPr>
          <p:nvPr>
            <p:ph type="title"/>
          </p:nvPr>
        </p:nvSpPr>
        <p:spPr/>
        <p:txBody>
          <a:bodyPr/>
          <a:lstStyle/>
          <a:p>
            <a:r>
              <a:rPr lang="fr-FR"/>
              <a:t>Constitution d'un EJB : </a:t>
            </a:r>
            <a:r>
              <a:rPr lang="fr-FR" i="1"/>
              <a:t>Enterprise Bean class</a:t>
            </a:r>
          </a:p>
        </p:txBody>
      </p:sp>
      <p:sp>
        <p:nvSpPr>
          <p:cNvPr id="1218563" name="Rectangle 3"/>
          <p:cNvSpPr>
            <a:spLocks noGrp="1" noChangeArrowheads="1"/>
          </p:cNvSpPr>
          <p:nvPr>
            <p:ph type="body" idx="1"/>
          </p:nvPr>
        </p:nvSpPr>
        <p:spPr/>
        <p:txBody>
          <a:bodyPr/>
          <a:lstStyle/>
          <a:p>
            <a:r>
              <a:rPr lang="fr-FR" sz="2400"/>
              <a:t>La classe du Bean (Enterprise Bean class)</a:t>
            </a:r>
          </a:p>
          <a:p>
            <a:pPr lvl="1"/>
            <a:r>
              <a:rPr lang="fr-FR" sz="2000"/>
              <a:t>Une classe qui implémente une interface précise et qui respecte certaines règles,</a:t>
            </a:r>
          </a:p>
          <a:p>
            <a:pPr lvl="1"/>
            <a:r>
              <a:rPr lang="fr-FR" sz="2000"/>
              <a:t>Il s'agit de l'implémentation du bean lui-même,</a:t>
            </a:r>
          </a:p>
          <a:p>
            <a:pPr lvl="2"/>
            <a:r>
              <a:rPr lang="fr-FR" sz="2000" b="1" u="sng"/>
              <a:t>Session Bean</a:t>
            </a:r>
            <a:r>
              <a:rPr lang="fr-FR" sz="2000"/>
              <a:t> : logique métier, calculs, transfert de compte bancaire, saisie de commandes, etc…</a:t>
            </a:r>
          </a:p>
          <a:p>
            <a:pPr lvl="2"/>
            <a:r>
              <a:rPr lang="fr-FR" sz="2000" b="1" u="sng"/>
              <a:t>Entity Bean</a:t>
            </a:r>
            <a:r>
              <a:rPr lang="fr-FR" sz="2000"/>
              <a:t> : logique orientée donnée, par exemple comment changer le nom d'un client, diminuer un compte bancaire…</a:t>
            </a:r>
          </a:p>
          <a:p>
            <a:pPr lvl="2"/>
            <a:r>
              <a:rPr lang="fr-FR" sz="2000" b="1" u="sng"/>
              <a:t>Message-Driven Bean</a:t>
            </a:r>
            <a:r>
              <a:rPr lang="fr-FR" sz="2000"/>
              <a:t> : logique orientée message, traitement après réception d'un ordre d'achat d'actions boursières…</a:t>
            </a:r>
          </a:p>
          <a:p>
            <a:pPr lvl="2"/>
            <a:endParaRPr lang="fr-FR" sz="2000"/>
          </a:p>
          <a:p>
            <a:pPr lvl="1"/>
            <a:endParaRPr lang="fr-FR" sz="200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Rectangle 2"/>
          <p:cNvSpPr>
            <a:spLocks noGrp="1" noChangeArrowheads="1"/>
          </p:cNvSpPr>
          <p:nvPr>
            <p:ph type="title"/>
          </p:nvPr>
        </p:nvSpPr>
        <p:spPr/>
        <p:txBody>
          <a:bodyPr/>
          <a:lstStyle/>
          <a:p>
            <a:r>
              <a:rPr lang="fr-FR"/>
              <a:t>Constitution d'un EJB : </a:t>
            </a:r>
            <a:r>
              <a:rPr lang="fr-FR" i="1"/>
              <a:t>EJB Object</a:t>
            </a:r>
          </a:p>
        </p:txBody>
      </p:sp>
      <p:sp>
        <p:nvSpPr>
          <p:cNvPr id="1220611" name="Rectangle 3"/>
          <p:cNvSpPr>
            <a:spLocks noGrp="1" noChangeArrowheads="1"/>
          </p:cNvSpPr>
          <p:nvPr>
            <p:ph type="body" idx="1"/>
          </p:nvPr>
        </p:nvSpPr>
        <p:spPr/>
        <p:txBody>
          <a:bodyPr/>
          <a:lstStyle/>
          <a:p>
            <a:r>
              <a:rPr lang="fr-FR"/>
              <a:t>Les clients n'invoquent jamais directement les méthodes de la classe du Bean</a:t>
            </a:r>
          </a:p>
          <a:p>
            <a:r>
              <a:rPr lang="fr-FR"/>
              <a:t>Les appels de méthodes (requests) sont interceptés par le Container, afin d'assurer le traitement middleware implicite,</a:t>
            </a:r>
          </a:p>
          <a:p>
            <a:r>
              <a:rPr lang="fr-FR"/>
              <a:t>Une fois ce traitement effectué, le container appelle les méthodes de la classe du Bean</a:t>
            </a:r>
          </a:p>
          <a:p>
            <a:r>
              <a:rPr lang="fr-FR"/>
              <a:t>Le développeur de composant se concentre sur la logique, ignore la partie middleware.</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Rectangle 2"/>
          <p:cNvSpPr>
            <a:spLocks noGrp="1" noChangeArrowheads="1"/>
          </p:cNvSpPr>
          <p:nvPr>
            <p:ph type="title"/>
          </p:nvPr>
        </p:nvSpPr>
        <p:spPr/>
        <p:txBody>
          <a:bodyPr/>
          <a:lstStyle/>
          <a:p>
            <a:r>
              <a:rPr lang="fr-FR"/>
              <a:t>Constitution d'un EJB : </a:t>
            </a:r>
            <a:r>
              <a:rPr lang="fr-FR" i="1"/>
              <a:t>EJB Object</a:t>
            </a:r>
          </a:p>
        </p:txBody>
      </p:sp>
      <p:sp>
        <p:nvSpPr>
          <p:cNvPr id="1221635" name="Rectangle 3"/>
          <p:cNvSpPr>
            <a:spLocks noGrp="1" noChangeArrowheads="1"/>
          </p:cNvSpPr>
          <p:nvPr>
            <p:ph type="body" idx="1"/>
          </p:nvPr>
        </p:nvSpPr>
        <p:spPr/>
        <p:txBody>
          <a:bodyPr/>
          <a:lstStyle/>
          <a:p>
            <a:r>
              <a:rPr lang="fr-FR" sz="2400"/>
              <a:t>Que se passe-t-il lors de l'interception ?</a:t>
            </a:r>
          </a:p>
          <a:p>
            <a:pPr lvl="1"/>
            <a:r>
              <a:rPr lang="fr-FR" sz="2000"/>
              <a:t>Prise en compte des transactions,</a:t>
            </a:r>
          </a:p>
          <a:p>
            <a:pPr lvl="1"/>
            <a:r>
              <a:rPr lang="fr-FR" sz="2000"/>
              <a:t>Sécurité : le client est-il autorisé ?</a:t>
            </a:r>
          </a:p>
          <a:p>
            <a:pPr lvl="1"/>
            <a:r>
              <a:rPr lang="fr-FR" sz="2000"/>
              <a:t>Gestion des ressources + cycle de vie des composants : threads, sockets, connexions DB, pooling des instances (mémoire),</a:t>
            </a:r>
          </a:p>
          <a:p>
            <a:pPr lvl="1"/>
            <a:r>
              <a:rPr lang="fr-FR" sz="2000"/>
              <a:t>Persistance,</a:t>
            </a:r>
          </a:p>
          <a:p>
            <a:pPr lvl="1"/>
            <a:r>
              <a:rPr lang="fr-FR" sz="2000"/>
              <a:t>Accès distant aux objets,</a:t>
            </a:r>
          </a:p>
          <a:p>
            <a:pPr lvl="1"/>
            <a:r>
              <a:rPr lang="fr-FR" sz="2000"/>
              <a:t>Threading des clients en attente,</a:t>
            </a:r>
          </a:p>
          <a:p>
            <a:pPr lvl="1"/>
            <a:r>
              <a:rPr lang="fr-FR" sz="2000"/>
              <a:t>Clustering,</a:t>
            </a:r>
          </a:p>
          <a:p>
            <a:pPr lvl="1"/>
            <a:r>
              <a:rPr lang="fr-FR" sz="2000"/>
              <a:t>Monitoring : statistiques, graphiques temps réel du comportement du système…</a:t>
            </a:r>
          </a:p>
          <a:p>
            <a:pPr lvl="1"/>
            <a:r>
              <a:rPr lang="fr-FR" sz="2000"/>
              <a:t>…</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7250" name="Rectangle 2"/>
          <p:cNvSpPr>
            <a:spLocks noGrp="1" noChangeArrowheads="1"/>
          </p:cNvSpPr>
          <p:nvPr>
            <p:ph type="title"/>
          </p:nvPr>
        </p:nvSpPr>
        <p:spPr/>
        <p:txBody>
          <a:bodyPr/>
          <a:lstStyle/>
          <a:p>
            <a:r>
              <a:rPr lang="fr-FR"/>
              <a:t>Qui s'occupe de tout ceci : le middleware !</a:t>
            </a:r>
          </a:p>
        </p:txBody>
      </p:sp>
      <p:sp>
        <p:nvSpPr>
          <p:cNvPr id="1077251" name="Rectangle 3"/>
          <p:cNvSpPr>
            <a:spLocks noGrp="1" noChangeArrowheads="1"/>
          </p:cNvSpPr>
          <p:nvPr>
            <p:ph type="body" idx="1"/>
          </p:nvPr>
        </p:nvSpPr>
        <p:spPr/>
        <p:txBody>
          <a:bodyPr/>
          <a:lstStyle/>
          <a:p>
            <a:pPr>
              <a:lnSpc>
                <a:spcPct val="90000"/>
              </a:lnSpc>
            </a:pPr>
            <a:r>
              <a:rPr lang="fr-FR"/>
              <a:t>Dans le passé, la plupart des entreprises programmaient leur propre middleware.</a:t>
            </a:r>
          </a:p>
          <a:p>
            <a:pPr lvl="1">
              <a:lnSpc>
                <a:spcPct val="90000"/>
              </a:lnSpc>
            </a:pPr>
            <a:r>
              <a:rPr lang="fr-FR"/>
              <a:t>Adressaient rarement tous les problèmes,</a:t>
            </a:r>
          </a:p>
          <a:p>
            <a:pPr lvl="1">
              <a:lnSpc>
                <a:spcPct val="90000"/>
              </a:lnSpc>
            </a:pPr>
            <a:r>
              <a:rPr lang="fr-FR"/>
              <a:t>Gros risque : ça revient cher (maintenance, développement)</a:t>
            </a:r>
          </a:p>
          <a:p>
            <a:pPr lvl="1">
              <a:lnSpc>
                <a:spcPct val="90000"/>
              </a:lnSpc>
            </a:pPr>
            <a:r>
              <a:rPr lang="fr-FR"/>
              <a:t>Orthogonal au secteur d'activité de l'entreprise (banque, commerce…)</a:t>
            </a:r>
          </a:p>
          <a:p>
            <a:pPr>
              <a:lnSpc>
                <a:spcPct val="90000"/>
              </a:lnSpc>
            </a:pPr>
            <a:r>
              <a:rPr lang="fr-FR"/>
              <a:t>Pourquoi ne pas acheter un produit ?</a:t>
            </a:r>
          </a:p>
          <a:p>
            <a:pPr lvl="1">
              <a:lnSpc>
                <a:spcPct val="90000"/>
              </a:lnSpc>
            </a:pPr>
            <a:r>
              <a:rPr lang="fr-FR"/>
              <a:t>Oracle, IBM, BEA… proposent depuis plusieurs années des middleware…</a:t>
            </a:r>
          </a:p>
          <a:p>
            <a:pPr lvl="1">
              <a:lnSpc>
                <a:spcPct val="90000"/>
              </a:lnSpc>
            </a:pPr>
            <a:r>
              <a:rPr lang="fr-FR"/>
              <a:t>Aussi appelés </a:t>
            </a:r>
            <a:r>
              <a:rPr lang="fr-FR" i="1"/>
              <a:t>serveurs d'application.</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2658" name="Picture 2" descr="EJBObjects"/>
          <p:cNvPicPr>
            <a:picLocks noChangeAspect="1" noChangeArrowheads="1"/>
          </p:cNvPicPr>
          <p:nvPr/>
        </p:nvPicPr>
        <p:blipFill>
          <a:blip r:embed="rId2" cstate="print"/>
          <a:srcRect/>
          <a:stretch>
            <a:fillRect/>
          </a:stretch>
        </p:blipFill>
        <p:spPr bwMode="auto">
          <a:xfrm>
            <a:off x="1600200" y="2133600"/>
            <a:ext cx="7543800" cy="4002088"/>
          </a:xfrm>
          <a:prstGeom prst="rect">
            <a:avLst/>
          </a:prstGeom>
          <a:noFill/>
        </p:spPr>
      </p:pic>
      <p:sp>
        <p:nvSpPr>
          <p:cNvPr id="1222659" name="Rectangle 3"/>
          <p:cNvSpPr>
            <a:spLocks noGrp="1" noChangeArrowheads="1"/>
          </p:cNvSpPr>
          <p:nvPr>
            <p:ph type="title"/>
          </p:nvPr>
        </p:nvSpPr>
        <p:spPr/>
        <p:txBody>
          <a:bodyPr/>
          <a:lstStyle/>
          <a:p>
            <a:r>
              <a:rPr lang="fr-FR"/>
              <a:t>Constitution d'un EJB : </a:t>
            </a:r>
            <a:r>
              <a:rPr lang="fr-FR" i="1"/>
              <a:t>EJB Object</a:t>
            </a:r>
          </a:p>
        </p:txBody>
      </p:sp>
      <p:sp>
        <p:nvSpPr>
          <p:cNvPr id="1222660" name="Rectangle 4"/>
          <p:cNvSpPr>
            <a:spLocks noGrp="1" noChangeArrowheads="1"/>
          </p:cNvSpPr>
          <p:nvPr>
            <p:ph type="body" idx="1"/>
          </p:nvPr>
        </p:nvSpPr>
        <p:spPr/>
        <p:txBody>
          <a:bodyPr/>
          <a:lstStyle/>
          <a:p>
            <a:r>
              <a:rPr lang="fr-FR"/>
              <a:t>Container = couche d'indirection entre le client et le bean</a:t>
            </a:r>
          </a:p>
          <a:p>
            <a:r>
              <a:rPr lang="fr-FR"/>
              <a:t>Cette couche est matérialisée par un objet unique : </a:t>
            </a:r>
            <a:r>
              <a:rPr lang="fr-FR" i="1"/>
              <a:t>l'EJB Object</a:t>
            </a:r>
          </a:p>
        </p:txBody>
      </p:sp>
      <p:sp>
        <p:nvSpPr>
          <p:cNvPr id="1222661" name="Rectangle 5"/>
          <p:cNvSpPr>
            <a:spLocks noChangeArrowheads="1"/>
          </p:cNvSpPr>
          <p:nvPr/>
        </p:nvSpPr>
        <p:spPr bwMode="auto">
          <a:xfrm>
            <a:off x="1609725" y="1857375"/>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Rectangle 2"/>
          <p:cNvSpPr>
            <a:spLocks noGrp="1" noChangeArrowheads="1"/>
          </p:cNvSpPr>
          <p:nvPr>
            <p:ph type="title"/>
          </p:nvPr>
        </p:nvSpPr>
        <p:spPr/>
        <p:txBody>
          <a:bodyPr/>
          <a:lstStyle/>
          <a:p>
            <a:r>
              <a:rPr lang="fr-FR"/>
              <a:t>Constitution d'un EJB : </a:t>
            </a:r>
            <a:r>
              <a:rPr lang="fr-FR" i="1"/>
              <a:t>EJB Object</a:t>
            </a:r>
          </a:p>
        </p:txBody>
      </p:sp>
      <p:sp>
        <p:nvSpPr>
          <p:cNvPr id="1223683" name="Rectangle 3"/>
          <p:cNvSpPr>
            <a:spLocks noGrp="1" noChangeArrowheads="1"/>
          </p:cNvSpPr>
          <p:nvPr>
            <p:ph type="body" idx="1"/>
          </p:nvPr>
        </p:nvSpPr>
        <p:spPr/>
        <p:txBody>
          <a:bodyPr/>
          <a:lstStyle/>
          <a:p>
            <a:r>
              <a:rPr lang="fr-FR" i="1"/>
              <a:t>L'EJB Object</a:t>
            </a:r>
            <a:r>
              <a:rPr lang="fr-FR"/>
              <a:t> contient du code spécifique au container (vendeur-dépendant)</a:t>
            </a:r>
          </a:p>
          <a:p>
            <a:r>
              <a:rPr lang="fr-FR"/>
              <a:t>Il appelle les méthode de la classe du Bean,</a:t>
            </a:r>
          </a:p>
          <a:p>
            <a:r>
              <a:rPr lang="fr-FR"/>
              <a:t>Il est </a:t>
            </a:r>
            <a:r>
              <a:rPr lang="fr-FR" i="1"/>
              <a:t>généré</a:t>
            </a:r>
            <a:r>
              <a:rPr lang="fr-FR"/>
              <a:t> par le container !</a:t>
            </a:r>
          </a:p>
          <a:p>
            <a:r>
              <a:rPr lang="fr-FR"/>
              <a:t>Chaque container est livré avec des outils pour générer les </a:t>
            </a:r>
            <a:r>
              <a:rPr lang="fr-FR" i="1"/>
              <a:t>EJB Object</a:t>
            </a:r>
            <a:r>
              <a:rPr lang="fr-FR"/>
              <a:t> pour chaque Bean.</a:t>
            </a: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4706" name="Group 2"/>
          <p:cNvGrpSpPr>
            <a:grpSpLocks/>
          </p:cNvGrpSpPr>
          <p:nvPr/>
        </p:nvGrpSpPr>
        <p:grpSpPr bwMode="auto">
          <a:xfrm>
            <a:off x="6103938" y="2271713"/>
            <a:ext cx="2582862" cy="2324100"/>
            <a:chOff x="3508" y="1428"/>
            <a:chExt cx="1915" cy="1464"/>
          </a:xfrm>
        </p:grpSpPr>
        <p:sp>
          <p:nvSpPr>
            <p:cNvPr id="1224707" name="Rectangle 3"/>
            <p:cNvSpPr>
              <a:spLocks noChangeArrowheads="1"/>
            </p:cNvSpPr>
            <p:nvPr/>
          </p:nvSpPr>
          <p:spPr bwMode="auto">
            <a:xfrm>
              <a:off x="3508" y="1428"/>
              <a:ext cx="1915" cy="1464"/>
            </a:xfrm>
            <a:prstGeom prst="rect">
              <a:avLst/>
            </a:prstGeom>
            <a:solidFill>
              <a:srgbClr val="9999F3"/>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9999F3"/>
              </a:extrusionClr>
            </a:sp3d>
          </p:spPr>
          <p:txBody>
            <a:bodyPr tIns="274320">
              <a:flatTx/>
            </a:bodyPr>
            <a:lstStyle/>
            <a:p>
              <a:endParaRPr lang="fr-FR"/>
            </a:p>
          </p:txBody>
        </p:sp>
        <p:sp>
          <p:nvSpPr>
            <p:cNvPr id="1224708" name="Rectangle 4"/>
            <p:cNvSpPr>
              <a:spLocks noChangeArrowheads="1"/>
            </p:cNvSpPr>
            <p:nvPr/>
          </p:nvSpPr>
          <p:spPr bwMode="auto">
            <a:xfrm>
              <a:off x="3935" y="1461"/>
              <a:ext cx="1061" cy="212"/>
            </a:xfrm>
            <a:prstGeom prst="rect">
              <a:avLst/>
            </a:prstGeom>
            <a:noFill/>
            <a:ln w="9525">
              <a:noFill/>
              <a:miter lim="800000"/>
              <a:headEnd type="none" w="sm" len="sm"/>
              <a:tailEnd/>
            </a:ln>
            <a:effectLst/>
          </p:spPr>
          <p:txBody>
            <a:bodyPr>
              <a:spAutoFit/>
            </a:bodyPr>
            <a:lstStyle/>
            <a:p>
              <a:pPr algn="ctr"/>
              <a:r>
                <a:rPr lang="en-US" sz="1600" b="1">
                  <a:solidFill>
                    <a:schemeClr val="bg1"/>
                  </a:solidFill>
                </a:rPr>
                <a:t>EJB Server</a:t>
              </a:r>
            </a:p>
          </p:txBody>
        </p:sp>
      </p:grpSp>
      <p:grpSp>
        <p:nvGrpSpPr>
          <p:cNvPr id="1224709" name="Group 5"/>
          <p:cNvGrpSpPr>
            <a:grpSpLocks/>
          </p:cNvGrpSpPr>
          <p:nvPr/>
        </p:nvGrpSpPr>
        <p:grpSpPr bwMode="auto">
          <a:xfrm>
            <a:off x="6411913" y="3006725"/>
            <a:ext cx="1970087" cy="1382713"/>
            <a:chOff x="3831" y="1891"/>
            <a:chExt cx="1241" cy="871"/>
          </a:xfrm>
        </p:grpSpPr>
        <p:sp>
          <p:nvSpPr>
            <p:cNvPr id="1224710" name="Rectangle 6"/>
            <p:cNvSpPr>
              <a:spLocks noChangeArrowheads="1"/>
            </p:cNvSpPr>
            <p:nvPr/>
          </p:nvSpPr>
          <p:spPr bwMode="auto">
            <a:xfrm>
              <a:off x="3831" y="1891"/>
              <a:ext cx="1241" cy="871"/>
            </a:xfrm>
            <a:prstGeom prst="rect">
              <a:avLst/>
            </a:prstGeom>
            <a:solidFill>
              <a:srgbClr val="AFCAEF"/>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AFCAEF"/>
              </a:extrusionClr>
            </a:sp3d>
          </p:spPr>
          <p:txBody>
            <a:bodyPr tIns="274320">
              <a:flatTx/>
            </a:bodyPr>
            <a:lstStyle/>
            <a:p>
              <a:endParaRPr lang="fr-FR"/>
            </a:p>
          </p:txBody>
        </p:sp>
        <p:sp>
          <p:nvSpPr>
            <p:cNvPr id="1224711" name="Rectangle 7"/>
            <p:cNvSpPr>
              <a:spLocks noChangeArrowheads="1"/>
            </p:cNvSpPr>
            <p:nvPr/>
          </p:nvSpPr>
          <p:spPr bwMode="auto">
            <a:xfrm>
              <a:off x="3970" y="1924"/>
              <a:ext cx="1061" cy="212"/>
            </a:xfrm>
            <a:prstGeom prst="rect">
              <a:avLst/>
            </a:prstGeom>
            <a:noFill/>
            <a:ln w="9525">
              <a:noFill/>
              <a:miter lim="800000"/>
              <a:headEnd type="none" w="sm" len="sm"/>
              <a:tailEnd/>
            </a:ln>
            <a:effectLst/>
          </p:spPr>
          <p:txBody>
            <a:bodyPr>
              <a:spAutoFit/>
            </a:bodyPr>
            <a:lstStyle/>
            <a:p>
              <a:pPr algn="ctr"/>
              <a:r>
                <a:rPr lang="en-US" sz="1600" b="1">
                  <a:solidFill>
                    <a:schemeClr val="bg1"/>
                  </a:solidFill>
                </a:rPr>
                <a:t>EJB Container</a:t>
              </a:r>
              <a:endParaRPr lang="en-US" sz="1600" b="1"/>
            </a:p>
          </p:txBody>
        </p:sp>
      </p:grpSp>
      <p:sp>
        <p:nvSpPr>
          <p:cNvPr id="1224712" name="Oval 8"/>
          <p:cNvSpPr>
            <a:spLocks noChangeArrowheads="1"/>
          </p:cNvSpPr>
          <p:nvPr/>
        </p:nvSpPr>
        <p:spPr bwMode="auto">
          <a:xfrm>
            <a:off x="6762750" y="3503613"/>
            <a:ext cx="1292225" cy="717550"/>
          </a:xfrm>
          <a:prstGeom prst="ellipse">
            <a:avLst/>
          </a:prstGeom>
          <a:gradFill rotWithShape="0">
            <a:gsLst>
              <a:gs pos="0">
                <a:srgbClr val="D77429"/>
              </a:gs>
              <a:gs pos="100000">
                <a:srgbClr val="D77429">
                  <a:gamma/>
                  <a:shade val="46275"/>
                  <a:invGamma/>
                </a:srgbClr>
              </a:gs>
            </a:gsLst>
            <a:path path="shape">
              <a:fillToRect l="50000" t="50000" r="50000" b="50000"/>
            </a:path>
          </a:gradFill>
          <a:ln w="9525">
            <a:solidFill>
              <a:srgbClr val="99521D"/>
            </a:solidFill>
            <a:round/>
            <a:headEnd type="none" w="sm" len="sm"/>
            <a:tailEnd/>
          </a:ln>
          <a:effectLst>
            <a:outerShdw dist="107763" dir="2700000" algn="ctr" rotWithShape="0">
              <a:srgbClr val="777777">
                <a:alpha val="50000"/>
              </a:srgbClr>
            </a:outerShdw>
          </a:effectLst>
        </p:spPr>
        <p:txBody>
          <a:bodyPr wrap="none" anchor="ctr"/>
          <a:lstStyle/>
          <a:p>
            <a:pPr algn="ctr"/>
            <a:r>
              <a:rPr lang="en-US" sz="1800">
                <a:solidFill>
                  <a:schemeClr val="bg1"/>
                </a:solidFill>
                <a:effectLst>
                  <a:outerShdw blurRad="38100" dist="38100" dir="2700000" algn="tl">
                    <a:srgbClr val="000000"/>
                  </a:outerShdw>
                </a:effectLst>
              </a:rPr>
              <a:t>EJ Bean</a:t>
            </a:r>
          </a:p>
        </p:txBody>
      </p:sp>
      <p:sp>
        <p:nvSpPr>
          <p:cNvPr id="1224713" name="Oval 9"/>
          <p:cNvSpPr>
            <a:spLocks noChangeArrowheads="1"/>
          </p:cNvSpPr>
          <p:nvPr/>
        </p:nvSpPr>
        <p:spPr bwMode="auto">
          <a:xfrm>
            <a:off x="1273175" y="1300163"/>
            <a:ext cx="1292225" cy="717550"/>
          </a:xfrm>
          <a:prstGeom prst="ellipse">
            <a:avLst/>
          </a:prstGeom>
          <a:gradFill rotWithShape="0">
            <a:gsLst>
              <a:gs pos="0">
                <a:srgbClr val="D77429"/>
              </a:gs>
              <a:gs pos="100000">
                <a:srgbClr val="D77429">
                  <a:gamma/>
                  <a:shade val="46275"/>
                  <a:invGamma/>
                </a:srgbClr>
              </a:gs>
            </a:gsLst>
            <a:path path="shape">
              <a:fillToRect l="50000" t="50000" r="50000" b="50000"/>
            </a:path>
          </a:gradFill>
          <a:ln w="9525">
            <a:solidFill>
              <a:srgbClr val="99521D"/>
            </a:solidFill>
            <a:round/>
            <a:headEnd type="none" w="sm" len="sm"/>
            <a:tailEnd/>
          </a:ln>
          <a:effectLst>
            <a:outerShdw dist="107763" dir="2700000" algn="ctr" rotWithShape="0">
              <a:srgbClr val="777777">
                <a:alpha val="50000"/>
              </a:srgbClr>
            </a:outerShdw>
          </a:effectLst>
        </p:spPr>
        <p:txBody>
          <a:bodyPr wrap="none" anchor="ctr"/>
          <a:lstStyle/>
          <a:p>
            <a:pPr algn="ctr"/>
            <a:r>
              <a:rPr lang="en-US" sz="1800">
                <a:solidFill>
                  <a:schemeClr val="bg1"/>
                </a:solidFill>
                <a:effectLst>
                  <a:outerShdw blurRad="38100" dist="38100" dir="2700000" algn="tl">
                    <a:srgbClr val="000000"/>
                  </a:outerShdw>
                </a:effectLst>
              </a:rPr>
              <a:t>EJ Bean</a:t>
            </a:r>
          </a:p>
        </p:txBody>
      </p:sp>
      <p:sp>
        <p:nvSpPr>
          <p:cNvPr id="1224714" name="Rectangle 10"/>
          <p:cNvSpPr>
            <a:spLocks noChangeArrowheads="1"/>
          </p:cNvSpPr>
          <p:nvPr/>
        </p:nvSpPr>
        <p:spPr bwMode="auto">
          <a:xfrm>
            <a:off x="1066800" y="3001963"/>
            <a:ext cx="1524000" cy="990600"/>
          </a:xfrm>
          <a:prstGeom prst="rect">
            <a:avLst/>
          </a:prstGeom>
          <a:solidFill>
            <a:srgbClr val="AFCAEF"/>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AFCAEF"/>
            </a:extrusionClr>
          </a:sp3d>
        </p:spPr>
        <p:txBody>
          <a:bodyPr tIns="274320">
            <a:flatTx/>
          </a:bodyPr>
          <a:lstStyle/>
          <a:p>
            <a:endParaRPr lang="fr-FR"/>
          </a:p>
        </p:txBody>
      </p:sp>
      <p:sp>
        <p:nvSpPr>
          <p:cNvPr id="1224715" name="Rectangle 11"/>
          <p:cNvSpPr>
            <a:spLocks noChangeArrowheads="1"/>
          </p:cNvSpPr>
          <p:nvPr/>
        </p:nvSpPr>
        <p:spPr bwMode="auto">
          <a:xfrm>
            <a:off x="1143000" y="3040063"/>
            <a:ext cx="1301750" cy="581025"/>
          </a:xfrm>
          <a:prstGeom prst="rect">
            <a:avLst/>
          </a:prstGeom>
          <a:noFill/>
          <a:ln w="9525">
            <a:noFill/>
            <a:miter lim="800000"/>
            <a:headEnd type="none" w="sm" len="sm"/>
            <a:tailEnd/>
          </a:ln>
          <a:effectLst/>
        </p:spPr>
        <p:txBody>
          <a:bodyPr>
            <a:spAutoFit/>
          </a:bodyPr>
          <a:lstStyle/>
          <a:p>
            <a:pPr algn="ctr"/>
            <a:r>
              <a:rPr lang="en-US" sz="1600" b="1">
                <a:solidFill>
                  <a:schemeClr val="bg1"/>
                </a:solidFill>
              </a:rPr>
              <a:t>Container EJB</a:t>
            </a:r>
          </a:p>
        </p:txBody>
      </p:sp>
      <p:sp>
        <p:nvSpPr>
          <p:cNvPr id="1224716" name="Rectangle 12"/>
          <p:cNvSpPr>
            <a:spLocks noChangeArrowheads="1"/>
          </p:cNvSpPr>
          <p:nvPr/>
        </p:nvSpPr>
        <p:spPr bwMode="auto">
          <a:xfrm>
            <a:off x="1066800" y="4975225"/>
            <a:ext cx="1524000" cy="990600"/>
          </a:xfrm>
          <a:prstGeom prst="rect">
            <a:avLst/>
          </a:prstGeom>
          <a:solidFill>
            <a:srgbClr val="9999F3"/>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9999F3"/>
            </a:extrusionClr>
          </a:sp3d>
        </p:spPr>
        <p:txBody>
          <a:bodyPr tIns="274320">
            <a:flatTx/>
          </a:bodyPr>
          <a:lstStyle/>
          <a:p>
            <a:endParaRPr lang="fr-FR"/>
          </a:p>
        </p:txBody>
      </p:sp>
      <p:sp>
        <p:nvSpPr>
          <p:cNvPr id="1224717" name="Rectangle 13"/>
          <p:cNvSpPr>
            <a:spLocks noChangeArrowheads="1"/>
          </p:cNvSpPr>
          <p:nvPr/>
        </p:nvSpPr>
        <p:spPr bwMode="auto">
          <a:xfrm>
            <a:off x="1295400" y="4997450"/>
            <a:ext cx="954088" cy="581025"/>
          </a:xfrm>
          <a:prstGeom prst="rect">
            <a:avLst/>
          </a:prstGeom>
          <a:noFill/>
          <a:ln w="9525">
            <a:noFill/>
            <a:miter lim="800000"/>
            <a:headEnd type="none" w="sm" len="sm"/>
            <a:tailEnd/>
          </a:ln>
          <a:effectLst/>
        </p:spPr>
        <p:txBody>
          <a:bodyPr>
            <a:spAutoFit/>
          </a:bodyPr>
          <a:lstStyle/>
          <a:p>
            <a:pPr algn="ctr"/>
            <a:r>
              <a:rPr lang="en-US" sz="1600" b="1">
                <a:solidFill>
                  <a:schemeClr val="bg1"/>
                </a:solidFill>
              </a:rPr>
              <a:t>Serveur  EJB</a:t>
            </a:r>
          </a:p>
        </p:txBody>
      </p:sp>
      <p:sp>
        <p:nvSpPr>
          <p:cNvPr id="1224718" name="Text Box 14"/>
          <p:cNvSpPr txBox="1">
            <a:spLocks noChangeArrowheads="1"/>
          </p:cNvSpPr>
          <p:nvPr/>
        </p:nvSpPr>
        <p:spPr bwMode="auto">
          <a:xfrm>
            <a:off x="2819400" y="1524000"/>
            <a:ext cx="1624013" cy="366713"/>
          </a:xfrm>
          <a:prstGeom prst="rect">
            <a:avLst/>
          </a:prstGeom>
          <a:noFill/>
          <a:ln w="9525">
            <a:noFill/>
            <a:miter lim="800000"/>
            <a:headEnd type="none" w="sm" len="sm"/>
            <a:tailEnd/>
          </a:ln>
          <a:effectLst/>
        </p:spPr>
        <p:txBody>
          <a:bodyPr wrap="none">
            <a:spAutoFit/>
          </a:bodyPr>
          <a:lstStyle/>
          <a:p>
            <a:pPr marL="169863" indent="-169863">
              <a:buFontTx/>
              <a:buChar char="•"/>
            </a:pPr>
            <a:r>
              <a:rPr lang="en-US" sz="1800"/>
              <a:t>Code simple</a:t>
            </a:r>
          </a:p>
        </p:txBody>
      </p:sp>
      <p:sp>
        <p:nvSpPr>
          <p:cNvPr id="1224719" name="Text Box 15"/>
          <p:cNvSpPr txBox="1">
            <a:spLocks noChangeArrowheads="1"/>
          </p:cNvSpPr>
          <p:nvPr/>
        </p:nvSpPr>
        <p:spPr bwMode="auto">
          <a:xfrm>
            <a:off x="2819400" y="2443163"/>
            <a:ext cx="2886075" cy="2206625"/>
          </a:xfrm>
          <a:prstGeom prst="rect">
            <a:avLst/>
          </a:prstGeom>
          <a:noFill/>
          <a:ln w="9525">
            <a:noFill/>
            <a:miter lim="800000"/>
            <a:headEnd type="none" w="sm" len="sm"/>
            <a:tailEnd/>
          </a:ln>
          <a:effectLst/>
        </p:spPr>
        <p:txBody>
          <a:bodyPr>
            <a:spAutoFit/>
          </a:bodyPr>
          <a:lstStyle/>
          <a:p>
            <a:pPr marL="169863" indent="-169863">
              <a:spcBef>
                <a:spcPct val="70000"/>
              </a:spcBef>
              <a:buFontTx/>
              <a:buChar char="•"/>
            </a:pPr>
            <a:r>
              <a:rPr lang="en-US" sz="1800"/>
              <a:t>Génération du code à partir du Bean</a:t>
            </a:r>
          </a:p>
          <a:p>
            <a:pPr marL="169863" indent="-169863">
              <a:spcBef>
                <a:spcPct val="70000"/>
              </a:spcBef>
              <a:buFontTx/>
              <a:buChar char="•"/>
            </a:pPr>
            <a:r>
              <a:rPr lang="en-US" sz="1800"/>
              <a:t>Le code généré fournit Transactions, Securité, Persistance, Accès Distant, gestion des ressources, etc.</a:t>
            </a:r>
          </a:p>
        </p:txBody>
      </p:sp>
      <p:sp>
        <p:nvSpPr>
          <p:cNvPr id="1224720" name="Text Box 16"/>
          <p:cNvSpPr txBox="1">
            <a:spLocks noChangeArrowheads="1"/>
          </p:cNvSpPr>
          <p:nvPr/>
        </p:nvSpPr>
        <p:spPr bwMode="auto">
          <a:xfrm>
            <a:off x="2819400" y="5108575"/>
            <a:ext cx="2886075" cy="641350"/>
          </a:xfrm>
          <a:prstGeom prst="rect">
            <a:avLst/>
          </a:prstGeom>
          <a:noFill/>
          <a:ln w="9525">
            <a:noFill/>
            <a:miter lim="800000"/>
            <a:headEnd type="none" w="sm" len="sm"/>
            <a:tailEnd/>
          </a:ln>
          <a:effectLst/>
        </p:spPr>
        <p:txBody>
          <a:bodyPr>
            <a:spAutoFit/>
          </a:bodyPr>
          <a:lstStyle/>
          <a:p>
            <a:pPr marL="169863" indent="-169863">
              <a:buFontTx/>
              <a:buChar char="•"/>
            </a:pPr>
            <a:r>
              <a:rPr lang="en-US" sz="1800"/>
              <a:t>Fournit les services au container</a:t>
            </a:r>
          </a:p>
        </p:txBody>
      </p:sp>
      <p:sp>
        <p:nvSpPr>
          <p:cNvPr id="1224721" name="Rectangle 17"/>
          <p:cNvSpPr>
            <a:spLocks noGrp="1" noChangeArrowheads="1"/>
          </p:cNvSpPr>
          <p:nvPr>
            <p:ph type="title"/>
          </p:nvPr>
        </p:nvSpPr>
        <p:spPr/>
        <p:txBody>
          <a:bodyPr/>
          <a:lstStyle/>
          <a:p>
            <a:r>
              <a:rPr lang="en-US"/>
              <a:t>EJB : classe du Bean et EJB Object</a:t>
            </a:r>
          </a:p>
        </p:txBody>
      </p:sp>
    </p:spTree>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Rectangle 2"/>
          <p:cNvSpPr>
            <a:spLocks noChangeArrowheads="1"/>
          </p:cNvSpPr>
          <p:nvPr/>
        </p:nvSpPr>
        <p:spPr bwMode="auto">
          <a:xfrm>
            <a:off x="2522538" y="4267200"/>
            <a:ext cx="3040062" cy="2324100"/>
          </a:xfrm>
          <a:prstGeom prst="rect">
            <a:avLst/>
          </a:prstGeom>
          <a:solidFill>
            <a:srgbClr val="9999F3"/>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9999F3"/>
            </a:extrusionClr>
          </a:sp3d>
        </p:spPr>
        <p:txBody>
          <a:bodyPr tIns="274320">
            <a:flatTx/>
          </a:bodyPr>
          <a:lstStyle/>
          <a:p>
            <a:endParaRPr lang="fr-FR"/>
          </a:p>
        </p:txBody>
      </p:sp>
      <p:sp>
        <p:nvSpPr>
          <p:cNvPr id="1226755" name="Rectangle 3"/>
          <p:cNvSpPr>
            <a:spLocks noChangeArrowheads="1"/>
          </p:cNvSpPr>
          <p:nvPr/>
        </p:nvSpPr>
        <p:spPr bwMode="auto">
          <a:xfrm>
            <a:off x="3200400" y="4191000"/>
            <a:ext cx="1684338" cy="581025"/>
          </a:xfrm>
          <a:prstGeom prst="rect">
            <a:avLst/>
          </a:prstGeom>
          <a:noFill/>
          <a:ln w="9525">
            <a:noFill/>
            <a:miter lim="800000"/>
            <a:headEnd type="none" w="sm" len="sm"/>
            <a:tailEnd/>
          </a:ln>
          <a:effectLst/>
        </p:spPr>
        <p:txBody>
          <a:bodyPr>
            <a:spAutoFit/>
          </a:bodyPr>
          <a:lstStyle/>
          <a:p>
            <a:pPr algn="ctr"/>
            <a:r>
              <a:rPr lang="en-US" sz="1600" b="1">
                <a:solidFill>
                  <a:schemeClr val="bg1"/>
                </a:solidFill>
              </a:rPr>
              <a:t>Serveur</a:t>
            </a:r>
          </a:p>
          <a:p>
            <a:pPr algn="ctr"/>
            <a:r>
              <a:rPr lang="en-US" sz="1600" b="1">
                <a:solidFill>
                  <a:schemeClr val="bg1"/>
                </a:solidFill>
              </a:rPr>
              <a:t> EJB</a:t>
            </a:r>
          </a:p>
        </p:txBody>
      </p:sp>
      <p:sp>
        <p:nvSpPr>
          <p:cNvPr id="1226756" name="Rectangle 4"/>
          <p:cNvSpPr>
            <a:spLocks noChangeArrowheads="1"/>
          </p:cNvSpPr>
          <p:nvPr/>
        </p:nvSpPr>
        <p:spPr bwMode="auto">
          <a:xfrm>
            <a:off x="2827338" y="4778375"/>
            <a:ext cx="2514600" cy="1698625"/>
          </a:xfrm>
          <a:prstGeom prst="rect">
            <a:avLst/>
          </a:prstGeom>
          <a:solidFill>
            <a:srgbClr val="AFCAEF"/>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AFCAEF"/>
            </a:extrusionClr>
          </a:sp3d>
        </p:spPr>
        <p:txBody>
          <a:bodyPr tIns="274320">
            <a:flatTx/>
          </a:bodyPr>
          <a:lstStyle/>
          <a:p>
            <a:endParaRPr lang="fr-FR"/>
          </a:p>
        </p:txBody>
      </p:sp>
      <p:sp>
        <p:nvSpPr>
          <p:cNvPr id="1226757" name="Rectangle 5"/>
          <p:cNvSpPr>
            <a:spLocks noChangeArrowheads="1"/>
          </p:cNvSpPr>
          <p:nvPr/>
        </p:nvSpPr>
        <p:spPr bwMode="auto">
          <a:xfrm>
            <a:off x="2971800" y="4800600"/>
            <a:ext cx="2151063" cy="581025"/>
          </a:xfrm>
          <a:prstGeom prst="rect">
            <a:avLst/>
          </a:prstGeom>
          <a:noFill/>
          <a:ln w="9525">
            <a:noFill/>
            <a:miter lim="800000"/>
            <a:headEnd type="none" w="sm" len="sm"/>
            <a:tailEnd/>
          </a:ln>
          <a:effectLst/>
        </p:spPr>
        <p:txBody>
          <a:bodyPr>
            <a:spAutoFit/>
          </a:bodyPr>
          <a:lstStyle/>
          <a:p>
            <a:pPr algn="ctr"/>
            <a:r>
              <a:rPr lang="en-US" sz="1600" b="1">
                <a:solidFill>
                  <a:schemeClr val="bg1"/>
                </a:solidFill>
              </a:rPr>
              <a:t>Container</a:t>
            </a:r>
          </a:p>
          <a:p>
            <a:pPr algn="ctr"/>
            <a:r>
              <a:rPr lang="en-US" sz="1600" b="1">
                <a:solidFill>
                  <a:schemeClr val="bg1"/>
                </a:solidFill>
              </a:rPr>
              <a:t> EJB</a:t>
            </a:r>
          </a:p>
        </p:txBody>
      </p:sp>
      <p:sp>
        <p:nvSpPr>
          <p:cNvPr id="1226758" name="Oval 6"/>
          <p:cNvSpPr>
            <a:spLocks noChangeArrowheads="1"/>
          </p:cNvSpPr>
          <p:nvPr/>
        </p:nvSpPr>
        <p:spPr bwMode="auto">
          <a:xfrm>
            <a:off x="3124200" y="5334000"/>
            <a:ext cx="1905000" cy="1066800"/>
          </a:xfrm>
          <a:prstGeom prst="ellipse">
            <a:avLst/>
          </a:prstGeom>
          <a:solidFill>
            <a:srgbClr val="FFFF00"/>
          </a:solidFill>
          <a:ln w="9525">
            <a:solidFill>
              <a:srgbClr val="000000"/>
            </a:solidFill>
            <a:round/>
            <a:headEnd type="none" w="sm" len="sm"/>
            <a:tailEnd/>
          </a:ln>
          <a:effectLst/>
        </p:spPr>
        <p:txBody>
          <a:bodyPr wrap="none" anchor="ctr"/>
          <a:lstStyle/>
          <a:p>
            <a:endParaRPr lang="fr-FR"/>
          </a:p>
        </p:txBody>
      </p:sp>
      <p:sp>
        <p:nvSpPr>
          <p:cNvPr id="1226759" name="Oval 7"/>
          <p:cNvSpPr>
            <a:spLocks noChangeArrowheads="1"/>
          </p:cNvSpPr>
          <p:nvPr/>
        </p:nvSpPr>
        <p:spPr bwMode="auto">
          <a:xfrm>
            <a:off x="3429000" y="5486400"/>
            <a:ext cx="1292225" cy="717550"/>
          </a:xfrm>
          <a:prstGeom prst="ellipse">
            <a:avLst/>
          </a:prstGeom>
          <a:gradFill rotWithShape="0">
            <a:gsLst>
              <a:gs pos="0">
                <a:srgbClr val="D77429"/>
              </a:gs>
              <a:gs pos="100000">
                <a:srgbClr val="D77429">
                  <a:gamma/>
                  <a:shade val="46275"/>
                  <a:invGamma/>
                </a:srgbClr>
              </a:gs>
            </a:gsLst>
            <a:path path="shape">
              <a:fillToRect l="50000" t="50000" r="50000" b="50000"/>
            </a:path>
          </a:gradFill>
          <a:ln w="9525">
            <a:solidFill>
              <a:srgbClr val="99521D"/>
            </a:solidFill>
            <a:round/>
            <a:headEnd type="none" w="sm" len="sm"/>
            <a:tailEnd/>
          </a:ln>
          <a:effectLst>
            <a:outerShdw dist="107763" dir="2700000" algn="ctr" rotWithShape="0">
              <a:srgbClr val="777777">
                <a:alpha val="50000"/>
              </a:srgbClr>
            </a:outerShdw>
          </a:effectLst>
        </p:spPr>
        <p:txBody>
          <a:bodyPr wrap="none" anchor="ctr"/>
          <a:lstStyle/>
          <a:p>
            <a:pPr algn="ctr"/>
            <a:r>
              <a:rPr lang="en-US" sz="1800">
                <a:solidFill>
                  <a:schemeClr val="bg1"/>
                </a:solidFill>
                <a:effectLst>
                  <a:outerShdw blurRad="38100" dist="38100" dir="2700000" algn="tl">
                    <a:srgbClr val="000000"/>
                  </a:outerShdw>
                </a:effectLst>
              </a:rPr>
              <a:t>EJ Bean</a:t>
            </a:r>
          </a:p>
        </p:txBody>
      </p:sp>
      <p:sp>
        <p:nvSpPr>
          <p:cNvPr id="1226760" name="Oval 8"/>
          <p:cNvSpPr>
            <a:spLocks noChangeArrowheads="1"/>
          </p:cNvSpPr>
          <p:nvPr/>
        </p:nvSpPr>
        <p:spPr bwMode="auto">
          <a:xfrm>
            <a:off x="685800" y="2635250"/>
            <a:ext cx="1292225" cy="717550"/>
          </a:xfrm>
          <a:prstGeom prst="ellipse">
            <a:avLst/>
          </a:prstGeom>
          <a:gradFill rotWithShape="0">
            <a:gsLst>
              <a:gs pos="0">
                <a:srgbClr val="D77429"/>
              </a:gs>
              <a:gs pos="100000">
                <a:srgbClr val="D77429">
                  <a:gamma/>
                  <a:shade val="46275"/>
                  <a:invGamma/>
                </a:srgbClr>
              </a:gs>
            </a:gsLst>
            <a:path path="shape">
              <a:fillToRect l="50000" t="50000" r="50000" b="50000"/>
            </a:path>
          </a:gradFill>
          <a:ln w="9525">
            <a:solidFill>
              <a:srgbClr val="99521D"/>
            </a:solidFill>
            <a:round/>
            <a:headEnd type="none" w="sm" len="sm"/>
            <a:tailEnd/>
          </a:ln>
          <a:effectLst>
            <a:outerShdw dist="107763" dir="2700000" algn="ctr" rotWithShape="0">
              <a:srgbClr val="777777">
                <a:alpha val="50000"/>
              </a:srgbClr>
            </a:outerShdw>
          </a:effectLst>
        </p:spPr>
        <p:txBody>
          <a:bodyPr wrap="none" anchor="ctr"/>
          <a:lstStyle/>
          <a:p>
            <a:pPr algn="ctr"/>
            <a:r>
              <a:rPr lang="en-US" sz="1800">
                <a:solidFill>
                  <a:schemeClr val="bg1"/>
                </a:solidFill>
                <a:effectLst>
                  <a:outerShdw blurRad="38100" dist="38100" dir="2700000" algn="tl">
                    <a:srgbClr val="000000"/>
                  </a:outerShdw>
                </a:effectLst>
              </a:rPr>
              <a:t>EJ Bean</a:t>
            </a:r>
          </a:p>
        </p:txBody>
      </p:sp>
      <p:grpSp>
        <p:nvGrpSpPr>
          <p:cNvPr id="1226761" name="Group 9"/>
          <p:cNvGrpSpPr>
            <a:grpSpLocks/>
          </p:cNvGrpSpPr>
          <p:nvPr/>
        </p:nvGrpSpPr>
        <p:grpSpPr bwMode="auto">
          <a:xfrm>
            <a:off x="3306763" y="2362200"/>
            <a:ext cx="1524000" cy="990600"/>
            <a:chOff x="3831" y="1891"/>
            <a:chExt cx="1241" cy="871"/>
          </a:xfrm>
        </p:grpSpPr>
        <p:sp>
          <p:nvSpPr>
            <p:cNvPr id="1226762" name="Rectangle 10"/>
            <p:cNvSpPr>
              <a:spLocks noChangeArrowheads="1"/>
            </p:cNvSpPr>
            <p:nvPr/>
          </p:nvSpPr>
          <p:spPr bwMode="auto">
            <a:xfrm>
              <a:off x="3831" y="1891"/>
              <a:ext cx="1241" cy="871"/>
            </a:xfrm>
            <a:prstGeom prst="rect">
              <a:avLst/>
            </a:prstGeom>
            <a:solidFill>
              <a:srgbClr val="AFCAEF"/>
            </a:solidFill>
            <a:ln w="9525">
              <a:noFill/>
              <a:miter lim="800000"/>
              <a:headEnd type="none" w="sm" len="sm"/>
              <a:tailEnd/>
            </a:ln>
            <a:effectLst/>
            <a:scene3d>
              <a:camera prst="legacyObliqueTopRight"/>
              <a:lightRig rig="legacyFlat2" dir="t"/>
            </a:scene3d>
            <a:sp3d extrusionH="125400" prstMaterial="legacyMatte">
              <a:bevelT w="13500" h="13500" prst="angle"/>
              <a:bevelB w="13500" h="13500" prst="angle"/>
              <a:extrusionClr>
                <a:srgbClr val="AFCAEF"/>
              </a:extrusionClr>
            </a:sp3d>
          </p:spPr>
          <p:txBody>
            <a:bodyPr tIns="274320">
              <a:flatTx/>
            </a:bodyPr>
            <a:lstStyle/>
            <a:p>
              <a:endParaRPr lang="fr-FR"/>
            </a:p>
          </p:txBody>
        </p:sp>
        <p:sp>
          <p:nvSpPr>
            <p:cNvPr id="1226763" name="Rectangle 11"/>
            <p:cNvSpPr>
              <a:spLocks noChangeArrowheads="1"/>
            </p:cNvSpPr>
            <p:nvPr/>
          </p:nvSpPr>
          <p:spPr bwMode="auto">
            <a:xfrm>
              <a:off x="3971" y="1925"/>
              <a:ext cx="1060" cy="510"/>
            </a:xfrm>
            <a:prstGeom prst="rect">
              <a:avLst/>
            </a:prstGeom>
            <a:noFill/>
            <a:ln w="9525">
              <a:noFill/>
              <a:miter lim="800000"/>
              <a:headEnd type="none" w="sm" len="sm"/>
              <a:tailEnd/>
            </a:ln>
            <a:effectLst/>
          </p:spPr>
          <p:txBody>
            <a:bodyPr>
              <a:spAutoFit/>
            </a:bodyPr>
            <a:lstStyle/>
            <a:p>
              <a:pPr algn="ctr"/>
              <a:r>
                <a:rPr lang="en-US" sz="1600" b="1">
                  <a:solidFill>
                    <a:schemeClr val="bg1"/>
                  </a:solidFill>
                </a:rPr>
                <a:t>Container EJB</a:t>
              </a:r>
            </a:p>
          </p:txBody>
        </p:sp>
      </p:grpSp>
      <p:sp>
        <p:nvSpPr>
          <p:cNvPr id="1226764" name="Text Box 12"/>
          <p:cNvSpPr txBox="1">
            <a:spLocks noChangeArrowheads="1"/>
          </p:cNvSpPr>
          <p:nvPr/>
        </p:nvSpPr>
        <p:spPr bwMode="auto">
          <a:xfrm>
            <a:off x="5943600" y="1371600"/>
            <a:ext cx="2886075" cy="3771900"/>
          </a:xfrm>
          <a:prstGeom prst="rect">
            <a:avLst/>
          </a:prstGeom>
          <a:noFill/>
          <a:ln w="9525">
            <a:noFill/>
            <a:miter lim="800000"/>
            <a:headEnd type="none" w="sm" len="sm"/>
            <a:tailEnd/>
          </a:ln>
          <a:effectLst/>
        </p:spPr>
        <p:txBody>
          <a:bodyPr>
            <a:spAutoFit/>
          </a:bodyPr>
          <a:lstStyle/>
          <a:p>
            <a:pPr marL="169863" indent="-169863">
              <a:spcBef>
                <a:spcPct val="70000"/>
              </a:spcBef>
              <a:buFontTx/>
              <a:buChar char="•"/>
            </a:pPr>
            <a:r>
              <a:rPr lang="en-US" sz="1800"/>
              <a:t>Utilisation du descripteur de déploiement (fourni par l'auteur du Bean) </a:t>
            </a:r>
          </a:p>
          <a:p>
            <a:pPr marL="169863" indent="-169863">
              <a:spcBef>
                <a:spcPct val="70000"/>
              </a:spcBef>
              <a:buFontTx/>
              <a:buChar char="•"/>
            </a:pPr>
            <a:r>
              <a:rPr lang="en-US" sz="1800"/>
              <a:t>Paramètres de déploiement = securité, mappings objets/BD relationelle, etc.)</a:t>
            </a:r>
          </a:p>
          <a:p>
            <a:pPr marL="169863" indent="-169863">
              <a:spcBef>
                <a:spcPct val="70000"/>
              </a:spcBef>
              <a:buFontTx/>
              <a:buChar char="•"/>
            </a:pPr>
            <a:r>
              <a:rPr lang="en-US" sz="1800"/>
              <a:t>Génération du code pour intégrer le bean dans le container, ajout du ‘plumbing’ (persistance, securité, etc…)</a:t>
            </a:r>
          </a:p>
        </p:txBody>
      </p:sp>
      <p:sp>
        <p:nvSpPr>
          <p:cNvPr id="1226765" name="AutoShape 13"/>
          <p:cNvSpPr>
            <a:spLocks noChangeArrowheads="1"/>
          </p:cNvSpPr>
          <p:nvPr/>
        </p:nvSpPr>
        <p:spPr bwMode="auto">
          <a:xfrm>
            <a:off x="6477000" y="6019800"/>
            <a:ext cx="2057400" cy="533400"/>
          </a:xfrm>
          <a:prstGeom prst="wedgeRectCallout">
            <a:avLst>
              <a:gd name="adj1" fmla="val -143597"/>
              <a:gd name="adj2" fmla="val -123514"/>
            </a:avLst>
          </a:prstGeom>
          <a:solidFill>
            <a:srgbClr val="EBEB8D"/>
          </a:solidFill>
          <a:ln w="9525">
            <a:solidFill>
              <a:srgbClr val="000000"/>
            </a:solidFill>
            <a:miter lim="800000"/>
            <a:headEnd type="none" w="sm" len="sm"/>
            <a:tailEnd/>
          </a:ln>
          <a:effectLst/>
        </p:spPr>
        <p:txBody>
          <a:bodyPr wrap="none" anchor="ctr"/>
          <a:lstStyle/>
          <a:p>
            <a:pPr algn="ctr"/>
            <a:r>
              <a:rPr lang="en-US" sz="1600" b="1">
                <a:solidFill>
                  <a:srgbClr val="000000"/>
                </a:solidFill>
              </a:rPr>
              <a:t>Code généré</a:t>
            </a:r>
            <a:endParaRPr lang="en-US" sz="1800" b="1">
              <a:solidFill>
                <a:schemeClr val="bg1"/>
              </a:solidFill>
            </a:endParaRPr>
          </a:p>
        </p:txBody>
      </p:sp>
      <p:sp>
        <p:nvSpPr>
          <p:cNvPr id="1226766" name="AutoShape 14"/>
          <p:cNvSpPr>
            <a:spLocks noChangeArrowheads="1"/>
          </p:cNvSpPr>
          <p:nvPr/>
        </p:nvSpPr>
        <p:spPr bwMode="auto">
          <a:xfrm>
            <a:off x="3894138" y="3505200"/>
            <a:ext cx="533400" cy="609600"/>
          </a:xfrm>
          <a:prstGeom prst="downArrow">
            <a:avLst>
              <a:gd name="adj1" fmla="val 50000"/>
              <a:gd name="adj2" fmla="val 28571"/>
            </a:avLst>
          </a:prstGeom>
          <a:solidFill>
            <a:srgbClr val="EBEB8D"/>
          </a:solidFill>
          <a:ln w="9525">
            <a:solidFill>
              <a:srgbClr val="000000"/>
            </a:solidFill>
            <a:miter lim="800000"/>
            <a:headEnd type="none" w="sm" len="sm"/>
            <a:tailEnd/>
          </a:ln>
          <a:effectLst/>
        </p:spPr>
        <p:txBody>
          <a:bodyPr wrap="none" anchor="ctr"/>
          <a:lstStyle/>
          <a:p>
            <a:endParaRPr lang="fr-FR"/>
          </a:p>
        </p:txBody>
      </p:sp>
      <p:sp>
        <p:nvSpPr>
          <p:cNvPr id="1226767" name="AutoShape 15"/>
          <p:cNvSpPr>
            <a:spLocks noChangeArrowheads="1"/>
          </p:cNvSpPr>
          <p:nvPr/>
        </p:nvSpPr>
        <p:spPr bwMode="auto">
          <a:xfrm>
            <a:off x="990600" y="1455738"/>
            <a:ext cx="3733800" cy="838200"/>
          </a:xfrm>
          <a:prstGeom prst="curvedDownArrow">
            <a:avLst>
              <a:gd name="adj1" fmla="val 56362"/>
              <a:gd name="adj2" fmla="val 145453"/>
              <a:gd name="adj3" fmla="val 42801"/>
            </a:avLst>
          </a:prstGeom>
          <a:solidFill>
            <a:srgbClr val="FFFF00"/>
          </a:solidFill>
          <a:ln w="9525">
            <a:solidFill>
              <a:schemeClr val="tx1"/>
            </a:solidFill>
            <a:miter lim="800000"/>
            <a:headEnd/>
            <a:tailEnd/>
          </a:ln>
          <a:effectLst/>
        </p:spPr>
        <p:txBody>
          <a:bodyPr wrap="none" anchor="ctr"/>
          <a:lstStyle/>
          <a:p>
            <a:endParaRPr lang="fr-FR"/>
          </a:p>
        </p:txBody>
      </p:sp>
      <p:sp>
        <p:nvSpPr>
          <p:cNvPr id="1226768" name="Rectangle 16"/>
          <p:cNvSpPr>
            <a:spLocks noGrp="1" noChangeArrowheads="1"/>
          </p:cNvSpPr>
          <p:nvPr>
            <p:ph type="title"/>
          </p:nvPr>
        </p:nvSpPr>
        <p:spPr/>
        <p:txBody>
          <a:bodyPr/>
          <a:lstStyle/>
          <a:p>
            <a:r>
              <a:rPr lang="en-US"/>
              <a:t>EJB Object : génération du code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1226758"/>
                                        </p:tgtEl>
                                        <p:attrNameLst>
                                          <p:attrName>style.visibility</p:attrName>
                                        </p:attrNameLst>
                                      </p:cBhvr>
                                      <p:to>
                                        <p:strVal val="visible"/>
                                      </p:to>
                                    </p:set>
                                    <p:anim calcmode="lin" valueType="num">
                                      <p:cBhvr>
                                        <p:cTn id="7" dur="500" fill="hold"/>
                                        <p:tgtEl>
                                          <p:spTgt spid="1226758"/>
                                        </p:tgtEl>
                                        <p:attrNameLst>
                                          <p:attrName>ppt_w</p:attrName>
                                        </p:attrNameLst>
                                      </p:cBhvr>
                                      <p:tavLst>
                                        <p:tav tm="0">
                                          <p:val>
                                            <p:strVal val="4/3*#ppt_w"/>
                                          </p:val>
                                        </p:tav>
                                        <p:tav tm="100000">
                                          <p:val>
                                            <p:strVal val="#ppt_w"/>
                                          </p:val>
                                        </p:tav>
                                      </p:tavLst>
                                    </p:anim>
                                    <p:anim calcmode="lin" valueType="num">
                                      <p:cBhvr>
                                        <p:cTn id="8" dur="500" fill="hold"/>
                                        <p:tgtEl>
                                          <p:spTgt spid="1226758"/>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226765"/>
                                        </p:tgtEl>
                                        <p:attrNameLst>
                                          <p:attrName>style.visibility</p:attrName>
                                        </p:attrNameLst>
                                      </p:cBhvr>
                                      <p:to>
                                        <p:strVal val="visible"/>
                                      </p:to>
                                    </p:set>
                                    <p:animEffect transition="in" filter="wipe(left)">
                                      <p:cBhvr>
                                        <p:cTn id="12" dur="500"/>
                                        <p:tgtEl>
                                          <p:spTgt spid="12267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6758" grpId="0" animBg="1"/>
      <p:bldP spid="1226765" grpId="0" animBg="1" autoUpdateAnimBg="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Rectangle 2"/>
          <p:cNvSpPr>
            <a:spLocks noGrp="1" noChangeArrowheads="1"/>
          </p:cNvSpPr>
          <p:nvPr>
            <p:ph type="title"/>
          </p:nvPr>
        </p:nvSpPr>
        <p:spPr/>
        <p:txBody>
          <a:bodyPr/>
          <a:lstStyle/>
          <a:p>
            <a:r>
              <a:rPr lang="fr-FR"/>
              <a:t>Constitution d'un EJB : </a:t>
            </a:r>
            <a:r>
              <a:rPr lang="fr-FR" i="1"/>
              <a:t>l'interface distante</a:t>
            </a:r>
          </a:p>
        </p:txBody>
      </p:sp>
      <p:sp>
        <p:nvSpPr>
          <p:cNvPr id="1227779" name="Rectangle 3"/>
          <p:cNvSpPr>
            <a:spLocks noGrp="1" noChangeArrowheads="1"/>
          </p:cNvSpPr>
          <p:nvPr>
            <p:ph type="body" idx="1"/>
          </p:nvPr>
        </p:nvSpPr>
        <p:spPr/>
        <p:txBody>
          <a:bodyPr/>
          <a:lstStyle/>
          <a:p>
            <a:r>
              <a:rPr lang="fr-FR"/>
              <a:t>Les clients invoquent les méthodes des EJB Objects,</a:t>
            </a:r>
          </a:p>
          <a:p>
            <a:r>
              <a:rPr lang="fr-FR"/>
              <a:t>Ces EJB Objects doivent </a:t>
            </a:r>
            <a:r>
              <a:rPr lang="fr-FR" i="1"/>
              <a:t>cloner</a:t>
            </a:r>
            <a:r>
              <a:rPr lang="fr-FR"/>
              <a:t> toutes les méthodes que le bean </a:t>
            </a:r>
            <a:r>
              <a:rPr lang="fr-FR" i="1"/>
              <a:t>expose</a:t>
            </a:r>
            <a:r>
              <a:rPr lang="fr-FR"/>
              <a:t>,</a:t>
            </a:r>
          </a:p>
          <a:p>
            <a:r>
              <a:rPr lang="fr-FR"/>
              <a:t>Comment l'outil qui génère l'EJB Object peut-il connaître la liste des méthodes à cloner ?</a:t>
            </a:r>
          </a:p>
          <a:p>
            <a:r>
              <a:rPr lang="fr-FR"/>
              <a:t>Réponse : il utilise une interface fournie par le programmeur du bean, </a:t>
            </a:r>
            <a:r>
              <a:rPr lang="fr-FR" i="1"/>
              <a:t>l'interface distante</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Rectangle 2"/>
          <p:cNvSpPr>
            <a:spLocks noGrp="1" noChangeArrowheads="1"/>
          </p:cNvSpPr>
          <p:nvPr>
            <p:ph type="title"/>
          </p:nvPr>
        </p:nvSpPr>
        <p:spPr/>
        <p:txBody>
          <a:bodyPr/>
          <a:lstStyle/>
          <a:p>
            <a:r>
              <a:rPr lang="fr-FR"/>
              <a:t>Constitution d'un EJB : </a:t>
            </a:r>
            <a:r>
              <a:rPr lang="fr-FR" i="1"/>
              <a:t>l'interface distante</a:t>
            </a:r>
          </a:p>
        </p:txBody>
      </p:sp>
      <p:sp>
        <p:nvSpPr>
          <p:cNvPr id="1228803" name="Rectangle 3"/>
          <p:cNvSpPr>
            <a:spLocks noGrp="1" noChangeArrowheads="1"/>
          </p:cNvSpPr>
          <p:nvPr>
            <p:ph type="body" idx="1"/>
          </p:nvPr>
        </p:nvSpPr>
        <p:spPr>
          <a:xfrm>
            <a:off x="609600" y="1143000"/>
            <a:ext cx="8001000" cy="4724400"/>
          </a:xfrm>
        </p:spPr>
        <p:txBody>
          <a:bodyPr/>
          <a:lstStyle/>
          <a:p>
            <a:pPr>
              <a:lnSpc>
                <a:spcPct val="90000"/>
              </a:lnSpc>
              <a:buFont typeface="Wingdings" pitchFamily="2" charset="2"/>
              <a:buNone/>
            </a:pPr>
            <a:r>
              <a:rPr lang="en-US" sz="1200" b="1">
                <a:latin typeface="Courier New" pitchFamily="49" charset="0"/>
                <a:cs typeface="Times New Roman" charset="0"/>
              </a:rPr>
              <a:t>public interface javax.ejb.EJBObject extends java.rmi.Remote {</a:t>
            </a:r>
          </a:p>
          <a:p>
            <a:pPr>
              <a:lnSpc>
                <a:spcPct val="90000"/>
              </a:lnSpc>
              <a:buFont typeface="Wingdings" pitchFamily="2" charset="2"/>
              <a:buNone/>
            </a:pPr>
            <a:r>
              <a:rPr lang="en-US" sz="1200" b="1">
                <a:latin typeface="Courier New" pitchFamily="49" charset="0"/>
                <a:cs typeface="Times New Roman" charset="0"/>
              </a:rPr>
              <a:t>    public abstract javax.ejb.EJBHome getEJBHome()</a:t>
            </a:r>
          </a:p>
          <a:p>
            <a:pPr>
              <a:lnSpc>
                <a:spcPct val="90000"/>
              </a:lnSpc>
              <a:buFont typeface="Wingdings" pitchFamily="2" charset="2"/>
              <a:buNone/>
            </a:pPr>
            <a:r>
              <a:rPr lang="en-US" sz="1200" b="1">
                <a:latin typeface="Courier New" pitchFamily="49" charset="0"/>
                <a:cs typeface="Times New Roman" charset="0"/>
              </a:rPr>
              <a:t>        throws java.rmi.RemoteException;</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public abstract java.lang.Object getPrimaryKey()</a:t>
            </a:r>
          </a:p>
          <a:p>
            <a:pPr>
              <a:lnSpc>
                <a:spcPct val="90000"/>
              </a:lnSpc>
              <a:buFont typeface="Wingdings" pitchFamily="2" charset="2"/>
              <a:buNone/>
            </a:pPr>
            <a:r>
              <a:rPr lang="en-US" sz="1200" b="1">
                <a:latin typeface="Courier New" pitchFamily="49" charset="0"/>
                <a:cs typeface="Times New Roman" charset="0"/>
              </a:rPr>
              <a:t>        throws java.rmi.RemoteException;</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public abstract void remove()</a:t>
            </a:r>
          </a:p>
          <a:p>
            <a:pPr>
              <a:lnSpc>
                <a:spcPct val="90000"/>
              </a:lnSpc>
              <a:buFont typeface="Wingdings" pitchFamily="2" charset="2"/>
              <a:buNone/>
            </a:pPr>
            <a:r>
              <a:rPr lang="en-US" sz="1200" b="1">
                <a:latin typeface="Courier New" pitchFamily="49" charset="0"/>
                <a:cs typeface="Times New Roman" charset="0"/>
              </a:rPr>
              <a:t>        throws java.rmi.RemoteException,</a:t>
            </a:r>
          </a:p>
          <a:p>
            <a:pPr>
              <a:lnSpc>
                <a:spcPct val="90000"/>
              </a:lnSpc>
              <a:buFont typeface="Wingdings" pitchFamily="2" charset="2"/>
              <a:buNone/>
            </a:pPr>
            <a:r>
              <a:rPr lang="en-US" sz="1200" b="1">
                <a:latin typeface="Courier New" pitchFamily="49" charset="0"/>
                <a:cs typeface="Times New Roman" charset="0"/>
              </a:rPr>
              <a:t>        javax.ejb.RemoveException;</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public abstract javax.ejb.Handle getHandle()</a:t>
            </a:r>
          </a:p>
          <a:p>
            <a:pPr>
              <a:lnSpc>
                <a:spcPct val="90000"/>
              </a:lnSpc>
              <a:buFont typeface="Wingdings" pitchFamily="2" charset="2"/>
              <a:buNone/>
            </a:pPr>
            <a:r>
              <a:rPr lang="en-US" sz="1200" b="1">
                <a:latin typeface="Courier New" pitchFamily="49" charset="0"/>
                <a:cs typeface="Times New Roman" charset="0"/>
              </a:rPr>
              <a:t>        throws java.rmi.RemoteException;</a:t>
            </a:r>
          </a:p>
          <a:p>
            <a:pPr>
              <a:lnSpc>
                <a:spcPct val="90000"/>
              </a:lnSpc>
              <a:buFont typeface="Wingdings" pitchFamily="2" charset="2"/>
              <a:buNone/>
            </a:pPr>
            <a:r>
              <a:rPr lang="en-US" sz="1200" b="1">
                <a:latin typeface="Courier New" pitchFamily="49" charset="0"/>
                <a:cs typeface="Times New Roman" charset="0"/>
              </a:rPr>
              <a:t> </a:t>
            </a:r>
          </a:p>
          <a:p>
            <a:pPr>
              <a:lnSpc>
                <a:spcPct val="90000"/>
              </a:lnSpc>
              <a:buFont typeface="Wingdings" pitchFamily="2" charset="2"/>
              <a:buNone/>
            </a:pPr>
            <a:r>
              <a:rPr lang="en-US" sz="1200" b="1">
                <a:latin typeface="Courier New" pitchFamily="49" charset="0"/>
                <a:cs typeface="Times New Roman" charset="0"/>
              </a:rPr>
              <a:t>    public abstract boolean isIdentical(javax.ejb.EJBObject)</a:t>
            </a:r>
          </a:p>
          <a:p>
            <a:pPr>
              <a:lnSpc>
                <a:spcPct val="90000"/>
              </a:lnSpc>
              <a:buFont typeface="Wingdings" pitchFamily="2" charset="2"/>
              <a:buNone/>
            </a:pPr>
            <a:r>
              <a:rPr lang="en-US" sz="1200" b="1">
                <a:latin typeface="Courier New" pitchFamily="49" charset="0"/>
                <a:cs typeface="Times New Roman" charset="0"/>
              </a:rPr>
              <a:t>        throws java.rmi.RemoteException;</a:t>
            </a:r>
          </a:p>
          <a:p>
            <a:pPr>
              <a:lnSpc>
                <a:spcPct val="90000"/>
              </a:lnSpc>
              <a:buFont typeface="Wingdings" pitchFamily="2" charset="2"/>
              <a:buNone/>
            </a:pPr>
            <a:r>
              <a:rPr lang="en-US" sz="1200" b="1">
                <a:latin typeface="Courier New" pitchFamily="49" charset="0"/>
                <a:cs typeface="Times New Roman" charset="0"/>
              </a:rPr>
              <a:t>}</a:t>
            </a:r>
          </a:p>
          <a:p>
            <a:pPr>
              <a:lnSpc>
                <a:spcPct val="90000"/>
              </a:lnSpc>
              <a:buFont typeface="Wingdings" pitchFamily="2" charset="2"/>
              <a:buNone/>
            </a:pPr>
            <a:endParaRPr lang="fr-FR" sz="1200" b="1">
              <a:latin typeface="Courier New" pitchFamily="49" charset="0"/>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Rectangle 2"/>
          <p:cNvSpPr>
            <a:spLocks noGrp="1" noChangeArrowheads="1"/>
          </p:cNvSpPr>
          <p:nvPr>
            <p:ph type="title"/>
          </p:nvPr>
        </p:nvSpPr>
        <p:spPr/>
        <p:txBody>
          <a:bodyPr/>
          <a:lstStyle/>
          <a:p>
            <a:r>
              <a:rPr lang="fr-FR"/>
              <a:t>Constitution d'un EJB : </a:t>
            </a:r>
            <a:r>
              <a:rPr lang="fr-FR" i="1"/>
              <a:t>l'interface</a:t>
            </a:r>
            <a:r>
              <a:rPr lang="fr-FR"/>
              <a:t> </a:t>
            </a:r>
            <a:r>
              <a:rPr lang="fr-FR" i="1"/>
              <a:t>distante</a:t>
            </a:r>
          </a:p>
        </p:txBody>
      </p:sp>
      <p:sp>
        <p:nvSpPr>
          <p:cNvPr id="1229827" name="Rectangle 3"/>
          <p:cNvSpPr>
            <a:spLocks noGrp="1" noChangeArrowheads="1"/>
          </p:cNvSpPr>
          <p:nvPr>
            <p:ph type="body" idx="1"/>
          </p:nvPr>
        </p:nvSpPr>
        <p:spPr/>
        <p:txBody>
          <a:bodyPr/>
          <a:lstStyle/>
          <a:p>
            <a:r>
              <a:rPr lang="fr-FR"/>
              <a:t>Le programmeur du Bean dérivera son interface distante de </a:t>
            </a:r>
            <a:r>
              <a:rPr lang="fr-FR" i="1"/>
              <a:t>javax.ejb.EJBObject,</a:t>
            </a:r>
          </a:p>
          <a:p>
            <a:r>
              <a:rPr lang="fr-FR"/>
              <a:t>Rajoutera les signatures des méthodes qu'il souhaite exposer,</a:t>
            </a:r>
          </a:p>
          <a:p>
            <a:r>
              <a:rPr lang="fr-FR"/>
              <a:t>Qui implémentera cette interface ?</a:t>
            </a:r>
          </a:p>
          <a:p>
            <a:r>
              <a:rPr lang="fr-FR"/>
              <a:t>L'EJB Object généré par le container !</a:t>
            </a:r>
          </a:p>
          <a:p>
            <a:r>
              <a:rPr lang="fr-FR"/>
              <a:t>Presque rien à faire pour le développeur de bean !</a:t>
            </a: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Rectangle 2"/>
          <p:cNvSpPr>
            <a:spLocks noGrp="1" noChangeArrowheads="1"/>
          </p:cNvSpPr>
          <p:nvPr>
            <p:ph type="title"/>
          </p:nvPr>
        </p:nvSpPr>
        <p:spPr/>
        <p:txBody>
          <a:bodyPr/>
          <a:lstStyle/>
          <a:p>
            <a:r>
              <a:rPr lang="fr-FR"/>
              <a:t>Java RMI-IIOP et EJB Objects</a:t>
            </a:r>
          </a:p>
        </p:txBody>
      </p:sp>
      <p:sp>
        <p:nvSpPr>
          <p:cNvPr id="1230851" name="Rectangle 3"/>
          <p:cNvSpPr>
            <a:spLocks noGrp="1" noChangeArrowheads="1"/>
          </p:cNvSpPr>
          <p:nvPr>
            <p:ph type="body" idx="1"/>
          </p:nvPr>
        </p:nvSpPr>
        <p:spPr/>
        <p:txBody>
          <a:bodyPr/>
          <a:lstStyle/>
          <a:p>
            <a:r>
              <a:rPr lang="fr-FR"/>
              <a:t>Javax.ejb.EJBObject dérive de java.rmi.Remote,</a:t>
            </a:r>
          </a:p>
          <a:p>
            <a:r>
              <a:rPr lang="fr-FR"/>
              <a:t>Quiconque implémente Remote est appelable à distance depuis une autre JVM,</a:t>
            </a:r>
          </a:p>
          <a:p>
            <a:r>
              <a:rPr lang="fr-FR"/>
              <a:t>EJB Objects = RMI-IIOP + EJB compatibles</a:t>
            </a:r>
          </a:p>
          <a:p>
            <a:r>
              <a:rPr lang="fr-FR"/>
              <a:t>RMI-IIOP = convention de passage de paramètres + valeurs de retour lors d'appels de méthode distante, entre autres…</a:t>
            </a: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Rectangle 2"/>
          <p:cNvSpPr>
            <a:spLocks noGrp="1" noChangeArrowheads="1"/>
          </p:cNvSpPr>
          <p:nvPr>
            <p:ph type="title"/>
          </p:nvPr>
        </p:nvSpPr>
        <p:spPr/>
        <p:txBody>
          <a:bodyPr/>
          <a:lstStyle/>
          <a:p>
            <a:r>
              <a:rPr lang="fr-FR"/>
              <a:t>Constitution d'un EJB : </a:t>
            </a:r>
            <a:r>
              <a:rPr lang="fr-FR" i="1"/>
              <a:t>Home Object</a:t>
            </a:r>
          </a:p>
        </p:txBody>
      </p:sp>
      <p:sp>
        <p:nvSpPr>
          <p:cNvPr id="1231875" name="Rectangle 3"/>
          <p:cNvSpPr>
            <a:spLocks noGrp="1" noChangeArrowheads="1"/>
          </p:cNvSpPr>
          <p:nvPr>
            <p:ph type="body" idx="1"/>
          </p:nvPr>
        </p:nvSpPr>
        <p:spPr/>
        <p:txBody>
          <a:bodyPr/>
          <a:lstStyle/>
          <a:p>
            <a:r>
              <a:rPr lang="fr-FR"/>
              <a:t>Nous avons vu comment les clients appelaient les méthodes d'un Bean : via l'EJB Object.</a:t>
            </a:r>
          </a:p>
          <a:p>
            <a:r>
              <a:rPr lang="fr-FR"/>
              <a:t>Mais comment obtiennent-ils </a:t>
            </a:r>
            <a:r>
              <a:rPr lang="fr-FR" i="1"/>
              <a:t>une référence</a:t>
            </a:r>
            <a:r>
              <a:rPr lang="fr-FR"/>
              <a:t> sur l'EJB Object ?</a:t>
            </a:r>
          </a:p>
          <a:p>
            <a:r>
              <a:rPr lang="fr-FR"/>
              <a:t>En effet : pas d'instanciations lorsque on travaille avec des objets distants !</a:t>
            </a:r>
          </a:p>
          <a:p>
            <a:r>
              <a:rPr lang="fr-FR"/>
              <a:t>Solution : le client demande la référence à une fabrique d'EJB Objects (</a:t>
            </a:r>
            <a:r>
              <a:rPr lang="fr-FR" i="1"/>
              <a:t>EJB Object Factory</a:t>
            </a:r>
            <a:r>
              <a:rPr lang="fr-FR"/>
              <a:t>)</a:t>
            </a:r>
          </a:p>
          <a:p>
            <a:pPr lvl="1"/>
            <a:r>
              <a:rPr lang="fr-FR"/>
              <a:t>Design pattern!</a:t>
            </a: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Rectangle 2"/>
          <p:cNvSpPr>
            <a:spLocks noGrp="1" noChangeArrowheads="1"/>
          </p:cNvSpPr>
          <p:nvPr>
            <p:ph type="title"/>
          </p:nvPr>
        </p:nvSpPr>
        <p:spPr/>
        <p:txBody>
          <a:bodyPr/>
          <a:lstStyle/>
          <a:p>
            <a:r>
              <a:rPr lang="fr-FR"/>
              <a:t>Constitution d'un EJB : </a:t>
            </a:r>
            <a:r>
              <a:rPr lang="fr-FR" i="1"/>
              <a:t>Home Object</a:t>
            </a:r>
          </a:p>
        </p:txBody>
      </p:sp>
      <p:sp>
        <p:nvSpPr>
          <p:cNvPr id="1232899" name="Rectangle 3"/>
          <p:cNvSpPr>
            <a:spLocks noGrp="1" noChangeArrowheads="1"/>
          </p:cNvSpPr>
          <p:nvPr>
            <p:ph type="body" idx="1"/>
          </p:nvPr>
        </p:nvSpPr>
        <p:spPr/>
        <p:txBody>
          <a:bodyPr/>
          <a:lstStyle/>
          <a:p>
            <a:r>
              <a:rPr lang="fr-FR"/>
              <a:t>L'EJB factory est responsable de l'instanciation et de la destruction des EJB Objects.</a:t>
            </a:r>
          </a:p>
          <a:p>
            <a:r>
              <a:rPr lang="fr-FR"/>
              <a:t>La spécification EJB appelle cette factory un </a:t>
            </a:r>
            <a:r>
              <a:rPr lang="fr-FR" i="1"/>
              <a:t>Home Object.</a:t>
            </a:r>
          </a:p>
          <a:p>
            <a:r>
              <a:rPr lang="fr-FR"/>
              <a:t>Responsabilités du</a:t>
            </a:r>
            <a:r>
              <a:rPr lang="fr-FR" i="1"/>
              <a:t> Home Object</a:t>
            </a:r>
          </a:p>
          <a:p>
            <a:pPr lvl="1"/>
            <a:r>
              <a:rPr lang="fr-FR"/>
              <a:t>Créer les EJB Objects,</a:t>
            </a:r>
          </a:p>
          <a:p>
            <a:pPr lvl="1"/>
            <a:r>
              <a:rPr lang="fr-FR"/>
              <a:t>Trouver les EJB Objects existants (Entity beans seulement)</a:t>
            </a:r>
          </a:p>
          <a:p>
            <a:pPr lvl="1"/>
            <a:r>
              <a:rPr lang="fr-FR"/>
              <a:t>Supprimer les EJB Objects.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8274" name="Rectangle 2"/>
          <p:cNvSpPr>
            <a:spLocks noGrp="1" noChangeArrowheads="1"/>
          </p:cNvSpPr>
          <p:nvPr>
            <p:ph type="title"/>
          </p:nvPr>
        </p:nvSpPr>
        <p:spPr>
          <a:xfrm>
            <a:off x="508000" y="177800"/>
            <a:ext cx="8636000" cy="533400"/>
          </a:xfrm>
        </p:spPr>
        <p:txBody>
          <a:bodyPr/>
          <a:lstStyle/>
          <a:p>
            <a:r>
              <a:rPr lang="fr-FR"/>
              <a:t>Serveur d'application : diviser pour règner !</a:t>
            </a:r>
          </a:p>
        </p:txBody>
      </p:sp>
      <p:sp>
        <p:nvSpPr>
          <p:cNvPr id="1078275" name="Rectangle 3"/>
          <p:cNvSpPr>
            <a:spLocks noGrp="1" noChangeArrowheads="1"/>
          </p:cNvSpPr>
          <p:nvPr>
            <p:ph type="body" idx="1"/>
          </p:nvPr>
        </p:nvSpPr>
        <p:spPr/>
        <p:txBody>
          <a:bodyPr/>
          <a:lstStyle/>
          <a:p>
            <a:r>
              <a:rPr lang="fr-FR"/>
              <a:t>Un serveur d'application fournit les services middleware les plus courants,</a:t>
            </a:r>
          </a:p>
          <a:p>
            <a:r>
              <a:rPr lang="fr-FR"/>
              <a:t>Permettent de se focaliser sur l'application que l'on développe, sans s'occuper du reste.</a:t>
            </a:r>
          </a:p>
          <a:p>
            <a:r>
              <a:rPr lang="fr-FR"/>
              <a:t>Le code est déployé sur le serveur d'application.</a:t>
            </a:r>
          </a:p>
          <a:p>
            <a:r>
              <a:rPr lang="fr-FR"/>
              <a:t>Séparation des métiers et des spécificités : d'un côté la logique métier, de l'autre la logique middleware. </a:t>
            </a: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3922" name="Picture 2" descr="HomeObjects"/>
          <p:cNvPicPr>
            <a:picLocks noChangeAspect="1" noChangeArrowheads="1"/>
          </p:cNvPicPr>
          <p:nvPr/>
        </p:nvPicPr>
        <p:blipFill>
          <a:blip r:embed="rId2" cstate="print"/>
          <a:srcRect/>
          <a:stretch>
            <a:fillRect/>
          </a:stretch>
        </p:blipFill>
        <p:spPr bwMode="auto">
          <a:xfrm>
            <a:off x="1600200" y="2743200"/>
            <a:ext cx="6781800" cy="3787775"/>
          </a:xfrm>
          <a:prstGeom prst="rect">
            <a:avLst/>
          </a:prstGeom>
          <a:noFill/>
        </p:spPr>
      </p:pic>
      <p:sp>
        <p:nvSpPr>
          <p:cNvPr id="1233923" name="Rectangle 3"/>
          <p:cNvSpPr>
            <a:spLocks noGrp="1" noChangeArrowheads="1"/>
          </p:cNvSpPr>
          <p:nvPr>
            <p:ph type="title"/>
          </p:nvPr>
        </p:nvSpPr>
        <p:spPr/>
        <p:txBody>
          <a:bodyPr/>
          <a:lstStyle/>
          <a:p>
            <a:r>
              <a:rPr lang="fr-FR"/>
              <a:t>Constitution d'un EJB : </a:t>
            </a:r>
            <a:r>
              <a:rPr lang="fr-FR" i="1"/>
              <a:t>Home Object</a:t>
            </a:r>
          </a:p>
        </p:txBody>
      </p:sp>
      <p:sp>
        <p:nvSpPr>
          <p:cNvPr id="1233924" name="Rectangle 4"/>
          <p:cNvSpPr>
            <a:spLocks noGrp="1" noChangeArrowheads="1"/>
          </p:cNvSpPr>
          <p:nvPr>
            <p:ph type="body" idx="1"/>
          </p:nvPr>
        </p:nvSpPr>
        <p:spPr/>
        <p:txBody>
          <a:bodyPr/>
          <a:lstStyle/>
          <a:p>
            <a:r>
              <a:rPr lang="fr-FR"/>
              <a:t>Comme les EJB Objects, les Home Objects sont générés par le container</a:t>
            </a:r>
          </a:p>
          <a:p>
            <a:pPr lvl="1"/>
            <a:r>
              <a:rPr lang="fr-FR"/>
              <a:t>Contiennent du code spécifique,</a:t>
            </a:r>
          </a:p>
          <a:p>
            <a:pPr lvl="1"/>
            <a:r>
              <a:rPr lang="fr-FR"/>
              <a:t>Assurent le load-balancing, etc…</a:t>
            </a:r>
          </a:p>
        </p:txBody>
      </p:sp>
      <p:sp>
        <p:nvSpPr>
          <p:cNvPr id="1233925" name="Rectangle 5"/>
          <p:cNvSpPr>
            <a:spLocks noChangeArrowheads="1"/>
          </p:cNvSpPr>
          <p:nvPr/>
        </p:nvSpPr>
        <p:spPr bwMode="auto">
          <a:xfrm>
            <a:off x="1604963" y="1771650"/>
            <a:ext cx="9144000" cy="0"/>
          </a:xfrm>
          <a:prstGeom prst="rect">
            <a:avLst/>
          </a:prstGeom>
          <a:noFill/>
          <a:ln w="9525">
            <a:noFill/>
            <a:miter lim="800000"/>
            <a:headEnd/>
            <a:tailEnd/>
          </a:ln>
          <a:effectLst/>
        </p:spPr>
        <p:txBody>
          <a:bodyPr>
            <a:spAutoFit/>
          </a:bodyPr>
          <a:lstStyle/>
          <a:p>
            <a:endParaRPr lang="fr-F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Rectangle 2"/>
          <p:cNvSpPr>
            <a:spLocks noGrp="1" noChangeArrowheads="1"/>
          </p:cNvSpPr>
          <p:nvPr>
            <p:ph type="title"/>
          </p:nvPr>
        </p:nvSpPr>
        <p:spPr/>
        <p:txBody>
          <a:bodyPr/>
          <a:lstStyle/>
          <a:p>
            <a:r>
              <a:rPr lang="fr-FR"/>
              <a:t>Constitution d'un EJB : </a:t>
            </a:r>
            <a:r>
              <a:rPr lang="fr-FR" i="1"/>
              <a:t>l'interface Home</a:t>
            </a:r>
          </a:p>
        </p:txBody>
      </p:sp>
      <p:sp>
        <p:nvSpPr>
          <p:cNvPr id="1234947" name="Rectangle 3"/>
          <p:cNvSpPr>
            <a:spLocks noGrp="1" noChangeArrowheads="1"/>
          </p:cNvSpPr>
          <p:nvPr>
            <p:ph type="body" idx="1"/>
          </p:nvPr>
        </p:nvSpPr>
        <p:spPr/>
        <p:txBody>
          <a:bodyPr/>
          <a:lstStyle/>
          <a:p>
            <a:r>
              <a:rPr lang="fr-FR"/>
              <a:t>Comment un </a:t>
            </a:r>
            <a:r>
              <a:rPr lang="fr-FR" i="1"/>
              <a:t>Home object</a:t>
            </a:r>
            <a:r>
              <a:rPr lang="fr-FR"/>
              <a:t> sait de quelle manière le client veut initialiser l'EJB Object ?</a:t>
            </a:r>
          </a:p>
          <a:p>
            <a:pPr lvl="1"/>
            <a:r>
              <a:rPr lang="fr-FR"/>
              <a:t>Rappel : au lieu d'appeler un constructeur, on demande au Home object de retourner une référence.</a:t>
            </a:r>
          </a:p>
          <a:p>
            <a:pPr lvl="1"/>
            <a:r>
              <a:rPr lang="fr-FR"/>
              <a:t>Comme pour les constructeurs, il est possible de passer des paramètres d'initialisation.</a:t>
            </a:r>
          </a:p>
          <a:p>
            <a:r>
              <a:rPr lang="fr-FR"/>
              <a:t>Comme pour les EJB Objects, le développeur du bean doit spécifier une </a:t>
            </a:r>
            <a:r>
              <a:rPr lang="fr-FR" i="1"/>
              <a:t>interface Home</a:t>
            </a: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Rectangle 2"/>
          <p:cNvSpPr>
            <a:spLocks noGrp="1" noChangeArrowheads="1"/>
          </p:cNvSpPr>
          <p:nvPr>
            <p:ph type="title"/>
          </p:nvPr>
        </p:nvSpPr>
        <p:spPr/>
        <p:txBody>
          <a:bodyPr/>
          <a:lstStyle/>
          <a:p>
            <a:r>
              <a:rPr lang="fr-FR"/>
              <a:t>Constitution d'un EJB : </a:t>
            </a:r>
            <a:r>
              <a:rPr lang="fr-FR" i="1"/>
              <a:t>l'interface Home</a:t>
            </a:r>
          </a:p>
        </p:txBody>
      </p:sp>
      <p:sp>
        <p:nvSpPr>
          <p:cNvPr id="1235971" name="Rectangle 3"/>
          <p:cNvSpPr>
            <a:spLocks noGrp="1" noChangeArrowheads="1"/>
          </p:cNvSpPr>
          <p:nvPr>
            <p:ph type="body" idx="1"/>
          </p:nvPr>
        </p:nvSpPr>
        <p:spPr/>
        <p:txBody>
          <a:bodyPr/>
          <a:lstStyle/>
          <a:p>
            <a:r>
              <a:rPr lang="fr-FR" i="1"/>
              <a:t>L'interface Home</a:t>
            </a:r>
            <a:r>
              <a:rPr lang="fr-FR"/>
              <a:t> définit</a:t>
            </a:r>
          </a:p>
          <a:p>
            <a:pPr lvl="1"/>
            <a:r>
              <a:rPr lang="fr-FR"/>
              <a:t>Les méthodes pour créer, détruire et localiser les EJB Objects</a:t>
            </a:r>
          </a:p>
          <a:p>
            <a:pPr lvl="1"/>
            <a:r>
              <a:rPr lang="fr-FR"/>
              <a:t>Le Home Object (généré par le container) implémente cette interface.</a:t>
            </a:r>
          </a:p>
          <a:p>
            <a:pPr lvl="1"/>
            <a:r>
              <a:rPr lang="fr-FR"/>
              <a:t>L'interface fournie par le développeur dérive de </a:t>
            </a:r>
            <a:r>
              <a:rPr lang="fr-FR" i="1"/>
              <a:t>javax.ejb.EJBHome</a:t>
            </a:r>
          </a:p>
          <a:p>
            <a:pPr lvl="1"/>
            <a:r>
              <a:rPr lang="fr-FR" i="1"/>
              <a:t>Javax.ejb.EJBHome</a:t>
            </a:r>
            <a:r>
              <a:rPr lang="fr-FR"/>
              <a:t> dérive de </a:t>
            </a:r>
            <a:r>
              <a:rPr lang="fr-FR" i="1"/>
              <a:t>java.rmi.Remote</a:t>
            </a:r>
          </a:p>
          <a:p>
            <a:pPr lvl="1"/>
            <a:r>
              <a:rPr lang="fr-FR"/>
              <a:t>Les </a:t>
            </a:r>
            <a:r>
              <a:rPr lang="fr-FR" i="1"/>
              <a:t>Home objects</a:t>
            </a:r>
            <a:r>
              <a:rPr lang="fr-FR"/>
              <a:t> sont aussi des objets distants, compatibles RMI-IIOP</a:t>
            </a: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Rectangle 2"/>
          <p:cNvSpPr>
            <a:spLocks noGrp="1" noChangeArrowheads="1"/>
          </p:cNvSpPr>
          <p:nvPr>
            <p:ph type="title"/>
          </p:nvPr>
        </p:nvSpPr>
        <p:spPr/>
        <p:txBody>
          <a:bodyPr/>
          <a:lstStyle/>
          <a:p>
            <a:r>
              <a:rPr lang="fr-FR"/>
              <a:t>Constitution d'un EJB : </a:t>
            </a:r>
            <a:r>
              <a:rPr lang="fr-FR" i="1"/>
              <a:t>l'interface Home</a:t>
            </a:r>
          </a:p>
        </p:txBody>
      </p:sp>
      <p:sp>
        <p:nvSpPr>
          <p:cNvPr id="1236995" name="Rectangle 3"/>
          <p:cNvSpPr>
            <a:spLocks noGrp="1" noChangeArrowheads="1"/>
          </p:cNvSpPr>
          <p:nvPr>
            <p:ph type="body" idx="1"/>
          </p:nvPr>
        </p:nvSpPr>
        <p:spPr/>
        <p:txBody>
          <a:bodyPr/>
          <a:lstStyle/>
          <a:p>
            <a:pPr>
              <a:buFont typeface="Wingdings" pitchFamily="2" charset="2"/>
              <a:buNone/>
            </a:pPr>
            <a:r>
              <a:rPr lang="en-US" sz="1200" b="1">
                <a:latin typeface="Courier New" pitchFamily="49" charset="0"/>
                <a:cs typeface="Times New Roman" charset="0"/>
              </a:rPr>
              <a:t>public interface javax.ejb.EJBHome extends java.rmi.Remote {</a:t>
            </a:r>
          </a:p>
          <a:p>
            <a:pPr>
              <a:buFont typeface="Wingdings" pitchFamily="2" charset="2"/>
              <a:buNone/>
            </a:pPr>
            <a:r>
              <a:rPr lang="en-US" sz="1200" b="1">
                <a:latin typeface="Courier New" pitchFamily="49" charset="0"/>
                <a:cs typeface="Times New Roman" charset="0"/>
              </a:rPr>
              <a:t>    public EJBMetaData getEJBMetaData()</a:t>
            </a:r>
          </a:p>
          <a:p>
            <a:pPr>
              <a:buFont typeface="Wingdings" pitchFamily="2" charset="2"/>
              <a:buNone/>
            </a:pPr>
            <a:r>
              <a:rPr lang="en-US" sz="1200" b="1">
                <a:latin typeface="Courier New" pitchFamily="49" charset="0"/>
                <a:cs typeface="Times New Roman" charset="0"/>
              </a:rPr>
              <a:t>        throws java.rmi.RemoteException;</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public javax.ejb.HomeHandle getHomeHandle()</a:t>
            </a:r>
          </a:p>
          <a:p>
            <a:pPr>
              <a:buFont typeface="Wingdings" pitchFamily="2" charset="2"/>
              <a:buNone/>
            </a:pPr>
            <a:r>
              <a:rPr lang="en-US" sz="1200" b="1">
                <a:latin typeface="Courier New" pitchFamily="49" charset="0"/>
                <a:cs typeface="Times New Roman" charset="0"/>
              </a:rPr>
              <a:t>        throws java.rmi.RemoteException;</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public void remove(Handle handle)</a:t>
            </a:r>
          </a:p>
          <a:p>
            <a:pPr>
              <a:buFont typeface="Wingdings" pitchFamily="2" charset="2"/>
              <a:buNone/>
            </a:pPr>
            <a:r>
              <a:rPr lang="en-US" sz="1200" b="1">
                <a:latin typeface="Courier New" pitchFamily="49" charset="0"/>
                <a:cs typeface="Times New Roman" charset="0"/>
              </a:rPr>
              <a:t>        throws java.rmi.RemoteException</a:t>
            </a:r>
          </a:p>
          <a:p>
            <a:pPr>
              <a:buFont typeface="Wingdings" pitchFamily="2" charset="2"/>
              <a:buNone/>
            </a:pPr>
            <a:r>
              <a:rPr lang="en-US" sz="1200" b="1">
                <a:latin typeface="Courier New" pitchFamily="49" charset="0"/>
                <a:cs typeface="Times New Roman" charset="0"/>
              </a:rPr>
              <a:t>        javax.ejb.RemoveException;</a:t>
            </a:r>
          </a:p>
          <a:p>
            <a:pPr>
              <a:buFont typeface="Wingdings" pitchFamily="2" charset="2"/>
              <a:buNone/>
            </a:pPr>
            <a:r>
              <a:rPr lang="en-US" sz="1200" b="1">
                <a:latin typeface="Courier New" pitchFamily="49" charset="0"/>
                <a:cs typeface="Times New Roman" charset="0"/>
              </a:rPr>
              <a:t> </a:t>
            </a:r>
          </a:p>
          <a:p>
            <a:pPr>
              <a:buFont typeface="Wingdings" pitchFamily="2" charset="2"/>
              <a:buNone/>
            </a:pPr>
            <a:r>
              <a:rPr lang="en-US" sz="1200" b="1">
                <a:latin typeface="Courier New" pitchFamily="49" charset="0"/>
                <a:cs typeface="Times New Roman" charset="0"/>
              </a:rPr>
              <a:t>    public void remove(Object primaryKey)</a:t>
            </a:r>
          </a:p>
          <a:p>
            <a:pPr>
              <a:buFont typeface="Wingdings" pitchFamily="2" charset="2"/>
              <a:buNone/>
            </a:pPr>
            <a:r>
              <a:rPr lang="en-US" sz="1200" b="1">
                <a:latin typeface="Courier New" pitchFamily="49" charset="0"/>
                <a:cs typeface="Times New Roman" charset="0"/>
              </a:rPr>
              <a:t>        throws java.rmi.RemoteException,</a:t>
            </a:r>
          </a:p>
          <a:p>
            <a:pPr>
              <a:buFont typeface="Wingdings" pitchFamily="2" charset="2"/>
              <a:buNone/>
            </a:pPr>
            <a:r>
              <a:rPr lang="en-US" sz="1200" b="1">
                <a:latin typeface="Courier New" pitchFamily="49" charset="0"/>
                <a:cs typeface="Times New Roman" charset="0"/>
              </a:rPr>
              <a:t>        javax.ejb.RemoveException;</a:t>
            </a:r>
          </a:p>
          <a:p>
            <a:pPr>
              <a:buFont typeface="Wingdings" pitchFamily="2" charset="2"/>
              <a:buNone/>
            </a:pPr>
            <a:r>
              <a:rPr lang="en-US" sz="1200" b="1">
                <a:latin typeface="Courier New" pitchFamily="49" charset="0"/>
                <a:cs typeface="Times New Roman" charset="0"/>
              </a:rPr>
              <a:t>}</a:t>
            </a:r>
          </a:p>
          <a:p>
            <a:pPr>
              <a:buFont typeface="Wingdings" pitchFamily="2" charset="2"/>
              <a:buNone/>
            </a:pPr>
            <a:endParaRPr lang="fr-FR" sz="1200" b="1">
              <a:latin typeface="Courier New" pitchFamily="49" charset="0"/>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Rectangle 2"/>
          <p:cNvSpPr>
            <a:spLocks noGrp="1" noChangeArrowheads="1"/>
          </p:cNvSpPr>
          <p:nvPr>
            <p:ph type="title"/>
          </p:nvPr>
        </p:nvSpPr>
        <p:spPr/>
        <p:txBody>
          <a:bodyPr/>
          <a:lstStyle/>
          <a:p>
            <a:r>
              <a:rPr lang="fr-FR"/>
              <a:t>Constitution d'un EJB : </a:t>
            </a:r>
            <a:r>
              <a:rPr lang="fr-FR" i="1"/>
              <a:t>les interfaces locales</a:t>
            </a:r>
          </a:p>
        </p:txBody>
      </p:sp>
      <p:sp>
        <p:nvSpPr>
          <p:cNvPr id="1238019" name="Rectangle 3"/>
          <p:cNvSpPr>
            <a:spLocks noGrp="1" noChangeArrowheads="1"/>
          </p:cNvSpPr>
          <p:nvPr>
            <p:ph type="body" idx="1"/>
          </p:nvPr>
        </p:nvSpPr>
        <p:spPr/>
        <p:txBody>
          <a:bodyPr/>
          <a:lstStyle/>
          <a:p>
            <a:r>
              <a:rPr lang="fr-FR"/>
              <a:t>Problème : la création de bean et l'appel de méthode distante coûtent cher !</a:t>
            </a:r>
          </a:p>
        </p:txBody>
      </p:sp>
      <p:pic>
        <p:nvPicPr>
          <p:cNvPr id="1238020" name="Picture 4" descr="ImplicitMiddleware"/>
          <p:cNvPicPr>
            <a:picLocks noChangeAspect="1" noChangeArrowheads="1"/>
          </p:cNvPicPr>
          <p:nvPr/>
        </p:nvPicPr>
        <p:blipFill>
          <a:blip r:embed="rId2" cstate="print"/>
          <a:srcRect/>
          <a:stretch>
            <a:fillRect/>
          </a:stretch>
        </p:blipFill>
        <p:spPr bwMode="auto">
          <a:xfrm>
            <a:off x="1600200" y="2438400"/>
            <a:ext cx="5791200" cy="4419600"/>
          </a:xfrm>
          <a:prstGeom prst="rect">
            <a:avLst/>
          </a:prstGeom>
          <a:noFill/>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Rectangle 2"/>
          <p:cNvSpPr>
            <a:spLocks noGrp="1" noChangeArrowheads="1"/>
          </p:cNvSpPr>
          <p:nvPr>
            <p:ph type="title"/>
          </p:nvPr>
        </p:nvSpPr>
        <p:spPr/>
        <p:txBody>
          <a:bodyPr/>
          <a:lstStyle/>
          <a:p>
            <a:r>
              <a:rPr lang="fr-FR"/>
              <a:t>Constitution d'un EJB : </a:t>
            </a:r>
            <a:r>
              <a:rPr lang="fr-FR" i="1"/>
              <a:t>les interfaces locales</a:t>
            </a:r>
          </a:p>
        </p:txBody>
      </p:sp>
      <p:sp>
        <p:nvSpPr>
          <p:cNvPr id="1239043" name="Rectangle 3"/>
          <p:cNvSpPr>
            <a:spLocks noGrp="1" noChangeArrowheads="1"/>
          </p:cNvSpPr>
          <p:nvPr>
            <p:ph type="body" idx="1"/>
          </p:nvPr>
        </p:nvSpPr>
        <p:spPr/>
        <p:txBody>
          <a:bodyPr/>
          <a:lstStyle/>
          <a:p>
            <a:pPr marL="533400" indent="-533400">
              <a:lnSpc>
                <a:spcPct val="90000"/>
              </a:lnSpc>
            </a:pPr>
            <a:r>
              <a:rPr lang="fr-FR" sz="2400"/>
              <a:t>Commentaires sur la figure précédente</a:t>
            </a:r>
          </a:p>
          <a:p>
            <a:pPr marL="914400" lvl="1" indent="-457200">
              <a:lnSpc>
                <a:spcPct val="90000"/>
              </a:lnSpc>
              <a:buFont typeface="Wingdings" pitchFamily="2" charset="2"/>
              <a:buAutoNum type="arabicPeriod"/>
            </a:pPr>
            <a:r>
              <a:rPr lang="fr-FR" sz="2000"/>
              <a:t>Le client appelle un </a:t>
            </a:r>
            <a:r>
              <a:rPr lang="fr-FR" sz="2000" i="1"/>
              <a:t>stub (souche)</a:t>
            </a:r>
            <a:r>
              <a:rPr lang="fr-FR" sz="2000"/>
              <a:t>,</a:t>
            </a:r>
          </a:p>
          <a:p>
            <a:pPr marL="914400" lvl="1" indent="-457200">
              <a:lnSpc>
                <a:spcPct val="90000"/>
              </a:lnSpc>
              <a:buFont typeface="Wingdings" pitchFamily="2" charset="2"/>
              <a:buAutoNum type="arabicPeriod"/>
            </a:pPr>
            <a:r>
              <a:rPr lang="fr-FR" sz="2000"/>
              <a:t>Le </a:t>
            </a:r>
            <a:r>
              <a:rPr lang="fr-FR" sz="2000" i="1"/>
              <a:t>stub</a:t>
            </a:r>
            <a:r>
              <a:rPr lang="fr-FR" sz="2000"/>
              <a:t> encode les paramètres dans un format capable de voyager sur le réseau,</a:t>
            </a:r>
          </a:p>
          <a:p>
            <a:pPr marL="914400" lvl="1" indent="-457200">
              <a:lnSpc>
                <a:spcPct val="90000"/>
              </a:lnSpc>
              <a:buFont typeface="Wingdings" pitchFamily="2" charset="2"/>
              <a:buAutoNum type="arabicPeriod"/>
            </a:pPr>
            <a:r>
              <a:rPr lang="fr-FR" sz="2000"/>
              <a:t>Le </a:t>
            </a:r>
            <a:r>
              <a:rPr lang="fr-FR" sz="2000" i="1"/>
              <a:t>stub</a:t>
            </a:r>
            <a:r>
              <a:rPr lang="fr-FR" sz="2000"/>
              <a:t> ouvre une connexion sur le </a:t>
            </a:r>
            <a:r>
              <a:rPr lang="fr-FR" sz="2000" i="1"/>
              <a:t>skeleton</a:t>
            </a:r>
            <a:r>
              <a:rPr lang="fr-FR" sz="2000"/>
              <a:t> (squelette),</a:t>
            </a:r>
          </a:p>
          <a:p>
            <a:pPr marL="914400" lvl="1" indent="-457200">
              <a:lnSpc>
                <a:spcPct val="90000"/>
              </a:lnSpc>
              <a:buFont typeface="Wingdings" pitchFamily="2" charset="2"/>
              <a:buAutoNum type="arabicPeriod"/>
            </a:pPr>
            <a:r>
              <a:rPr lang="fr-FR" sz="2000"/>
              <a:t>Le </a:t>
            </a:r>
            <a:r>
              <a:rPr lang="fr-FR" sz="2000" i="1"/>
              <a:t>skeleton</a:t>
            </a:r>
            <a:r>
              <a:rPr lang="fr-FR" sz="2000"/>
              <a:t> décode les paramètres,</a:t>
            </a:r>
          </a:p>
          <a:p>
            <a:pPr marL="914400" lvl="1" indent="-457200">
              <a:lnSpc>
                <a:spcPct val="90000"/>
              </a:lnSpc>
              <a:buFont typeface="Wingdings" pitchFamily="2" charset="2"/>
              <a:buAutoNum type="arabicPeriod"/>
            </a:pPr>
            <a:r>
              <a:rPr lang="fr-FR" sz="2000"/>
              <a:t>Le </a:t>
            </a:r>
            <a:r>
              <a:rPr lang="fr-FR" sz="2000" i="1"/>
              <a:t>skeleton</a:t>
            </a:r>
            <a:r>
              <a:rPr lang="fr-FR" sz="2000"/>
              <a:t> appelle </a:t>
            </a:r>
            <a:r>
              <a:rPr lang="fr-FR" sz="2000" i="1"/>
              <a:t>l'EJB Object</a:t>
            </a:r>
            <a:r>
              <a:rPr lang="fr-FR" sz="2000"/>
              <a:t>,</a:t>
            </a:r>
          </a:p>
          <a:p>
            <a:pPr marL="914400" lvl="1" indent="-457200">
              <a:lnSpc>
                <a:spcPct val="90000"/>
              </a:lnSpc>
              <a:buFont typeface="Wingdings" pitchFamily="2" charset="2"/>
              <a:buAutoNum type="arabicPeriod"/>
            </a:pPr>
            <a:r>
              <a:rPr lang="fr-FR" sz="2000" i="1"/>
              <a:t>L'EJB Object</a:t>
            </a:r>
            <a:r>
              <a:rPr lang="fr-FR" sz="2000"/>
              <a:t> effectue les appels </a:t>
            </a:r>
            <a:r>
              <a:rPr lang="fr-FR" sz="2000" i="1"/>
              <a:t>middleware</a:t>
            </a:r>
            <a:r>
              <a:rPr lang="fr-FR" sz="2000"/>
              <a:t>,</a:t>
            </a:r>
          </a:p>
          <a:p>
            <a:pPr marL="914400" lvl="1" indent="-457200">
              <a:lnSpc>
                <a:spcPct val="90000"/>
              </a:lnSpc>
              <a:buFont typeface="Wingdings" pitchFamily="2" charset="2"/>
              <a:buAutoNum type="arabicPeriod"/>
            </a:pPr>
            <a:r>
              <a:rPr lang="fr-FR" sz="2000" i="1"/>
              <a:t>L'EJB Object</a:t>
            </a:r>
            <a:r>
              <a:rPr lang="fr-FR" sz="2000"/>
              <a:t> appelle la méthode du bean,</a:t>
            </a:r>
          </a:p>
          <a:p>
            <a:pPr marL="914400" lvl="1" indent="-457200">
              <a:lnSpc>
                <a:spcPct val="90000"/>
              </a:lnSpc>
              <a:buFont typeface="Wingdings" pitchFamily="2" charset="2"/>
              <a:buAutoNum type="arabicPeriod"/>
            </a:pPr>
            <a:r>
              <a:rPr lang="fr-FR" sz="2000"/>
              <a:t>Le Bean fait son travail,</a:t>
            </a:r>
          </a:p>
          <a:p>
            <a:pPr marL="914400" lvl="1" indent="-457200">
              <a:lnSpc>
                <a:spcPct val="90000"/>
              </a:lnSpc>
              <a:buFont typeface="Wingdings" pitchFamily="2" charset="2"/>
              <a:buAutoNum type="arabicPeriod"/>
            </a:pPr>
            <a:r>
              <a:rPr lang="fr-FR" sz="2000"/>
              <a:t>On fait le chemin inverse pour retourner la valeur de retour vers le client ! </a:t>
            </a:r>
          </a:p>
          <a:p>
            <a:pPr marL="914400" lvl="1" indent="-457200">
              <a:lnSpc>
                <a:spcPct val="90000"/>
              </a:lnSpc>
              <a:buFont typeface="Wingdings" pitchFamily="2" charset="2"/>
              <a:buAutoNum type="arabicPeriod"/>
            </a:pPr>
            <a:r>
              <a:rPr lang="fr-FR" sz="2000"/>
              <a:t>…Sans compter le chargement dynamique des classes nécessaires !</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Rectangle 2"/>
          <p:cNvSpPr>
            <a:spLocks noGrp="1" noChangeArrowheads="1"/>
          </p:cNvSpPr>
          <p:nvPr>
            <p:ph type="title"/>
          </p:nvPr>
        </p:nvSpPr>
        <p:spPr/>
        <p:txBody>
          <a:bodyPr/>
          <a:lstStyle/>
          <a:p>
            <a:r>
              <a:rPr lang="fr-FR"/>
              <a:t>Constitution d'un EJB : </a:t>
            </a:r>
            <a:r>
              <a:rPr lang="fr-FR" i="1"/>
              <a:t>les interfaces locales</a:t>
            </a:r>
          </a:p>
        </p:txBody>
      </p:sp>
      <p:sp>
        <p:nvSpPr>
          <p:cNvPr id="1240067" name="Rectangle 3"/>
          <p:cNvSpPr>
            <a:spLocks noGrp="1" noChangeArrowheads="1"/>
          </p:cNvSpPr>
          <p:nvPr>
            <p:ph type="body" idx="1"/>
          </p:nvPr>
        </p:nvSpPr>
        <p:spPr/>
        <p:txBody>
          <a:bodyPr/>
          <a:lstStyle/>
          <a:p>
            <a:pPr marL="533400" indent="-533400"/>
            <a:r>
              <a:rPr lang="fr-FR" sz="2400"/>
              <a:t>Nouveau dans EJB 2.0 : les interfaces locales.</a:t>
            </a:r>
          </a:p>
          <a:p>
            <a:pPr marL="533400" indent="-533400"/>
            <a:r>
              <a:rPr lang="fr-FR" sz="2400"/>
              <a:t>Introduit la notion de </a:t>
            </a:r>
            <a:r>
              <a:rPr lang="fr-FR" sz="2400" i="1"/>
              <a:t>Local Object, </a:t>
            </a:r>
            <a:r>
              <a:rPr lang="fr-FR" sz="2400"/>
              <a:t>en remplacement de</a:t>
            </a:r>
            <a:r>
              <a:rPr lang="fr-FR" sz="2400" i="1"/>
              <a:t> EJB Object</a:t>
            </a:r>
          </a:p>
          <a:p>
            <a:pPr marL="533400" indent="-533400"/>
            <a:r>
              <a:rPr lang="fr-FR" sz="2400"/>
              <a:t>Les </a:t>
            </a:r>
            <a:r>
              <a:rPr lang="fr-FR" sz="2400" i="1"/>
              <a:t>Local Objects</a:t>
            </a:r>
            <a:r>
              <a:rPr lang="fr-FR" sz="2400"/>
              <a:t> implémentent une </a:t>
            </a:r>
            <a:r>
              <a:rPr lang="fr-FR" sz="2400" i="1"/>
              <a:t>interface locale</a:t>
            </a:r>
            <a:r>
              <a:rPr lang="fr-FR" sz="2400"/>
              <a:t> au lieu d'une </a:t>
            </a:r>
            <a:r>
              <a:rPr lang="fr-FR" sz="2400" i="1"/>
              <a:t>interface distante</a:t>
            </a:r>
          </a:p>
          <a:p>
            <a:pPr marL="533400" indent="-533400"/>
            <a:r>
              <a:rPr lang="fr-FR" sz="2400"/>
              <a:t>Exemple d'appel de méthode distante</a:t>
            </a:r>
          </a:p>
          <a:p>
            <a:pPr marL="914400" lvl="1" indent="-457200">
              <a:buFont typeface="Wingdings" pitchFamily="2" charset="2"/>
              <a:buAutoNum type="arabicPeriod"/>
            </a:pPr>
            <a:r>
              <a:rPr lang="fr-FR" sz="2000"/>
              <a:t>Le client appelle le </a:t>
            </a:r>
            <a:r>
              <a:rPr lang="fr-FR" sz="2000" i="1"/>
              <a:t>Local Object</a:t>
            </a:r>
            <a:r>
              <a:rPr lang="fr-FR" sz="2000"/>
              <a:t>,</a:t>
            </a:r>
          </a:p>
          <a:p>
            <a:pPr marL="914400" lvl="1" indent="-457200">
              <a:buFont typeface="Wingdings" pitchFamily="2" charset="2"/>
              <a:buAutoNum type="arabicPeriod"/>
            </a:pPr>
            <a:r>
              <a:rPr lang="fr-FR" sz="2000"/>
              <a:t>Le </a:t>
            </a:r>
            <a:r>
              <a:rPr lang="fr-FR" sz="2000" i="1"/>
              <a:t>Local Object</a:t>
            </a:r>
            <a:r>
              <a:rPr lang="fr-FR" sz="2000"/>
              <a:t> appelle le </a:t>
            </a:r>
            <a:r>
              <a:rPr lang="fr-FR" sz="2000" i="1"/>
              <a:t>middleware</a:t>
            </a:r>
            <a:r>
              <a:rPr lang="fr-FR" sz="2000"/>
              <a:t> puis la méthode du bean</a:t>
            </a:r>
          </a:p>
          <a:p>
            <a:pPr marL="914400" lvl="1" indent="-457200">
              <a:buFont typeface="Wingdings" pitchFamily="2" charset="2"/>
              <a:buAutoNum type="arabicPeriod"/>
            </a:pPr>
            <a:r>
              <a:rPr lang="fr-FR" sz="2000"/>
              <a:t>La valeur de retour est renvoyée au </a:t>
            </a:r>
            <a:r>
              <a:rPr lang="fr-FR" sz="2000" i="1"/>
              <a:t>Local Object</a:t>
            </a:r>
            <a:r>
              <a:rPr lang="fr-FR" sz="2000"/>
              <a:t>, puis au client</a:t>
            </a:r>
          </a:p>
          <a:p>
            <a:pPr marL="914400" lvl="1" indent="-457200">
              <a:buFont typeface="Wingdings" pitchFamily="2" charset="2"/>
              <a:buAutoNum type="arabicPeriod"/>
            </a:pPr>
            <a:endParaRPr lang="fr-FR" sz="2000"/>
          </a:p>
          <a:p>
            <a:pPr marL="533400" indent="-533400"/>
            <a:endParaRPr lang="fr-FR" sz="240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Rectangle 2"/>
          <p:cNvSpPr>
            <a:spLocks noGrp="1" noChangeArrowheads="1"/>
          </p:cNvSpPr>
          <p:nvPr>
            <p:ph type="title"/>
          </p:nvPr>
        </p:nvSpPr>
        <p:spPr/>
        <p:txBody>
          <a:bodyPr/>
          <a:lstStyle/>
          <a:p>
            <a:r>
              <a:rPr lang="fr-FR"/>
              <a:t>Constitution d'un EJB : </a:t>
            </a:r>
            <a:r>
              <a:rPr lang="fr-FR" i="1"/>
              <a:t>les interfaces locales</a:t>
            </a:r>
          </a:p>
        </p:txBody>
      </p:sp>
      <p:sp>
        <p:nvSpPr>
          <p:cNvPr id="1241091" name="Rectangle 3"/>
          <p:cNvSpPr>
            <a:spLocks noGrp="1" noChangeArrowheads="1"/>
          </p:cNvSpPr>
          <p:nvPr>
            <p:ph type="body" idx="1"/>
          </p:nvPr>
        </p:nvSpPr>
        <p:spPr/>
        <p:txBody>
          <a:bodyPr/>
          <a:lstStyle/>
          <a:p>
            <a:r>
              <a:rPr lang="fr-FR" sz="2400"/>
              <a:t>Pour l'appel distant de méthodes, le développeur peut fournir une </a:t>
            </a:r>
            <a:r>
              <a:rPr lang="fr-FR" sz="2400" i="1"/>
              <a:t>interface locale</a:t>
            </a:r>
            <a:r>
              <a:rPr lang="fr-FR" sz="2400"/>
              <a:t>, qui sera implémentée par le container en tant que </a:t>
            </a:r>
            <a:r>
              <a:rPr lang="fr-FR" sz="2400" i="1"/>
              <a:t>Local Object</a:t>
            </a:r>
          </a:p>
          <a:p>
            <a:pPr lvl="1"/>
            <a:r>
              <a:rPr lang="fr-FR" sz="2000"/>
              <a:t>A distinguer du cas "normal" (EJB 1.1) ou on a </a:t>
            </a:r>
            <a:r>
              <a:rPr lang="fr-FR" sz="2000" i="1"/>
              <a:t>interface distante</a:t>
            </a:r>
            <a:r>
              <a:rPr lang="fr-FR" sz="2000"/>
              <a:t> implémentée par </a:t>
            </a:r>
            <a:r>
              <a:rPr lang="fr-FR" sz="2000" i="1"/>
              <a:t>EJB Object</a:t>
            </a:r>
          </a:p>
          <a:p>
            <a:r>
              <a:rPr lang="fr-FR" sz="2400"/>
              <a:t>Pour la création/localisation de beans, le développeur peut fournir une interface </a:t>
            </a:r>
            <a:r>
              <a:rPr lang="fr-FR" sz="2400" i="1"/>
              <a:t>home interface locale</a:t>
            </a:r>
            <a:r>
              <a:rPr lang="fr-FR" sz="2400"/>
              <a:t>, qui sera implémentée par le container en tant que </a:t>
            </a:r>
            <a:r>
              <a:rPr lang="fr-FR" sz="2400" i="1"/>
              <a:t>Home Object local</a:t>
            </a:r>
          </a:p>
          <a:p>
            <a:pPr lvl="1"/>
            <a:r>
              <a:rPr lang="fr-FR" sz="2000"/>
              <a:t>A comparer avec </a:t>
            </a:r>
            <a:r>
              <a:rPr lang="fr-FR" sz="2000" i="1"/>
              <a:t>Home Interface</a:t>
            </a:r>
            <a:r>
              <a:rPr lang="fr-FR" sz="2000"/>
              <a:t> implémentée par le container en tant que </a:t>
            </a:r>
            <a:r>
              <a:rPr lang="fr-FR" sz="2000" i="1"/>
              <a:t>Home Object</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Rectangle 2"/>
          <p:cNvSpPr>
            <a:spLocks noGrp="1" noChangeArrowheads="1"/>
          </p:cNvSpPr>
          <p:nvPr>
            <p:ph type="title"/>
          </p:nvPr>
        </p:nvSpPr>
        <p:spPr/>
        <p:txBody>
          <a:bodyPr/>
          <a:lstStyle/>
          <a:p>
            <a:r>
              <a:rPr lang="fr-FR"/>
              <a:t>Constitution d'un EJB : </a:t>
            </a:r>
            <a:r>
              <a:rPr lang="fr-FR" i="1"/>
              <a:t>les interfaces locales</a:t>
            </a:r>
          </a:p>
        </p:txBody>
      </p:sp>
      <p:sp>
        <p:nvSpPr>
          <p:cNvPr id="1242115" name="Rectangle 3"/>
          <p:cNvSpPr>
            <a:spLocks noGrp="1" noChangeArrowheads="1"/>
          </p:cNvSpPr>
          <p:nvPr>
            <p:ph type="body" idx="1"/>
          </p:nvPr>
        </p:nvSpPr>
        <p:spPr/>
        <p:txBody>
          <a:bodyPr/>
          <a:lstStyle/>
          <a:p>
            <a:r>
              <a:rPr lang="fr-FR" sz="2400"/>
              <a:t>Les interfaces locales ne tournent que si les EJB sont dans le même processus (même container),</a:t>
            </a:r>
          </a:p>
          <a:p>
            <a:r>
              <a:rPr lang="fr-FR" sz="2400"/>
              <a:t>Attention, paramètres et valeurs de retour (lors des appels de méthodes) se passent maintenant </a:t>
            </a:r>
            <a:r>
              <a:rPr lang="fr-FR" sz="2400" i="1"/>
              <a:t>par référence</a:t>
            </a:r>
          </a:p>
          <a:p>
            <a:pPr lvl="1"/>
            <a:r>
              <a:rPr lang="fr-FR" sz="2000" i="1"/>
              <a:t>Toujours par valeur dans le cas d'appels distants!</a:t>
            </a:r>
          </a:p>
          <a:p>
            <a:pPr lvl="1"/>
            <a:r>
              <a:rPr lang="fr-FR" sz="2000" i="1"/>
              <a:t>Plus performant mais sémantique différente.</a:t>
            </a:r>
          </a:p>
          <a:p>
            <a:r>
              <a:rPr lang="fr-FR" sz="2400"/>
              <a:t>Difficile de passer d'une implémentation locale à une implémentation classique</a:t>
            </a:r>
          </a:p>
          <a:p>
            <a:pPr lvl="1"/>
            <a:r>
              <a:rPr lang="fr-FR" sz="2000" i="1"/>
              <a:t>Aurait pu être fait dans les descripteurs (weblogic)</a:t>
            </a: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Rectangle 2"/>
          <p:cNvSpPr>
            <a:spLocks noGrp="1" noChangeArrowheads="1"/>
          </p:cNvSpPr>
          <p:nvPr>
            <p:ph type="title"/>
          </p:nvPr>
        </p:nvSpPr>
        <p:spPr/>
        <p:txBody>
          <a:bodyPr/>
          <a:lstStyle/>
          <a:p>
            <a:r>
              <a:rPr lang="fr-FR"/>
              <a:t>Constitution d'un EJB : </a:t>
            </a:r>
            <a:r>
              <a:rPr lang="fr-FR" i="1"/>
              <a:t>les descripteurs de déploiement</a:t>
            </a:r>
          </a:p>
        </p:txBody>
      </p:sp>
      <p:sp>
        <p:nvSpPr>
          <p:cNvPr id="1243139" name="Rectangle 3"/>
          <p:cNvSpPr>
            <a:spLocks noGrp="1" noChangeArrowheads="1"/>
          </p:cNvSpPr>
          <p:nvPr>
            <p:ph type="body" idx="1"/>
          </p:nvPr>
        </p:nvSpPr>
        <p:spPr/>
        <p:txBody>
          <a:bodyPr/>
          <a:lstStyle/>
          <a:p>
            <a:r>
              <a:rPr lang="fr-FR"/>
              <a:t>Pour informer le container des besoins middleware, on utilise </a:t>
            </a:r>
            <a:r>
              <a:rPr lang="fr-FR" i="1"/>
              <a:t>un descripteur de déploiement</a:t>
            </a:r>
            <a:r>
              <a:rPr lang="fr-FR"/>
              <a:t> (XML)</a:t>
            </a:r>
          </a:p>
          <a:p>
            <a:pPr lvl="1"/>
            <a:r>
              <a:rPr lang="fr-FR"/>
              <a:t>Standardisé,</a:t>
            </a:r>
          </a:p>
          <a:p>
            <a:pPr lvl="1"/>
            <a:r>
              <a:rPr lang="fr-FR"/>
              <a:t>A l'extérieur de l'implémentation du bean.</a:t>
            </a:r>
          </a:p>
          <a:p>
            <a:pPr lvl="1"/>
            <a:r>
              <a:rPr lang="fr-FR"/>
              <a:t>Attention si on les écrit à la main!</a:t>
            </a:r>
          </a:p>
          <a:p>
            <a:pPr lvl="1"/>
            <a:r>
              <a:rPr lang="fr-FR"/>
              <a:t>Outils d'aide au déploiement : IDEs (Jbuilder, Visual Cafe), outils spécifiques (Borland Application Server, Weblogic 6.1)</a:t>
            </a:r>
          </a:p>
          <a:p>
            <a:pPr lvl="1"/>
            <a:r>
              <a:rPr lang="fr-FR"/>
              <a:t>Descripteurs peuvent être modifiés après le déploiement.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7970" name="Picture 2"/>
          <p:cNvPicPr>
            <a:picLocks noChangeAspect="1" noChangeArrowheads="1"/>
          </p:cNvPicPr>
          <p:nvPr/>
        </p:nvPicPr>
        <p:blipFill>
          <a:blip r:embed="rId4" cstate="print"/>
          <a:srcRect/>
          <a:stretch>
            <a:fillRect/>
          </a:stretch>
        </p:blipFill>
        <p:spPr bwMode="auto">
          <a:xfrm>
            <a:off x="1295400" y="3219450"/>
            <a:ext cx="7086600" cy="1581150"/>
          </a:xfrm>
          <a:prstGeom prst="rect">
            <a:avLst/>
          </a:prstGeom>
          <a:noFill/>
          <a:ln w="9525">
            <a:noFill/>
            <a:miter lim="800000"/>
            <a:headEnd/>
            <a:tailEnd/>
          </a:ln>
          <a:effectLst/>
        </p:spPr>
      </p:pic>
      <p:sp>
        <p:nvSpPr>
          <p:cNvPr id="1107971" name="Rectangle 3"/>
          <p:cNvSpPr>
            <a:spLocks noGrp="1" noChangeArrowheads="1"/>
          </p:cNvSpPr>
          <p:nvPr>
            <p:ph type="title"/>
          </p:nvPr>
        </p:nvSpPr>
        <p:spPr/>
        <p:txBody>
          <a:bodyPr/>
          <a:lstStyle/>
          <a:p>
            <a:r>
              <a:rPr lang="en-US"/>
              <a:t>Serveurs d'application</a:t>
            </a:r>
          </a:p>
        </p:txBody>
      </p:sp>
      <p:sp>
        <p:nvSpPr>
          <p:cNvPr id="1107972" name="Rectangle 4"/>
          <p:cNvSpPr>
            <a:spLocks noChangeArrowheads="1"/>
          </p:cNvSpPr>
          <p:nvPr/>
        </p:nvSpPr>
        <p:spPr bwMode="auto">
          <a:xfrm>
            <a:off x="600075" y="3514725"/>
            <a:ext cx="666750" cy="304800"/>
          </a:xfrm>
          <a:prstGeom prst="rect">
            <a:avLst/>
          </a:prstGeom>
          <a:noFill/>
          <a:ln w="9525">
            <a:noFill/>
            <a:miter lim="800000"/>
            <a:headEnd/>
            <a:tailEnd/>
          </a:ln>
          <a:effectLst/>
        </p:spPr>
        <p:txBody>
          <a:bodyPr wrap="none">
            <a:spAutoFit/>
          </a:bodyPr>
          <a:lstStyle/>
          <a:p>
            <a:pPr algn="ctr"/>
            <a:r>
              <a:rPr lang="en-US" sz="1400"/>
              <a:t>HTML</a:t>
            </a:r>
            <a:endParaRPr lang="en-US" sz="1800"/>
          </a:p>
        </p:txBody>
      </p:sp>
      <p:sp>
        <p:nvSpPr>
          <p:cNvPr id="1107973" name="Rectangle 5"/>
          <p:cNvSpPr>
            <a:spLocks noChangeArrowheads="1"/>
          </p:cNvSpPr>
          <p:nvPr/>
        </p:nvSpPr>
        <p:spPr bwMode="auto">
          <a:xfrm>
            <a:off x="412750" y="4991100"/>
            <a:ext cx="1052513" cy="517525"/>
          </a:xfrm>
          <a:prstGeom prst="rect">
            <a:avLst/>
          </a:prstGeom>
          <a:noFill/>
          <a:ln w="9525">
            <a:noFill/>
            <a:miter lim="800000"/>
            <a:headEnd/>
            <a:tailEnd/>
          </a:ln>
          <a:effectLst/>
        </p:spPr>
        <p:txBody>
          <a:bodyPr wrap="none">
            <a:spAutoFit/>
          </a:bodyPr>
          <a:lstStyle/>
          <a:p>
            <a:pPr algn="ctr"/>
            <a:r>
              <a:rPr lang="en-US" sz="1400"/>
              <a:t>Java</a:t>
            </a:r>
          </a:p>
          <a:p>
            <a:pPr algn="ctr"/>
            <a:r>
              <a:rPr lang="en-US" sz="1400"/>
              <a:t>Application</a:t>
            </a:r>
          </a:p>
        </p:txBody>
      </p:sp>
      <p:grpSp>
        <p:nvGrpSpPr>
          <p:cNvPr id="1107974" name="Group 6"/>
          <p:cNvGrpSpPr>
            <a:grpSpLocks/>
          </p:cNvGrpSpPr>
          <p:nvPr/>
        </p:nvGrpSpPr>
        <p:grpSpPr bwMode="auto">
          <a:xfrm>
            <a:off x="3860800" y="2601913"/>
            <a:ext cx="1752600" cy="2501900"/>
            <a:chOff x="2432" y="1447"/>
            <a:chExt cx="1104" cy="1576"/>
          </a:xfrm>
        </p:grpSpPr>
        <p:grpSp>
          <p:nvGrpSpPr>
            <p:cNvPr id="1107975" name="Group 7"/>
            <p:cNvGrpSpPr>
              <a:grpSpLocks/>
            </p:cNvGrpSpPr>
            <p:nvPr/>
          </p:nvGrpSpPr>
          <p:grpSpPr bwMode="auto">
            <a:xfrm>
              <a:off x="2432" y="1447"/>
              <a:ext cx="1104" cy="1576"/>
              <a:chOff x="2440" y="1447"/>
              <a:chExt cx="1104" cy="1576"/>
            </a:xfrm>
          </p:grpSpPr>
          <p:graphicFrame>
            <p:nvGraphicFramePr>
              <p:cNvPr id="1107976" name="Object 8"/>
              <p:cNvGraphicFramePr>
                <a:graphicFrameLocks noChangeAspect="1"/>
              </p:cNvGraphicFramePr>
              <p:nvPr/>
            </p:nvGraphicFramePr>
            <p:xfrm>
              <a:off x="2440" y="1447"/>
              <a:ext cx="1104" cy="1576"/>
            </p:xfrm>
            <a:graphic>
              <a:graphicData uri="http://schemas.openxmlformats.org/presentationml/2006/ole">
                <p:oleObj spid="_x0000_s1107976" name="Image" r:id="rId5" imgW="2388987" imgH="3265796" progId="">
                  <p:embed/>
                </p:oleObj>
              </a:graphicData>
            </a:graphic>
          </p:graphicFrame>
          <p:sp>
            <p:nvSpPr>
              <p:cNvPr id="1107977" name="Rectangle 9"/>
              <p:cNvSpPr>
                <a:spLocks noChangeArrowheads="1"/>
              </p:cNvSpPr>
              <p:nvPr/>
            </p:nvSpPr>
            <p:spPr bwMode="auto">
              <a:xfrm>
                <a:off x="2464" y="1464"/>
                <a:ext cx="996" cy="1480"/>
              </a:xfrm>
              <a:prstGeom prst="rect">
                <a:avLst/>
              </a:prstGeom>
              <a:gradFill rotWithShape="0">
                <a:gsLst>
                  <a:gs pos="0">
                    <a:srgbClr val="A7C7BC"/>
                  </a:gs>
                  <a:gs pos="100000">
                    <a:srgbClr val="A7C7BC">
                      <a:gamma/>
                      <a:shade val="69804"/>
                      <a:invGamma/>
                    </a:srgbClr>
                  </a:gs>
                </a:gsLst>
                <a:lin ang="2700000" scaled="1"/>
              </a:gradFill>
              <a:ln w="9525">
                <a:solidFill>
                  <a:schemeClr val="bg2"/>
                </a:solidFill>
                <a:miter lim="800000"/>
                <a:headEnd/>
                <a:tailEnd/>
              </a:ln>
              <a:effectLst/>
            </p:spPr>
            <p:txBody>
              <a:bodyPr wrap="none" anchor="ctr"/>
              <a:lstStyle/>
              <a:p>
                <a:endParaRPr lang="fr-FR"/>
              </a:p>
            </p:txBody>
          </p:sp>
        </p:grpSp>
        <p:sp>
          <p:nvSpPr>
            <p:cNvPr id="1107978" name="Rectangle 10"/>
            <p:cNvSpPr>
              <a:spLocks noChangeArrowheads="1"/>
            </p:cNvSpPr>
            <p:nvPr/>
          </p:nvSpPr>
          <p:spPr bwMode="auto">
            <a:xfrm>
              <a:off x="2474" y="1557"/>
              <a:ext cx="975" cy="212"/>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Business Logic</a:t>
              </a:r>
            </a:p>
          </p:txBody>
        </p:sp>
        <p:sp>
          <p:nvSpPr>
            <p:cNvPr id="1107979" name="Rectangle 11"/>
            <p:cNvSpPr>
              <a:spLocks noChangeArrowheads="1"/>
            </p:cNvSpPr>
            <p:nvPr/>
          </p:nvSpPr>
          <p:spPr bwMode="auto">
            <a:xfrm>
              <a:off x="2560" y="1922"/>
              <a:ext cx="805"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Distributed</a:t>
              </a:r>
              <a:br>
                <a:rPr lang="en-US" sz="1400"/>
              </a:br>
              <a:r>
                <a:rPr lang="en-US" sz="1400"/>
                <a:t>Objects</a:t>
              </a:r>
            </a:p>
          </p:txBody>
        </p:sp>
        <p:sp>
          <p:nvSpPr>
            <p:cNvPr id="1107980" name="Rectangle 12"/>
            <p:cNvSpPr>
              <a:spLocks noChangeArrowheads="1"/>
            </p:cNvSpPr>
            <p:nvPr/>
          </p:nvSpPr>
          <p:spPr bwMode="auto">
            <a:xfrm>
              <a:off x="2560" y="2251"/>
              <a:ext cx="805"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Transactions</a:t>
              </a:r>
            </a:p>
          </p:txBody>
        </p:sp>
        <p:sp>
          <p:nvSpPr>
            <p:cNvPr id="1107981" name="Rectangle 13"/>
            <p:cNvSpPr>
              <a:spLocks noChangeArrowheads="1"/>
            </p:cNvSpPr>
            <p:nvPr/>
          </p:nvSpPr>
          <p:spPr bwMode="auto">
            <a:xfrm>
              <a:off x="2560" y="2581"/>
              <a:ext cx="805" cy="269"/>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Content</a:t>
              </a:r>
              <a:br>
                <a:rPr lang="en-US" sz="1400"/>
              </a:br>
              <a:r>
                <a:rPr lang="en-US" sz="1400"/>
                <a:t>Management</a:t>
              </a:r>
            </a:p>
          </p:txBody>
        </p:sp>
      </p:grpSp>
      <p:grpSp>
        <p:nvGrpSpPr>
          <p:cNvPr id="1107982" name="Group 14"/>
          <p:cNvGrpSpPr>
            <a:grpSpLocks/>
          </p:cNvGrpSpPr>
          <p:nvPr/>
        </p:nvGrpSpPr>
        <p:grpSpPr bwMode="auto">
          <a:xfrm>
            <a:off x="1981200" y="5233988"/>
            <a:ext cx="5638800" cy="938212"/>
            <a:chOff x="1248" y="3489"/>
            <a:chExt cx="3552" cy="591"/>
          </a:xfrm>
        </p:grpSpPr>
        <p:graphicFrame>
          <p:nvGraphicFramePr>
            <p:cNvPr id="1107983" name="Object 15"/>
            <p:cNvGraphicFramePr>
              <a:graphicFrameLocks noChangeAspect="1"/>
            </p:cNvGraphicFramePr>
            <p:nvPr/>
          </p:nvGraphicFramePr>
          <p:xfrm>
            <a:off x="1248" y="3504"/>
            <a:ext cx="3552" cy="576"/>
          </p:xfrm>
          <a:graphic>
            <a:graphicData uri="http://schemas.openxmlformats.org/presentationml/2006/ole">
              <p:oleObj spid="_x0000_s1107983" name="Bitmap Image" r:id="rId6" imgW="6380952" imgH="1057423" progId="PBrush">
                <p:embed/>
              </p:oleObj>
            </a:graphicData>
          </a:graphic>
        </p:graphicFrame>
        <p:sp>
          <p:nvSpPr>
            <p:cNvPr id="1107984" name="Rectangle 16"/>
            <p:cNvSpPr>
              <a:spLocks noChangeArrowheads="1"/>
            </p:cNvSpPr>
            <p:nvPr/>
          </p:nvSpPr>
          <p:spPr bwMode="auto">
            <a:xfrm>
              <a:off x="1248" y="3490"/>
              <a:ext cx="3486" cy="518"/>
            </a:xfrm>
            <a:prstGeom prst="rect">
              <a:avLst/>
            </a:prstGeom>
            <a:gradFill rotWithShape="0">
              <a:gsLst>
                <a:gs pos="0">
                  <a:srgbClr val="286A84"/>
                </a:gs>
                <a:gs pos="100000">
                  <a:srgbClr val="286A84">
                    <a:gamma/>
                    <a:shade val="49804"/>
                    <a:invGamma/>
                  </a:srgbClr>
                </a:gs>
              </a:gsLst>
              <a:lin ang="2700000" scaled="1"/>
            </a:gradFill>
            <a:ln w="9525">
              <a:solidFill>
                <a:schemeClr val="bg2"/>
              </a:solidFill>
              <a:miter lim="800000"/>
              <a:headEnd/>
              <a:tailEnd/>
            </a:ln>
            <a:effectLst/>
          </p:spPr>
          <p:txBody>
            <a:bodyPr wrap="none" anchor="ctr"/>
            <a:lstStyle/>
            <a:p>
              <a:pPr algn="ctr"/>
              <a:endParaRPr lang="fr-FR" sz="1600">
                <a:solidFill>
                  <a:schemeClr val="bg1"/>
                </a:solidFill>
              </a:endParaRPr>
            </a:p>
          </p:txBody>
        </p:sp>
        <p:grpSp>
          <p:nvGrpSpPr>
            <p:cNvPr id="1107985" name="Group 17"/>
            <p:cNvGrpSpPr>
              <a:grpSpLocks/>
            </p:cNvGrpSpPr>
            <p:nvPr/>
          </p:nvGrpSpPr>
          <p:grpSpPr bwMode="auto">
            <a:xfrm>
              <a:off x="1363" y="3749"/>
              <a:ext cx="3257" cy="192"/>
              <a:chOff x="1296" y="3696"/>
              <a:chExt cx="3257" cy="192"/>
            </a:xfrm>
          </p:grpSpPr>
          <p:sp>
            <p:nvSpPr>
              <p:cNvPr id="1107986" name="Rectangle 18"/>
              <p:cNvSpPr>
                <a:spLocks noChangeArrowheads="1"/>
              </p:cNvSpPr>
              <p:nvPr/>
            </p:nvSpPr>
            <p:spPr bwMode="auto">
              <a:xfrm>
                <a:off x="1296"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Scalability</a:t>
                </a:r>
              </a:p>
            </p:txBody>
          </p:sp>
          <p:sp>
            <p:nvSpPr>
              <p:cNvPr id="1107987" name="Rectangle 19"/>
              <p:cNvSpPr>
                <a:spLocks noChangeArrowheads="1"/>
              </p:cNvSpPr>
              <p:nvPr/>
            </p:nvSpPr>
            <p:spPr bwMode="auto">
              <a:xfrm>
                <a:off x="2139" y="3696"/>
                <a:ext cx="727"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Reliability</a:t>
                </a:r>
              </a:p>
            </p:txBody>
          </p:sp>
          <p:sp>
            <p:nvSpPr>
              <p:cNvPr id="1107988" name="Rectangle 20"/>
              <p:cNvSpPr>
                <a:spLocks noChangeArrowheads="1"/>
              </p:cNvSpPr>
              <p:nvPr/>
            </p:nvSpPr>
            <p:spPr bwMode="auto">
              <a:xfrm>
                <a:off x="2981" y="3696"/>
                <a:ext cx="728"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Security</a:t>
                </a:r>
              </a:p>
            </p:txBody>
          </p:sp>
          <p:sp>
            <p:nvSpPr>
              <p:cNvPr id="1107989" name="Rectangle 21"/>
              <p:cNvSpPr>
                <a:spLocks noChangeArrowheads="1"/>
              </p:cNvSpPr>
              <p:nvPr/>
            </p:nvSpPr>
            <p:spPr bwMode="auto">
              <a:xfrm>
                <a:off x="3824" y="3696"/>
                <a:ext cx="729" cy="192"/>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p:spPr>
            <p:txBody>
              <a:bodyPr wrap="none" anchor="ctr"/>
              <a:lstStyle/>
              <a:p>
                <a:pPr algn="ctr"/>
                <a:r>
                  <a:rPr lang="en-US" sz="1400"/>
                  <a:t>Manageability</a:t>
                </a:r>
              </a:p>
            </p:txBody>
          </p:sp>
        </p:grpSp>
        <p:sp>
          <p:nvSpPr>
            <p:cNvPr id="1107990" name="Rectangle 22"/>
            <p:cNvSpPr>
              <a:spLocks noChangeArrowheads="1"/>
            </p:cNvSpPr>
            <p:nvPr/>
          </p:nvSpPr>
          <p:spPr bwMode="auto">
            <a:xfrm>
              <a:off x="1858" y="3489"/>
              <a:ext cx="1943" cy="212"/>
            </a:xfrm>
            <a:prstGeom prst="rect">
              <a:avLst/>
            </a:prstGeom>
            <a:noFill/>
            <a:ln w="9525">
              <a:noFill/>
              <a:miter lim="800000"/>
              <a:headEnd/>
              <a:tailEnd/>
            </a:ln>
            <a:effectLst/>
          </p:spPr>
          <p:txBody>
            <a:bodyPr wrap="none">
              <a:spAutoFit/>
            </a:bodyPr>
            <a:lstStyle/>
            <a:p>
              <a:r>
                <a:rPr lang="en-US" sz="1600">
                  <a:solidFill>
                    <a:schemeClr val="bg1"/>
                  </a:solidFill>
                </a:rPr>
                <a:t>Enterprise Deployment Services</a:t>
              </a:r>
            </a:p>
          </p:txBody>
        </p:sp>
      </p:grpSp>
      <p:grpSp>
        <p:nvGrpSpPr>
          <p:cNvPr id="1107991" name="Group 23"/>
          <p:cNvGrpSpPr>
            <a:grpSpLocks/>
          </p:cNvGrpSpPr>
          <p:nvPr/>
        </p:nvGrpSpPr>
        <p:grpSpPr bwMode="auto">
          <a:xfrm>
            <a:off x="2574925" y="1638300"/>
            <a:ext cx="4378325" cy="990600"/>
            <a:chOff x="1622" y="840"/>
            <a:chExt cx="2758" cy="624"/>
          </a:xfrm>
        </p:grpSpPr>
        <p:graphicFrame>
          <p:nvGraphicFramePr>
            <p:cNvPr id="1107992" name="Object 24"/>
            <p:cNvGraphicFramePr>
              <a:graphicFrameLocks noChangeAspect="1"/>
            </p:cNvGraphicFramePr>
            <p:nvPr/>
          </p:nvGraphicFramePr>
          <p:xfrm>
            <a:off x="1644" y="840"/>
            <a:ext cx="2736" cy="384"/>
          </p:xfrm>
          <a:graphic>
            <a:graphicData uri="http://schemas.openxmlformats.org/presentationml/2006/ole">
              <p:oleObj spid="_x0000_s1107992" name="Bitmap Image" r:id="rId7" imgW="4952381" imgH="704948" progId="PBrush">
                <p:embed/>
              </p:oleObj>
            </a:graphicData>
          </a:graphic>
        </p:graphicFrame>
        <p:sp>
          <p:nvSpPr>
            <p:cNvPr id="1107993" name="Rectangle 25"/>
            <p:cNvSpPr>
              <a:spLocks noChangeArrowheads="1"/>
            </p:cNvSpPr>
            <p:nvPr/>
          </p:nvSpPr>
          <p:spPr bwMode="auto">
            <a:xfrm>
              <a:off x="1622" y="840"/>
              <a:ext cx="2682" cy="309"/>
            </a:xfrm>
            <a:prstGeom prst="rect">
              <a:avLst/>
            </a:prstGeom>
            <a:gradFill rotWithShape="0">
              <a:gsLst>
                <a:gs pos="0">
                  <a:srgbClr val="BBC6D1"/>
                </a:gs>
                <a:gs pos="100000">
                  <a:srgbClr val="BBC6D1">
                    <a:gamma/>
                    <a:shade val="72549"/>
                    <a:invGamma/>
                  </a:srgbClr>
                </a:gs>
              </a:gsLst>
              <a:lin ang="2700000" scaled="1"/>
            </a:gradFill>
            <a:ln w="9525">
              <a:solidFill>
                <a:schemeClr val="bg2"/>
              </a:solidFill>
              <a:miter lim="800000"/>
              <a:headEnd/>
              <a:tailEnd/>
            </a:ln>
            <a:effectLst/>
          </p:spPr>
          <p:txBody>
            <a:bodyPr wrap="none" anchor="ctr"/>
            <a:lstStyle/>
            <a:p>
              <a:pPr algn="ctr"/>
              <a:endParaRPr lang="fr-FR" sz="1600"/>
            </a:p>
          </p:txBody>
        </p:sp>
        <p:sp>
          <p:nvSpPr>
            <p:cNvPr id="1107994" name="Line 26"/>
            <p:cNvSpPr>
              <a:spLocks noChangeShapeType="1"/>
            </p:cNvSpPr>
            <p:nvPr/>
          </p:nvSpPr>
          <p:spPr bwMode="auto">
            <a:xfrm flipH="1">
              <a:off x="1875" y="1287"/>
              <a:ext cx="0" cy="167"/>
            </a:xfrm>
            <a:prstGeom prst="line">
              <a:avLst/>
            </a:prstGeom>
            <a:noFill/>
            <a:ln w="28575">
              <a:solidFill>
                <a:schemeClr val="bg2"/>
              </a:solidFill>
              <a:round/>
              <a:headEnd/>
              <a:tailEnd/>
            </a:ln>
            <a:effectLst/>
          </p:spPr>
          <p:txBody>
            <a:bodyPr wrap="none" anchor="ctr"/>
            <a:lstStyle/>
            <a:p>
              <a:endParaRPr lang="fr-FR"/>
            </a:p>
          </p:txBody>
        </p:sp>
        <p:sp>
          <p:nvSpPr>
            <p:cNvPr id="1107995" name="Line 27"/>
            <p:cNvSpPr>
              <a:spLocks noChangeShapeType="1"/>
            </p:cNvSpPr>
            <p:nvPr/>
          </p:nvSpPr>
          <p:spPr bwMode="auto">
            <a:xfrm flipH="1">
              <a:off x="4088" y="1287"/>
              <a:ext cx="1" cy="177"/>
            </a:xfrm>
            <a:prstGeom prst="line">
              <a:avLst/>
            </a:prstGeom>
            <a:noFill/>
            <a:ln w="28575">
              <a:solidFill>
                <a:schemeClr val="bg2"/>
              </a:solidFill>
              <a:round/>
              <a:headEnd/>
              <a:tailEnd/>
            </a:ln>
            <a:effectLst/>
          </p:spPr>
          <p:txBody>
            <a:bodyPr wrap="none" anchor="ctr"/>
            <a:lstStyle/>
            <a:p>
              <a:endParaRPr lang="fr-FR"/>
            </a:p>
          </p:txBody>
        </p:sp>
        <p:sp>
          <p:nvSpPr>
            <p:cNvPr id="1107996" name="Line 28"/>
            <p:cNvSpPr>
              <a:spLocks noChangeShapeType="1"/>
            </p:cNvSpPr>
            <p:nvPr/>
          </p:nvSpPr>
          <p:spPr bwMode="auto">
            <a:xfrm>
              <a:off x="1875" y="1295"/>
              <a:ext cx="2214" cy="0"/>
            </a:xfrm>
            <a:prstGeom prst="line">
              <a:avLst/>
            </a:prstGeom>
            <a:noFill/>
            <a:ln w="28575">
              <a:solidFill>
                <a:schemeClr val="bg2"/>
              </a:solidFill>
              <a:round/>
              <a:headEnd/>
              <a:tailEnd/>
            </a:ln>
            <a:effectLst/>
          </p:spPr>
          <p:txBody>
            <a:bodyPr wrap="none" anchor="ctr"/>
            <a:lstStyle/>
            <a:p>
              <a:endParaRPr lang="fr-FR"/>
            </a:p>
          </p:txBody>
        </p:sp>
        <p:sp>
          <p:nvSpPr>
            <p:cNvPr id="1107997" name="Rectangle 29"/>
            <p:cNvSpPr>
              <a:spLocks noChangeArrowheads="1"/>
            </p:cNvSpPr>
            <p:nvPr/>
          </p:nvSpPr>
          <p:spPr bwMode="auto">
            <a:xfrm>
              <a:off x="2371" y="889"/>
              <a:ext cx="1217" cy="212"/>
            </a:xfrm>
            <a:prstGeom prst="rect">
              <a:avLst/>
            </a:prstGeom>
            <a:noFill/>
            <a:ln w="9525">
              <a:noFill/>
              <a:miter lim="800000"/>
              <a:headEnd/>
              <a:tailEnd/>
            </a:ln>
            <a:effectLst/>
          </p:spPr>
          <p:txBody>
            <a:bodyPr wrap="none">
              <a:spAutoFit/>
            </a:bodyPr>
            <a:lstStyle/>
            <a:p>
              <a:pPr algn="ctr"/>
              <a:r>
                <a:rPr lang="en-US" sz="1600"/>
                <a:t>Development Tools</a:t>
              </a:r>
            </a:p>
          </p:txBody>
        </p:sp>
        <p:sp>
          <p:nvSpPr>
            <p:cNvPr id="1107998" name="Line 30"/>
            <p:cNvSpPr>
              <a:spLocks noChangeShapeType="1"/>
            </p:cNvSpPr>
            <p:nvPr/>
          </p:nvSpPr>
          <p:spPr bwMode="auto">
            <a:xfrm>
              <a:off x="2962" y="1149"/>
              <a:ext cx="0" cy="315"/>
            </a:xfrm>
            <a:prstGeom prst="line">
              <a:avLst/>
            </a:prstGeom>
            <a:noFill/>
            <a:ln w="28575">
              <a:solidFill>
                <a:schemeClr val="bg2"/>
              </a:solidFill>
              <a:round/>
              <a:headEnd/>
              <a:tailEnd/>
            </a:ln>
            <a:effectLst/>
          </p:spPr>
          <p:txBody>
            <a:bodyPr wrap="none" anchor="ctr"/>
            <a:lstStyle/>
            <a:p>
              <a:endParaRPr lang="fr-FR"/>
            </a:p>
          </p:txBody>
        </p:sp>
      </p:grpSp>
      <p:graphicFrame>
        <p:nvGraphicFramePr>
          <p:cNvPr id="1107999" name="Object 31"/>
          <p:cNvGraphicFramePr>
            <a:graphicFrameLocks noChangeAspect="1"/>
          </p:cNvGraphicFramePr>
          <p:nvPr/>
        </p:nvGraphicFramePr>
        <p:xfrm>
          <a:off x="542925" y="2781300"/>
          <a:ext cx="781050" cy="723900"/>
        </p:xfrm>
        <a:graphic>
          <a:graphicData uri="http://schemas.openxmlformats.org/presentationml/2006/ole">
            <p:oleObj spid="_x0000_s1107999" name="Bitmap Image" r:id="rId8" imgW="781159" imgH="724001" progId="PBrush">
              <p:embed/>
            </p:oleObj>
          </a:graphicData>
        </a:graphic>
      </p:graphicFrame>
      <p:graphicFrame>
        <p:nvGraphicFramePr>
          <p:cNvPr id="1108000" name="Object 32"/>
          <p:cNvGraphicFramePr>
            <a:graphicFrameLocks noChangeAspect="1"/>
          </p:cNvGraphicFramePr>
          <p:nvPr/>
        </p:nvGraphicFramePr>
        <p:xfrm>
          <a:off x="571500" y="4229100"/>
          <a:ext cx="781050" cy="723900"/>
        </p:xfrm>
        <a:graphic>
          <a:graphicData uri="http://schemas.openxmlformats.org/presentationml/2006/ole">
            <p:oleObj spid="_x0000_s1108000" name="Bitmap Image" r:id="rId9" imgW="781159" imgH="724001" progId="PBrush">
              <p:embed/>
            </p:oleObj>
          </a:graphicData>
        </a:graphic>
      </p:graphicFrame>
      <p:graphicFrame>
        <p:nvGraphicFramePr>
          <p:cNvPr id="1108001" name="Object 33"/>
          <p:cNvGraphicFramePr>
            <a:graphicFrameLocks noChangeAspect="1"/>
          </p:cNvGraphicFramePr>
          <p:nvPr/>
        </p:nvGraphicFramePr>
        <p:xfrm>
          <a:off x="8105775" y="3657600"/>
          <a:ext cx="1038225" cy="800100"/>
        </p:xfrm>
        <a:graphic>
          <a:graphicData uri="http://schemas.openxmlformats.org/presentationml/2006/ole">
            <p:oleObj spid="_x0000_s1108001" name="Bitmap Image" r:id="rId10" imgW="1038370" imgH="800212" progId="PBrush">
              <p:embed/>
            </p:oleObj>
          </a:graphicData>
        </a:graphic>
      </p:graphicFrame>
      <p:grpSp>
        <p:nvGrpSpPr>
          <p:cNvPr id="1108002" name="Group 34"/>
          <p:cNvGrpSpPr>
            <a:grpSpLocks/>
          </p:cNvGrpSpPr>
          <p:nvPr/>
        </p:nvGrpSpPr>
        <p:grpSpPr bwMode="auto">
          <a:xfrm>
            <a:off x="1371600" y="2616200"/>
            <a:ext cx="2398713" cy="2501900"/>
            <a:chOff x="864" y="1648"/>
            <a:chExt cx="1511" cy="1576"/>
          </a:xfrm>
        </p:grpSpPr>
        <p:grpSp>
          <p:nvGrpSpPr>
            <p:cNvPr id="1108003" name="Group 35"/>
            <p:cNvGrpSpPr>
              <a:grpSpLocks/>
            </p:cNvGrpSpPr>
            <p:nvPr/>
          </p:nvGrpSpPr>
          <p:grpSpPr bwMode="auto">
            <a:xfrm>
              <a:off x="1285" y="1648"/>
              <a:ext cx="1090" cy="1576"/>
              <a:chOff x="1285" y="1456"/>
              <a:chExt cx="1090" cy="1576"/>
            </a:xfrm>
          </p:grpSpPr>
          <p:grpSp>
            <p:nvGrpSpPr>
              <p:cNvPr id="1108004" name="Group 36"/>
              <p:cNvGrpSpPr>
                <a:grpSpLocks/>
              </p:cNvGrpSpPr>
              <p:nvPr/>
            </p:nvGrpSpPr>
            <p:grpSpPr bwMode="auto">
              <a:xfrm>
                <a:off x="1285" y="1456"/>
                <a:ext cx="1090" cy="1576"/>
                <a:chOff x="1285" y="1456"/>
                <a:chExt cx="1090" cy="1576"/>
              </a:xfrm>
            </p:grpSpPr>
            <p:graphicFrame>
              <p:nvGraphicFramePr>
                <p:cNvPr id="1108005" name="Object 37"/>
                <p:cNvGraphicFramePr>
                  <a:graphicFrameLocks noChangeAspect="1"/>
                </p:cNvGraphicFramePr>
                <p:nvPr/>
              </p:nvGraphicFramePr>
              <p:xfrm>
                <a:off x="1285" y="1456"/>
                <a:ext cx="1090" cy="1576"/>
              </p:xfrm>
              <a:graphic>
                <a:graphicData uri="http://schemas.openxmlformats.org/presentationml/2006/ole">
                  <p:oleObj spid="_x0000_s1108005" name="Image" r:id="rId11" imgW="2388987" imgH="3265796" progId="">
                    <p:embed/>
                  </p:oleObj>
                </a:graphicData>
              </a:graphic>
            </p:graphicFrame>
            <p:sp>
              <p:nvSpPr>
                <p:cNvPr id="1108006" name="Rectangle 38"/>
                <p:cNvSpPr>
                  <a:spLocks noChangeArrowheads="1"/>
                </p:cNvSpPr>
                <p:nvPr/>
              </p:nvSpPr>
              <p:spPr bwMode="auto">
                <a:xfrm>
                  <a:off x="1296" y="1456"/>
                  <a:ext cx="1000" cy="1496"/>
                </a:xfrm>
                <a:prstGeom prst="rect">
                  <a:avLst/>
                </a:prstGeom>
                <a:gradFill rotWithShape="0">
                  <a:gsLst>
                    <a:gs pos="0">
                      <a:srgbClr val="BAC7A7"/>
                    </a:gs>
                    <a:gs pos="100000">
                      <a:srgbClr val="BAC7A7">
                        <a:gamma/>
                        <a:shade val="72549"/>
                        <a:invGamma/>
                      </a:srgbClr>
                    </a:gs>
                  </a:gsLst>
                  <a:lin ang="2700000" scaled="1"/>
                </a:gradFill>
                <a:ln w="9525">
                  <a:solidFill>
                    <a:schemeClr val="bg2"/>
                  </a:solidFill>
                  <a:miter lim="800000"/>
                  <a:headEnd/>
                  <a:tailEnd/>
                </a:ln>
                <a:effectLst/>
              </p:spPr>
              <p:txBody>
                <a:bodyPr wrap="none" anchor="ctr"/>
                <a:lstStyle/>
                <a:p>
                  <a:endParaRPr lang="fr-FR"/>
                </a:p>
              </p:txBody>
            </p:sp>
          </p:grpSp>
          <p:sp>
            <p:nvSpPr>
              <p:cNvPr id="1108007" name="Rectangle 39"/>
              <p:cNvSpPr>
                <a:spLocks noChangeArrowheads="1"/>
              </p:cNvSpPr>
              <p:nvPr/>
            </p:nvSpPr>
            <p:spPr bwMode="auto">
              <a:xfrm>
                <a:off x="1379" y="1557"/>
                <a:ext cx="834" cy="212"/>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Presentation</a:t>
                </a:r>
              </a:p>
            </p:txBody>
          </p:sp>
          <p:sp>
            <p:nvSpPr>
              <p:cNvPr id="1108008" name="Rectangle 40"/>
              <p:cNvSpPr>
                <a:spLocks noChangeArrowheads="1"/>
              </p:cNvSpPr>
              <p:nvPr/>
            </p:nvSpPr>
            <p:spPr bwMode="auto">
              <a:xfrm>
                <a:off x="1394" y="2395"/>
                <a:ext cx="804"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Java</a:t>
                </a:r>
              </a:p>
            </p:txBody>
          </p:sp>
          <p:sp>
            <p:nvSpPr>
              <p:cNvPr id="1108009" name="Rectangle 41"/>
              <p:cNvSpPr>
                <a:spLocks noChangeArrowheads="1"/>
              </p:cNvSpPr>
              <p:nvPr/>
            </p:nvSpPr>
            <p:spPr bwMode="auto">
              <a:xfrm>
                <a:off x="1394" y="2064"/>
                <a:ext cx="804"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HTML</a:t>
                </a:r>
              </a:p>
            </p:txBody>
          </p:sp>
        </p:grpSp>
        <p:sp>
          <p:nvSpPr>
            <p:cNvPr id="1108010" name="AutoShape 42"/>
            <p:cNvSpPr>
              <a:spLocks noChangeArrowheads="1"/>
            </p:cNvSpPr>
            <p:nvPr/>
          </p:nvSpPr>
          <p:spPr bwMode="auto">
            <a:xfrm>
              <a:off x="864" y="2448"/>
              <a:ext cx="400" cy="144"/>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grpSp>
      <p:sp>
        <p:nvSpPr>
          <p:cNvPr id="1108011" name="Rectangle 43"/>
          <p:cNvSpPr>
            <a:spLocks noChangeArrowheads="1"/>
          </p:cNvSpPr>
          <p:nvPr/>
        </p:nvSpPr>
        <p:spPr bwMode="auto">
          <a:xfrm>
            <a:off x="8305800" y="4419600"/>
            <a:ext cx="558800" cy="304800"/>
          </a:xfrm>
          <a:prstGeom prst="rect">
            <a:avLst/>
          </a:prstGeom>
          <a:noFill/>
          <a:ln w="9525">
            <a:noFill/>
            <a:miter lim="800000"/>
            <a:headEnd/>
            <a:tailEnd/>
          </a:ln>
          <a:effectLst/>
        </p:spPr>
        <p:txBody>
          <a:bodyPr wrap="none">
            <a:spAutoFit/>
          </a:bodyPr>
          <a:lstStyle/>
          <a:p>
            <a:pPr algn="ctr"/>
            <a:r>
              <a:rPr lang="en-US" sz="1400"/>
              <a:t>Data</a:t>
            </a:r>
            <a:endParaRPr lang="en-US" sz="1800"/>
          </a:p>
        </p:txBody>
      </p:sp>
      <p:grpSp>
        <p:nvGrpSpPr>
          <p:cNvPr id="1108012" name="Group 44"/>
          <p:cNvGrpSpPr>
            <a:grpSpLocks/>
          </p:cNvGrpSpPr>
          <p:nvPr/>
        </p:nvGrpSpPr>
        <p:grpSpPr bwMode="auto">
          <a:xfrm>
            <a:off x="5753100" y="2616200"/>
            <a:ext cx="2320925" cy="2501900"/>
            <a:chOff x="3624" y="1648"/>
            <a:chExt cx="1462" cy="1576"/>
          </a:xfrm>
        </p:grpSpPr>
        <p:grpSp>
          <p:nvGrpSpPr>
            <p:cNvPr id="1108013" name="Group 45"/>
            <p:cNvGrpSpPr>
              <a:grpSpLocks/>
            </p:cNvGrpSpPr>
            <p:nvPr/>
          </p:nvGrpSpPr>
          <p:grpSpPr bwMode="auto">
            <a:xfrm>
              <a:off x="3624" y="1648"/>
              <a:ext cx="1104" cy="1576"/>
              <a:chOff x="3624" y="1456"/>
              <a:chExt cx="1104" cy="1576"/>
            </a:xfrm>
          </p:grpSpPr>
          <p:grpSp>
            <p:nvGrpSpPr>
              <p:cNvPr id="1108014" name="Group 46"/>
              <p:cNvGrpSpPr>
                <a:grpSpLocks/>
              </p:cNvGrpSpPr>
              <p:nvPr/>
            </p:nvGrpSpPr>
            <p:grpSpPr bwMode="auto">
              <a:xfrm>
                <a:off x="3624" y="1456"/>
                <a:ext cx="1104" cy="1576"/>
                <a:chOff x="3624" y="1480"/>
                <a:chExt cx="1104" cy="1576"/>
              </a:xfrm>
            </p:grpSpPr>
            <p:graphicFrame>
              <p:nvGraphicFramePr>
                <p:cNvPr id="1108015" name="Object 47"/>
                <p:cNvGraphicFramePr>
                  <a:graphicFrameLocks noChangeAspect="1"/>
                </p:cNvGraphicFramePr>
                <p:nvPr/>
              </p:nvGraphicFramePr>
              <p:xfrm>
                <a:off x="3624" y="1480"/>
                <a:ext cx="1104" cy="1576"/>
              </p:xfrm>
              <a:graphic>
                <a:graphicData uri="http://schemas.openxmlformats.org/presentationml/2006/ole">
                  <p:oleObj spid="_x0000_s1108015" name="Image" r:id="rId12" imgW="2388987" imgH="3265796" progId="">
                    <p:embed/>
                  </p:oleObj>
                </a:graphicData>
              </a:graphic>
            </p:graphicFrame>
            <p:sp>
              <p:nvSpPr>
                <p:cNvPr id="1108016" name="Rectangle 48"/>
                <p:cNvSpPr>
                  <a:spLocks noChangeArrowheads="1"/>
                </p:cNvSpPr>
                <p:nvPr/>
              </p:nvSpPr>
              <p:spPr bwMode="auto">
                <a:xfrm>
                  <a:off x="3648" y="1488"/>
                  <a:ext cx="996" cy="1500"/>
                </a:xfrm>
                <a:prstGeom prst="rect">
                  <a:avLst/>
                </a:prstGeom>
                <a:gradFill rotWithShape="0">
                  <a:gsLst>
                    <a:gs pos="0">
                      <a:srgbClr val="A7AFC7"/>
                    </a:gs>
                    <a:gs pos="100000">
                      <a:srgbClr val="A7AFC7">
                        <a:gamma/>
                        <a:shade val="69804"/>
                        <a:invGamma/>
                      </a:srgbClr>
                    </a:gs>
                  </a:gsLst>
                  <a:lin ang="2700000" scaled="1"/>
                </a:gradFill>
                <a:ln w="9525">
                  <a:solidFill>
                    <a:schemeClr val="bg2"/>
                  </a:solidFill>
                  <a:miter lim="800000"/>
                  <a:headEnd/>
                  <a:tailEnd/>
                </a:ln>
                <a:effectLst/>
              </p:spPr>
              <p:txBody>
                <a:bodyPr wrap="none" anchor="ctr"/>
                <a:lstStyle/>
                <a:p>
                  <a:pPr algn="ctr"/>
                  <a:endParaRPr lang="fr-FR" sz="2400"/>
                </a:p>
              </p:txBody>
            </p:sp>
          </p:grpSp>
          <p:sp>
            <p:nvSpPr>
              <p:cNvPr id="1108017" name="Rectangle 49"/>
              <p:cNvSpPr>
                <a:spLocks noChangeArrowheads="1"/>
              </p:cNvSpPr>
              <p:nvPr/>
            </p:nvSpPr>
            <p:spPr bwMode="auto">
              <a:xfrm>
                <a:off x="3729" y="1557"/>
                <a:ext cx="834" cy="212"/>
              </a:xfrm>
              <a:prstGeom prst="rect">
                <a:avLst/>
              </a:prstGeom>
              <a:noFill/>
              <a:ln w="9525">
                <a:noFill/>
                <a:miter lim="800000"/>
                <a:headEnd/>
                <a:tailEnd/>
              </a:ln>
              <a:effectLst>
                <a:outerShdw dist="17961" dir="2700000" algn="ctr" rotWithShape="0">
                  <a:schemeClr val="bg2"/>
                </a:outerShdw>
              </a:effectLst>
            </p:spPr>
            <p:txBody>
              <a:bodyPr wrap="none">
                <a:spAutoFit/>
              </a:bodyPr>
              <a:lstStyle/>
              <a:p>
                <a:pPr algn="ctr"/>
                <a:r>
                  <a:rPr lang="en-US" sz="1600"/>
                  <a:t>Data Access</a:t>
                </a:r>
              </a:p>
            </p:txBody>
          </p:sp>
          <p:sp>
            <p:nvSpPr>
              <p:cNvPr id="1108018" name="Rectangle 50"/>
              <p:cNvSpPr>
                <a:spLocks noChangeArrowheads="1"/>
              </p:cNvSpPr>
              <p:nvPr/>
            </p:nvSpPr>
            <p:spPr bwMode="auto">
              <a:xfrm>
                <a:off x="3744" y="2395"/>
                <a:ext cx="804"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Enterprise Data</a:t>
                </a:r>
                <a:br>
                  <a:rPr lang="en-US" sz="1400"/>
                </a:br>
                <a:r>
                  <a:rPr lang="en-US" sz="1400"/>
                  <a:t>Connectors</a:t>
                </a:r>
              </a:p>
            </p:txBody>
          </p:sp>
          <p:sp>
            <p:nvSpPr>
              <p:cNvPr id="1108019" name="Rectangle 51"/>
              <p:cNvSpPr>
                <a:spLocks noChangeArrowheads="1"/>
              </p:cNvSpPr>
              <p:nvPr/>
            </p:nvSpPr>
            <p:spPr bwMode="auto">
              <a:xfrm>
                <a:off x="3744" y="2064"/>
                <a:ext cx="804" cy="268"/>
              </a:xfrm>
              <a:prstGeom prst="rect">
                <a:avLst/>
              </a:prstGeom>
              <a:gradFill rotWithShape="0">
                <a:gsLst>
                  <a:gs pos="0">
                    <a:srgbClr val="E7DF8F"/>
                  </a:gs>
                  <a:gs pos="100000">
                    <a:srgbClr val="E7DF8F">
                      <a:gamma/>
                      <a:shade val="81961"/>
                      <a:invGamma/>
                    </a:srgbClr>
                  </a:gs>
                </a:gsLst>
                <a:lin ang="2700000" scaled="1"/>
              </a:gradFill>
              <a:ln w="9525">
                <a:noFill/>
                <a:miter lim="800000"/>
                <a:headEnd/>
                <a:tailEnd/>
              </a:ln>
              <a:effectLst>
                <a:prstShdw prst="shdw17" dist="17961" dir="2700000">
                  <a:srgbClr val="E7DF8F">
                    <a:gamma/>
                    <a:shade val="60000"/>
                    <a:invGamma/>
                  </a:srgbClr>
                </a:prstShdw>
              </a:effectLst>
            </p:spPr>
            <p:txBody>
              <a:bodyPr wrap="none" anchor="ctr"/>
              <a:lstStyle/>
              <a:p>
                <a:pPr algn="ctr"/>
                <a:r>
                  <a:rPr lang="en-US" sz="1400"/>
                  <a:t>Data Access</a:t>
                </a:r>
                <a:br>
                  <a:rPr lang="en-US" sz="1400"/>
                </a:br>
                <a:r>
                  <a:rPr lang="en-US" sz="1400"/>
                  <a:t>Objects</a:t>
                </a:r>
              </a:p>
            </p:txBody>
          </p:sp>
        </p:grpSp>
        <p:sp>
          <p:nvSpPr>
            <p:cNvPr id="1108020" name="AutoShape 52"/>
            <p:cNvSpPr>
              <a:spLocks noChangeArrowheads="1"/>
            </p:cNvSpPr>
            <p:nvPr/>
          </p:nvSpPr>
          <p:spPr bwMode="auto">
            <a:xfrm>
              <a:off x="4686" y="2448"/>
              <a:ext cx="400" cy="144"/>
            </a:xfrm>
            <a:prstGeom prst="leftRightArrow">
              <a:avLst>
                <a:gd name="adj1" fmla="val 21426"/>
                <a:gd name="adj2" fmla="val 81944"/>
              </a:avLst>
            </a:prstGeom>
            <a:gradFill rotWithShape="0">
              <a:gsLst>
                <a:gs pos="0">
                  <a:srgbClr val="87A3B1">
                    <a:gamma/>
                    <a:tint val="57647"/>
                    <a:invGamma/>
                  </a:srgbClr>
                </a:gs>
                <a:gs pos="50000">
                  <a:srgbClr val="87A3B1"/>
                </a:gs>
                <a:gs pos="100000">
                  <a:srgbClr val="87A3B1">
                    <a:gamma/>
                    <a:tint val="57647"/>
                    <a:invGamma/>
                  </a:srgbClr>
                </a:gs>
              </a:gsLst>
              <a:lin ang="0" scaled="1"/>
            </a:gradFill>
            <a:ln w="9525">
              <a:noFill/>
              <a:miter lim="800000"/>
              <a:headEnd/>
              <a:tailEnd/>
            </a:ln>
            <a:effectLst/>
          </p:spPr>
          <p:txBody>
            <a:bodyPr wrap="none" anchor="ctr"/>
            <a:lstStyle/>
            <a:p>
              <a:endParaRPr lang="fr-F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1107970"/>
                                        </p:tgtEl>
                                        <p:attrNameLst>
                                          <p:attrName>style.visibility</p:attrName>
                                        </p:attrNameLst>
                                      </p:cBhvr>
                                      <p:to>
                                        <p:strVal val="visible"/>
                                      </p:to>
                                    </p:set>
                                  </p:childTnLst>
                                  <p:subTnLst>
                                    <p:set>
                                      <p:cBhvr override="childStyle">
                                        <p:cTn dur="1" fill="hold" display="0" masterRel="nextClick" afterEffect="1"/>
                                        <p:tgtEl>
                                          <p:spTgt spid="1107970"/>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108002"/>
                                        </p:tgtEl>
                                        <p:attrNameLst>
                                          <p:attrName>style.visibility</p:attrName>
                                        </p:attrNameLst>
                                      </p:cBhvr>
                                      <p:to>
                                        <p:strVal val="visible"/>
                                      </p:to>
                                    </p:set>
                                    <p:animEffect transition="in" filter="dissolve">
                                      <p:cBhvr>
                                        <p:cTn id="11" dur="500"/>
                                        <p:tgtEl>
                                          <p:spTgt spid="1108002"/>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07974"/>
                                        </p:tgtEl>
                                        <p:attrNameLst>
                                          <p:attrName>style.visibility</p:attrName>
                                        </p:attrNameLst>
                                      </p:cBhvr>
                                      <p:to>
                                        <p:strVal val="visible"/>
                                      </p:to>
                                    </p:set>
                                    <p:animEffect transition="in" filter="dissolve">
                                      <p:cBhvr>
                                        <p:cTn id="16" dur="500"/>
                                        <p:tgtEl>
                                          <p:spTgt spid="110797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108012"/>
                                        </p:tgtEl>
                                        <p:attrNameLst>
                                          <p:attrName>style.visibility</p:attrName>
                                        </p:attrNameLst>
                                      </p:cBhvr>
                                      <p:to>
                                        <p:strVal val="visible"/>
                                      </p:to>
                                    </p:set>
                                    <p:animEffect transition="in" filter="dissolve">
                                      <p:cBhvr>
                                        <p:cTn id="21" dur="500"/>
                                        <p:tgtEl>
                                          <p:spTgt spid="110801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1107982"/>
                                        </p:tgtEl>
                                        <p:attrNameLst>
                                          <p:attrName>style.visibility</p:attrName>
                                        </p:attrNameLst>
                                      </p:cBhvr>
                                      <p:to>
                                        <p:strVal val="visible"/>
                                      </p:to>
                                    </p:set>
                                    <p:animEffect transition="in" filter="dissolve">
                                      <p:cBhvr>
                                        <p:cTn id="26" dur="500"/>
                                        <p:tgtEl>
                                          <p:spTgt spid="1107982"/>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1107991"/>
                                        </p:tgtEl>
                                        <p:attrNameLst>
                                          <p:attrName>style.visibility</p:attrName>
                                        </p:attrNameLst>
                                      </p:cBhvr>
                                      <p:to>
                                        <p:strVal val="visible"/>
                                      </p:to>
                                    </p:set>
                                    <p:animEffect transition="in" filter="dissolve">
                                      <p:cBhvr>
                                        <p:cTn id="31" dur="500"/>
                                        <p:tgtEl>
                                          <p:spTgt spid="11079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Rectangle 2"/>
          <p:cNvSpPr>
            <a:spLocks noGrp="1" noChangeArrowheads="1"/>
          </p:cNvSpPr>
          <p:nvPr>
            <p:ph type="title"/>
          </p:nvPr>
        </p:nvSpPr>
        <p:spPr/>
        <p:txBody>
          <a:bodyPr/>
          <a:lstStyle/>
          <a:p>
            <a:r>
              <a:rPr lang="fr-FR"/>
              <a:t>Constitution d'un EJB : </a:t>
            </a:r>
            <a:r>
              <a:rPr lang="fr-FR" i="1"/>
              <a:t>les descripteurs de déploiement</a:t>
            </a:r>
          </a:p>
        </p:txBody>
      </p:sp>
      <p:sp>
        <p:nvSpPr>
          <p:cNvPr id="1244163" name="Rectangle 3"/>
          <p:cNvSpPr>
            <a:spLocks noGrp="1" noChangeArrowheads="1"/>
          </p:cNvSpPr>
          <p:nvPr>
            <p:ph type="body" idx="1"/>
          </p:nvPr>
        </p:nvSpPr>
        <p:spPr/>
        <p:txBody>
          <a:bodyPr/>
          <a:lstStyle/>
          <a:p>
            <a:r>
              <a:rPr lang="fr-FR"/>
              <a:t>Descripteurs spécifiques au serveur d'application</a:t>
            </a:r>
          </a:p>
          <a:p>
            <a:pPr lvl="1"/>
            <a:r>
              <a:rPr lang="fr-FR"/>
              <a:t>Chaque vendeur ajoute des trucs en plus : load-balancing, persistance complexe, clustering, monitoring…</a:t>
            </a:r>
          </a:p>
          <a:p>
            <a:pPr lvl="1"/>
            <a:r>
              <a:rPr lang="fr-FR"/>
              <a:t>Dans des fichiers spécifiques (inprise-ejb.xml avec Borland) </a:t>
            </a: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Rectangle 2"/>
          <p:cNvSpPr>
            <a:spLocks noGrp="1" noChangeArrowheads="1"/>
          </p:cNvSpPr>
          <p:nvPr>
            <p:ph type="title"/>
          </p:nvPr>
        </p:nvSpPr>
        <p:spPr/>
        <p:txBody>
          <a:bodyPr/>
          <a:lstStyle/>
          <a:p>
            <a:r>
              <a:rPr lang="fr-FR"/>
              <a:t>Déploiement : un fichier .jar</a:t>
            </a:r>
          </a:p>
        </p:txBody>
      </p:sp>
      <p:sp>
        <p:nvSpPr>
          <p:cNvPr id="1245187" name="Rectangle 3"/>
          <p:cNvSpPr>
            <a:spLocks noGrp="1" noChangeArrowheads="1"/>
          </p:cNvSpPr>
          <p:nvPr>
            <p:ph type="body" idx="1"/>
          </p:nvPr>
        </p:nvSpPr>
        <p:spPr/>
        <p:txBody>
          <a:bodyPr/>
          <a:lstStyle/>
          <a:p>
            <a:endParaRPr lang="fr-FR"/>
          </a:p>
        </p:txBody>
      </p:sp>
      <p:sp>
        <p:nvSpPr>
          <p:cNvPr id="1245188" name="Rectangle 4"/>
          <p:cNvSpPr>
            <a:spLocks noChangeArrowheads="1"/>
          </p:cNvSpPr>
          <p:nvPr/>
        </p:nvSpPr>
        <p:spPr bwMode="auto">
          <a:xfrm>
            <a:off x="1604963" y="1595438"/>
            <a:ext cx="9144000" cy="0"/>
          </a:xfrm>
          <a:prstGeom prst="rect">
            <a:avLst/>
          </a:prstGeom>
          <a:noFill/>
          <a:ln w="9525">
            <a:noFill/>
            <a:miter lim="800000"/>
            <a:headEnd/>
            <a:tailEnd/>
          </a:ln>
          <a:effectLst/>
        </p:spPr>
        <p:txBody>
          <a:bodyPr>
            <a:spAutoFit/>
          </a:bodyPr>
          <a:lstStyle/>
          <a:p>
            <a:endParaRPr lang="fr-FR"/>
          </a:p>
        </p:txBody>
      </p:sp>
      <p:pic>
        <p:nvPicPr>
          <p:cNvPr id="1245189" name="Picture 5" descr="EJB-JAR"/>
          <p:cNvPicPr>
            <a:picLocks noChangeAspect="1" noChangeArrowheads="1"/>
          </p:cNvPicPr>
          <p:nvPr/>
        </p:nvPicPr>
        <p:blipFill>
          <a:blip r:embed="rId2" cstate="print"/>
          <a:srcRect/>
          <a:stretch>
            <a:fillRect/>
          </a:stretch>
        </p:blipFill>
        <p:spPr bwMode="auto">
          <a:xfrm>
            <a:off x="685800" y="1295400"/>
            <a:ext cx="8077200" cy="4991100"/>
          </a:xfrm>
          <a:prstGeom prst="rect">
            <a:avLst/>
          </a:prstGeom>
          <a:noFill/>
        </p:spPr>
      </p:pic>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Rectangle 2"/>
          <p:cNvSpPr>
            <a:spLocks noGrp="1" noChangeArrowheads="1"/>
          </p:cNvSpPr>
          <p:nvPr>
            <p:ph type="title"/>
          </p:nvPr>
        </p:nvSpPr>
        <p:spPr/>
        <p:txBody>
          <a:bodyPr/>
          <a:lstStyle/>
          <a:p>
            <a:r>
              <a:rPr lang="fr-FR"/>
              <a:t>Résumé</a:t>
            </a:r>
          </a:p>
        </p:txBody>
      </p:sp>
      <p:sp>
        <p:nvSpPr>
          <p:cNvPr id="1246211" name="Rectangle 3"/>
          <p:cNvSpPr>
            <a:spLocks noGrp="1" noChangeArrowheads="1"/>
          </p:cNvSpPr>
          <p:nvPr>
            <p:ph type="body" idx="1"/>
          </p:nvPr>
        </p:nvSpPr>
        <p:spPr/>
        <p:txBody>
          <a:bodyPr/>
          <a:lstStyle/>
          <a:p>
            <a:r>
              <a:rPr lang="fr-FR" sz="2400"/>
              <a:t>Enterprise Bean class</a:t>
            </a:r>
          </a:p>
          <a:p>
            <a:r>
              <a:rPr lang="fr-FR" sz="2400"/>
              <a:t>Interface distante (remote interface)/Interface locale</a:t>
            </a:r>
          </a:p>
          <a:p>
            <a:r>
              <a:rPr lang="fr-FR" sz="2400"/>
              <a:t>EJB Object/Local Object</a:t>
            </a:r>
          </a:p>
          <a:p>
            <a:r>
              <a:rPr lang="fr-FR" sz="2400"/>
              <a:t>Home interface/Local Home interface</a:t>
            </a:r>
          </a:p>
          <a:p>
            <a:r>
              <a:rPr lang="fr-FR" sz="2400"/>
              <a:t>Home Object/Local Home Object</a:t>
            </a:r>
          </a:p>
          <a:p>
            <a:r>
              <a:rPr lang="fr-FR" sz="2400"/>
              <a:t>Descripteur de déploiement standard</a:t>
            </a:r>
          </a:p>
          <a:p>
            <a:r>
              <a:rPr lang="fr-FR" sz="2400"/>
              <a:t>Descripteurs spécifiques au vendeur</a:t>
            </a:r>
          </a:p>
          <a:p>
            <a:r>
              <a:rPr lang="fr-FR" sz="2400"/>
              <a:t>Fichier .jar de l'EJB</a:t>
            </a:r>
          </a:p>
          <a:p>
            <a:endParaRPr lang="fr-FR" sz="2400"/>
          </a:p>
          <a:p>
            <a:endParaRPr lang="fr-FR" sz="240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2676" name="Rectangle 4"/>
          <p:cNvSpPr>
            <a:spLocks noGrp="1" noChangeArrowheads="1"/>
          </p:cNvSpPr>
          <p:nvPr>
            <p:ph type="ctrTitle"/>
          </p:nvPr>
        </p:nvSpPr>
        <p:spPr/>
        <p:txBody>
          <a:bodyPr/>
          <a:lstStyle/>
          <a:p>
            <a:endParaRPr lang="fr-FR"/>
          </a:p>
        </p:txBody>
      </p:sp>
      <p:sp>
        <p:nvSpPr>
          <p:cNvPr id="1692677" name="Rectangle 5"/>
          <p:cNvSpPr>
            <a:spLocks noGrp="1" noChangeArrowheads="1"/>
          </p:cNvSpPr>
          <p:nvPr>
            <p:ph type="subTitle" idx="1"/>
          </p:nvPr>
        </p:nvSpPr>
        <p:spPr/>
        <p:txBody>
          <a:bodyPr/>
          <a:lstStyle/>
          <a:p>
            <a:pPr algn="ctr">
              <a:lnSpc>
                <a:spcPct val="100000"/>
              </a:lnSpc>
            </a:pPr>
            <a:r>
              <a:rPr lang="fr-FR"/>
              <a:t>OUF !</a:t>
            </a: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4724" name="Rectangle 4"/>
          <p:cNvSpPr>
            <a:spLocks noGrp="1" noChangeArrowheads="1"/>
          </p:cNvSpPr>
          <p:nvPr>
            <p:ph type="ctrTitle"/>
          </p:nvPr>
        </p:nvSpPr>
        <p:spPr/>
        <p:txBody>
          <a:bodyPr/>
          <a:lstStyle/>
          <a:p>
            <a:pPr algn="ctr"/>
            <a:r>
              <a:rPr lang="fr-FR" sz="2800"/>
              <a:t>Le modèle EJB 3.0 a fait le ménage !</a:t>
            </a:r>
          </a:p>
        </p:txBody>
      </p:sp>
      <p:sp>
        <p:nvSpPr>
          <p:cNvPr id="1694725" name="Rectangle 5"/>
          <p:cNvSpPr>
            <a:spLocks noGrp="1" noChangeArrowheads="1"/>
          </p:cNvSpPr>
          <p:nvPr>
            <p:ph type="subTitle" idx="1"/>
          </p:nvPr>
        </p:nvSpPr>
        <p:spPr/>
        <p:txBody>
          <a:bodyPr/>
          <a:lstStyle/>
          <a:p>
            <a:endParaRPr lang="fr-F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6770" name="Rectangle 2"/>
          <p:cNvSpPr>
            <a:spLocks noGrp="1" noChangeArrowheads="1"/>
          </p:cNvSpPr>
          <p:nvPr>
            <p:ph type="title"/>
          </p:nvPr>
        </p:nvSpPr>
        <p:spPr/>
        <p:txBody>
          <a:bodyPr/>
          <a:lstStyle/>
          <a:p>
            <a:r>
              <a:rPr lang="fr-FR" sz="2800"/>
              <a:t>Qu’est-ce qui a changé ?</a:t>
            </a:r>
          </a:p>
        </p:txBody>
      </p:sp>
      <p:sp>
        <p:nvSpPr>
          <p:cNvPr id="1696771" name="Rectangle 3"/>
          <p:cNvSpPr>
            <a:spLocks noGrp="1" noChangeArrowheads="1"/>
          </p:cNvSpPr>
          <p:nvPr>
            <p:ph type="body" idx="1"/>
          </p:nvPr>
        </p:nvSpPr>
        <p:spPr/>
        <p:txBody>
          <a:bodyPr/>
          <a:lstStyle/>
          <a:p>
            <a:r>
              <a:rPr lang="fr-FR" sz="2400"/>
              <a:t>Pas grand-chose sur le fond, les EJBs adressent toujours le même problème,</a:t>
            </a:r>
          </a:p>
          <a:p>
            <a:r>
              <a:rPr lang="fr-FR" sz="2400"/>
              <a:t>Beaucoup sur la forme. </a:t>
            </a:r>
          </a:p>
          <a:p>
            <a:pPr lvl="1"/>
            <a:r>
              <a:rPr lang="fr-FR" sz="2000"/>
              <a:t>Pour les Session Beans et pour les Message Driven Beans : modèle POJO (Plain Old Java Object)</a:t>
            </a:r>
          </a:p>
          <a:p>
            <a:pPr lvl="2"/>
            <a:r>
              <a:rPr lang="fr-FR" sz="2000"/>
              <a:t>Les développeurs veulent écrire du Java, pas du XML et pas 50 fichiers pour faire HelloWorld !</a:t>
            </a:r>
          </a:p>
          <a:p>
            <a:pPr lvl="1"/>
            <a:r>
              <a:rPr lang="fr-FR" sz="2000"/>
              <a:t>Pour les Entity Beans, on utilisera les « annotations de code » pour indiquer le mapping entre la classe java et les données dans la BD</a:t>
            </a:r>
          </a:p>
          <a:p>
            <a:r>
              <a:rPr lang="fr-FR" sz="2400"/>
              <a:t>Le modèle EJB 3.0 utilise beaucoup les « annotations de code » introduites avec java 1.5</a:t>
            </a:r>
          </a:p>
          <a:p>
            <a:pPr lvl="1"/>
            <a:endParaRPr lang="fr-FR" sz="200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270786" name="Rectangle 2"/>
          <p:cNvSpPr>
            <a:spLocks noGrp="1" noChangeArrowheads="1"/>
          </p:cNvSpPr>
          <p:nvPr>
            <p:ph type="ctrTitle"/>
          </p:nvPr>
        </p:nvSpPr>
        <p:spPr/>
        <p:txBody>
          <a:bodyPr/>
          <a:lstStyle/>
          <a:p>
            <a:r>
              <a:rPr lang="fr-FR"/>
              <a:t>Introduction aux Session Beans</a:t>
            </a:r>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Rectangle 2"/>
          <p:cNvSpPr>
            <a:spLocks noGrp="1" noChangeArrowheads="1"/>
          </p:cNvSpPr>
          <p:nvPr>
            <p:ph type="title"/>
          </p:nvPr>
        </p:nvSpPr>
        <p:spPr/>
        <p:txBody>
          <a:bodyPr/>
          <a:lstStyle/>
          <a:p>
            <a:r>
              <a:rPr lang="fr-FR"/>
              <a:t>Session Bean : rappel</a:t>
            </a:r>
          </a:p>
        </p:txBody>
      </p:sp>
      <p:sp>
        <p:nvSpPr>
          <p:cNvPr id="1271811" name="Rectangle 3"/>
          <p:cNvSpPr>
            <a:spLocks noGrp="1" noChangeArrowheads="1"/>
          </p:cNvSpPr>
          <p:nvPr>
            <p:ph type="body" idx="1"/>
          </p:nvPr>
        </p:nvSpPr>
        <p:spPr/>
        <p:txBody>
          <a:bodyPr/>
          <a:lstStyle/>
          <a:p>
            <a:r>
              <a:rPr lang="fr-FR"/>
              <a:t>Un Session Bean représente</a:t>
            </a:r>
          </a:p>
          <a:p>
            <a:pPr lvl="1"/>
            <a:r>
              <a:rPr lang="fr-FR"/>
              <a:t>une action, un verbe,</a:t>
            </a:r>
          </a:p>
          <a:p>
            <a:pPr lvl="1"/>
            <a:r>
              <a:rPr lang="fr-FR"/>
              <a:t>une logique métier, un algorithme,</a:t>
            </a:r>
          </a:p>
          <a:p>
            <a:pPr lvl="1"/>
            <a:r>
              <a:rPr lang="fr-FR"/>
              <a:t>Un enchaînement de tâches…</a:t>
            </a:r>
          </a:p>
          <a:p>
            <a:r>
              <a:rPr lang="fr-FR"/>
              <a:t>Exemples</a:t>
            </a:r>
          </a:p>
          <a:p>
            <a:pPr lvl="1"/>
            <a:r>
              <a:rPr lang="fr-FR"/>
              <a:t>Saisie d'une commande,</a:t>
            </a:r>
          </a:p>
          <a:p>
            <a:pPr lvl="1"/>
            <a:r>
              <a:rPr lang="fr-FR"/>
              <a:t>Compression vidéo,</a:t>
            </a:r>
          </a:p>
          <a:p>
            <a:pPr lvl="1"/>
            <a:r>
              <a:rPr lang="fr-FR"/>
              <a:t>Gestion d'un caddy, d'un catalogue de produits,</a:t>
            </a:r>
          </a:p>
          <a:p>
            <a:pPr lvl="1"/>
            <a:r>
              <a:rPr lang="fr-FR"/>
              <a:t>Transactions bancaires…</a:t>
            </a: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2834" name="Rectangle 2"/>
          <p:cNvSpPr>
            <a:spLocks noGrp="1" noChangeArrowheads="1"/>
          </p:cNvSpPr>
          <p:nvPr>
            <p:ph type="title"/>
          </p:nvPr>
        </p:nvSpPr>
        <p:spPr/>
        <p:txBody>
          <a:bodyPr/>
          <a:lstStyle/>
          <a:p>
            <a:r>
              <a:rPr lang="fr-FR"/>
              <a:t>Durée de vie d'un Session Bean</a:t>
            </a:r>
          </a:p>
        </p:txBody>
      </p:sp>
      <p:sp>
        <p:nvSpPr>
          <p:cNvPr id="1272835" name="Rectangle 3"/>
          <p:cNvSpPr>
            <a:spLocks noGrp="1" noChangeArrowheads="1"/>
          </p:cNvSpPr>
          <p:nvPr>
            <p:ph type="body" idx="1"/>
          </p:nvPr>
        </p:nvSpPr>
        <p:spPr/>
        <p:txBody>
          <a:bodyPr/>
          <a:lstStyle/>
          <a:p>
            <a:r>
              <a:rPr lang="fr-FR" sz="2400"/>
              <a:t>Durée de vie = </a:t>
            </a:r>
            <a:r>
              <a:rPr lang="fr-FR" sz="2400" i="1"/>
              <a:t>la session</a:t>
            </a:r>
          </a:p>
          <a:p>
            <a:pPr lvl="1"/>
            <a:r>
              <a:rPr lang="fr-FR" sz="2000"/>
              <a:t>En gros, le temps qu'un client reste connecté sur le bean.</a:t>
            </a:r>
          </a:p>
          <a:p>
            <a:pPr lvl="1"/>
            <a:r>
              <a:rPr lang="fr-FR" sz="2000"/>
              <a:t>Dans une logique e-commerce, le temps qu'un utilisateur est connecté sur le site.</a:t>
            </a:r>
          </a:p>
          <a:p>
            <a:r>
              <a:rPr lang="fr-FR" sz="2400"/>
              <a:t>Le container crée une instance lorsqu'un client se connecte sur le Session Bean.</a:t>
            </a:r>
          </a:p>
          <a:p>
            <a:r>
              <a:rPr lang="fr-FR" sz="2400"/>
              <a:t>Il peut le détruire lorsque le client se déconnecte.</a:t>
            </a:r>
          </a:p>
          <a:p>
            <a:r>
              <a:rPr lang="fr-FR" sz="2400"/>
              <a:t>Les Session Beans ne résistent pas à des crashes du serveur.</a:t>
            </a:r>
          </a:p>
          <a:p>
            <a:pPr lvl="1"/>
            <a:r>
              <a:rPr lang="fr-FR" sz="2000"/>
              <a:t>Ce sont des objets en mémoire, non persistants.</a:t>
            </a:r>
          </a:p>
          <a:p>
            <a:pPr lvl="1"/>
            <a:r>
              <a:rPr lang="fr-FR" sz="2000"/>
              <a:t>Le contraire des Entity Beans que nous verrons plus tard.</a:t>
            </a:r>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Rectangle 2"/>
          <p:cNvSpPr>
            <a:spLocks noGrp="1" noChangeArrowheads="1"/>
          </p:cNvSpPr>
          <p:nvPr>
            <p:ph type="title"/>
          </p:nvPr>
        </p:nvSpPr>
        <p:spPr/>
        <p:txBody>
          <a:bodyPr/>
          <a:lstStyle/>
          <a:p>
            <a:r>
              <a:rPr lang="fr-FR"/>
              <a:t>Types de Session Beans</a:t>
            </a:r>
          </a:p>
        </p:txBody>
      </p:sp>
      <p:sp>
        <p:nvSpPr>
          <p:cNvPr id="1273859" name="Rectangle 3"/>
          <p:cNvSpPr>
            <a:spLocks noGrp="1" noChangeArrowheads="1"/>
          </p:cNvSpPr>
          <p:nvPr>
            <p:ph type="body" idx="1"/>
          </p:nvPr>
        </p:nvSpPr>
        <p:spPr/>
        <p:txBody>
          <a:bodyPr/>
          <a:lstStyle/>
          <a:p>
            <a:pPr marL="533400" indent="-533400"/>
            <a:r>
              <a:rPr lang="fr-FR"/>
              <a:t>Chaque EJB a un moment donné entretient une </a:t>
            </a:r>
            <a:r>
              <a:rPr lang="fr-FR" i="1"/>
              <a:t>conversation</a:t>
            </a:r>
            <a:r>
              <a:rPr lang="fr-FR"/>
              <a:t> avec un client.</a:t>
            </a:r>
          </a:p>
          <a:p>
            <a:pPr marL="914400" lvl="1" indent="-457200"/>
            <a:r>
              <a:rPr lang="fr-FR"/>
              <a:t>Conversation = suites d'appels de méthodes.</a:t>
            </a:r>
          </a:p>
          <a:p>
            <a:pPr marL="533400" indent="-533400"/>
            <a:r>
              <a:rPr lang="fr-FR"/>
              <a:t>Il existe deux types de Session Beans</a:t>
            </a:r>
          </a:p>
          <a:p>
            <a:pPr marL="914400" lvl="1" indent="-457200">
              <a:buFont typeface="Wingdings" pitchFamily="2" charset="2"/>
              <a:buAutoNum type="arabicPeriod"/>
            </a:pPr>
            <a:r>
              <a:rPr lang="fr-FR" i="1"/>
              <a:t>Stateful</a:t>
            </a:r>
            <a:r>
              <a:rPr lang="fr-FR"/>
              <a:t> Session Beans,</a:t>
            </a:r>
          </a:p>
          <a:p>
            <a:pPr marL="914400" lvl="1" indent="-457200">
              <a:buFont typeface="Wingdings" pitchFamily="2" charset="2"/>
              <a:buAutoNum type="arabicPeriod"/>
            </a:pPr>
            <a:r>
              <a:rPr lang="fr-FR" i="1"/>
              <a:t>Stateless</a:t>
            </a:r>
            <a:r>
              <a:rPr lang="fr-FR"/>
              <a:t> Session Beans.</a:t>
            </a:r>
          </a:p>
          <a:p>
            <a:pPr marL="533400" indent="-533400"/>
            <a:r>
              <a:rPr lang="fr-FR"/>
              <a:t>Chacun modélisant un type particulier de </a:t>
            </a:r>
            <a:r>
              <a:rPr lang="fr-FR" i="1"/>
              <a:t>conversation</a:t>
            </a:r>
            <a:r>
              <a:rPr lang="fr-FR"/>
              <a:t>.</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9298" name="Rectangle 2"/>
          <p:cNvSpPr>
            <a:spLocks noGrp="1" noChangeArrowheads="1"/>
          </p:cNvSpPr>
          <p:nvPr>
            <p:ph type="title"/>
          </p:nvPr>
        </p:nvSpPr>
        <p:spPr/>
        <p:txBody>
          <a:bodyPr/>
          <a:lstStyle/>
          <a:p>
            <a:r>
              <a:rPr lang="fr-FR"/>
              <a:t>Encore mieux ! </a:t>
            </a:r>
          </a:p>
        </p:txBody>
      </p:sp>
      <p:sp>
        <p:nvSpPr>
          <p:cNvPr id="1079299" name="Rectangle 3"/>
          <p:cNvSpPr>
            <a:spLocks noGrp="1" noChangeArrowheads="1"/>
          </p:cNvSpPr>
          <p:nvPr>
            <p:ph type="body" idx="1"/>
          </p:nvPr>
        </p:nvSpPr>
        <p:spPr/>
        <p:txBody>
          <a:bodyPr/>
          <a:lstStyle/>
          <a:p>
            <a:pPr>
              <a:lnSpc>
                <a:spcPct val="90000"/>
              </a:lnSpc>
            </a:pPr>
            <a:r>
              <a:rPr lang="fr-FR"/>
              <a:t>Il est possible d'acheter ou de réutiliser une partie de la logique métier !</a:t>
            </a:r>
          </a:p>
          <a:p>
            <a:pPr>
              <a:lnSpc>
                <a:spcPct val="90000"/>
              </a:lnSpc>
            </a:pPr>
            <a:r>
              <a:rPr lang="fr-FR"/>
              <a:t>Vous développez votre application à l'aide de </a:t>
            </a:r>
            <a:r>
              <a:rPr lang="fr-FR" i="1"/>
              <a:t>composants</a:t>
            </a:r>
            <a:r>
              <a:rPr lang="fr-FR"/>
              <a:t>.</a:t>
            </a:r>
          </a:p>
          <a:p>
            <a:pPr lvl="1">
              <a:lnSpc>
                <a:spcPct val="90000"/>
              </a:lnSpc>
            </a:pPr>
            <a:r>
              <a:rPr lang="fr-FR"/>
              <a:t>Code qui implémente des interfaces prédéfinies.</a:t>
            </a:r>
          </a:p>
          <a:p>
            <a:pPr lvl="1">
              <a:lnSpc>
                <a:spcPct val="90000"/>
              </a:lnSpc>
            </a:pPr>
            <a:r>
              <a:rPr lang="fr-FR"/>
              <a:t>Sorte de boîte noire.</a:t>
            </a:r>
          </a:p>
          <a:p>
            <a:pPr lvl="1">
              <a:lnSpc>
                <a:spcPct val="90000"/>
              </a:lnSpc>
            </a:pPr>
            <a:r>
              <a:rPr lang="fr-FR"/>
              <a:t>Un bout de logique facilement réutilisable.</a:t>
            </a:r>
          </a:p>
          <a:p>
            <a:pPr lvl="1">
              <a:lnSpc>
                <a:spcPct val="90000"/>
              </a:lnSpc>
            </a:pPr>
            <a:r>
              <a:rPr lang="fr-FR"/>
              <a:t>Un composant n'est pas une application complète. Juste </a:t>
            </a:r>
            <a:r>
              <a:rPr lang="fr-FR" i="1"/>
              <a:t>un bout</a:t>
            </a:r>
            <a:r>
              <a:rPr lang="fr-FR"/>
              <a:t>.</a:t>
            </a:r>
          </a:p>
          <a:p>
            <a:pPr lvl="1">
              <a:lnSpc>
                <a:spcPct val="90000"/>
              </a:lnSpc>
            </a:pPr>
            <a:r>
              <a:rPr lang="fr-FR"/>
              <a:t>On assemble les composants comme un puzzle,  afin de résoudre des problèmes importants.</a:t>
            </a: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4882" name="Rectangle 2"/>
          <p:cNvSpPr>
            <a:spLocks noGrp="1" noChangeArrowheads="1"/>
          </p:cNvSpPr>
          <p:nvPr>
            <p:ph type="title"/>
          </p:nvPr>
        </p:nvSpPr>
        <p:spPr/>
        <p:txBody>
          <a:bodyPr/>
          <a:lstStyle/>
          <a:p>
            <a:r>
              <a:rPr lang="fr-FR"/>
              <a:t>Stateful Session Beans</a:t>
            </a:r>
          </a:p>
        </p:txBody>
      </p:sp>
      <p:sp>
        <p:nvSpPr>
          <p:cNvPr id="1274883" name="Rectangle 3"/>
          <p:cNvSpPr>
            <a:spLocks noGrp="1" noChangeArrowheads="1"/>
          </p:cNvSpPr>
          <p:nvPr>
            <p:ph type="body" idx="1"/>
          </p:nvPr>
        </p:nvSpPr>
        <p:spPr/>
        <p:txBody>
          <a:bodyPr/>
          <a:lstStyle/>
          <a:p>
            <a:r>
              <a:rPr lang="fr-FR"/>
              <a:t>Certaines conversations se déroulent sous forment de </a:t>
            </a:r>
            <a:r>
              <a:rPr lang="fr-FR" i="1"/>
              <a:t>requêtes</a:t>
            </a:r>
            <a:r>
              <a:rPr lang="fr-FR"/>
              <a:t> succesives.</a:t>
            </a:r>
          </a:p>
          <a:p>
            <a:pPr lvl="1"/>
            <a:r>
              <a:rPr lang="fr-FR"/>
              <a:t>Exemple : un client surfe sur un site de e-commerce, sélectionne des produits, remplit son caddy…</a:t>
            </a:r>
          </a:p>
          <a:p>
            <a:r>
              <a:rPr lang="fr-FR"/>
              <a:t>D'une requête HTTP à l'autre, il faut un moyen de conserver un </a:t>
            </a:r>
            <a:r>
              <a:rPr lang="fr-FR" i="1"/>
              <a:t>état</a:t>
            </a:r>
            <a:r>
              <a:rPr lang="fr-FR"/>
              <a:t> (le caddy par ex.)</a:t>
            </a:r>
          </a:p>
          <a:p>
            <a:pPr lvl="1"/>
            <a:r>
              <a:rPr lang="fr-FR"/>
              <a:t>Autre exemple : une application bancaire. Le client effectue plusieurs opérations. On en va pas à chaque fois lui redemander son No de compte…</a:t>
            </a: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5906" name="Rectangle 2"/>
          <p:cNvSpPr>
            <a:spLocks noGrp="1" noChangeArrowheads="1"/>
          </p:cNvSpPr>
          <p:nvPr>
            <p:ph type="title"/>
          </p:nvPr>
        </p:nvSpPr>
        <p:spPr/>
        <p:txBody>
          <a:bodyPr/>
          <a:lstStyle/>
          <a:p>
            <a:r>
              <a:rPr lang="fr-FR"/>
              <a:t>Stateful Session Beans</a:t>
            </a:r>
          </a:p>
        </p:txBody>
      </p:sp>
      <p:sp>
        <p:nvSpPr>
          <p:cNvPr id="1275907" name="Rectangle 3"/>
          <p:cNvSpPr>
            <a:spLocks noGrp="1" noChangeArrowheads="1"/>
          </p:cNvSpPr>
          <p:nvPr>
            <p:ph type="body" idx="1"/>
          </p:nvPr>
        </p:nvSpPr>
        <p:spPr/>
        <p:txBody>
          <a:bodyPr/>
          <a:lstStyle/>
          <a:p>
            <a:r>
              <a:rPr lang="fr-FR" sz="2400"/>
              <a:t>En résumé, un Stateful Session Bean est utile pour maintenir un état pendant la durée de vie du client</a:t>
            </a:r>
          </a:p>
          <a:p>
            <a:pPr lvl="1"/>
            <a:r>
              <a:rPr lang="fr-FR" sz="2000"/>
              <a:t>au cours d'appels de méthodes successifs.</a:t>
            </a:r>
          </a:p>
          <a:p>
            <a:pPr lvl="1"/>
            <a:r>
              <a:rPr lang="fr-FR" sz="2000"/>
              <a:t>Au cours de </a:t>
            </a:r>
            <a:r>
              <a:rPr lang="fr-FR" sz="2000" i="1"/>
              <a:t>transactions</a:t>
            </a:r>
            <a:r>
              <a:rPr lang="fr-FR" sz="2000"/>
              <a:t> successives.</a:t>
            </a:r>
          </a:p>
          <a:p>
            <a:pPr lvl="1"/>
            <a:r>
              <a:rPr lang="fr-FR" sz="2000"/>
              <a:t>Si un appel de méthode change l'état du Bean, lors d'un autre appel de méthode l'état sera disponible.</a:t>
            </a:r>
          </a:p>
          <a:p>
            <a:r>
              <a:rPr lang="fr-FR" sz="2400">
                <a:solidFill>
                  <a:srgbClr val="CC0000"/>
                </a:solidFill>
              </a:rPr>
              <a:t>Conséquence : une instance de Stateful Session Bean par client.</a:t>
            </a:r>
          </a:p>
          <a:p>
            <a:r>
              <a:rPr lang="fr-FR" sz="2400"/>
              <a:t>Avec certains containers, les Stateful Session Beans peuvent être persistants (BAS/BES…) par sérialisation.</a:t>
            </a: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Rectangle 2"/>
          <p:cNvSpPr>
            <a:spLocks noGrp="1" noChangeArrowheads="1"/>
          </p:cNvSpPr>
          <p:nvPr>
            <p:ph type="title"/>
          </p:nvPr>
        </p:nvSpPr>
        <p:spPr/>
        <p:txBody>
          <a:bodyPr/>
          <a:lstStyle/>
          <a:p>
            <a:r>
              <a:rPr lang="fr-FR"/>
              <a:t>Stateless Session Beans</a:t>
            </a:r>
          </a:p>
        </p:txBody>
      </p:sp>
      <p:sp>
        <p:nvSpPr>
          <p:cNvPr id="1276931" name="Rectangle 3"/>
          <p:cNvSpPr>
            <a:spLocks noGrp="1" noChangeArrowheads="1"/>
          </p:cNvSpPr>
          <p:nvPr>
            <p:ph type="body" idx="1"/>
          </p:nvPr>
        </p:nvSpPr>
        <p:spPr/>
        <p:txBody>
          <a:bodyPr/>
          <a:lstStyle/>
          <a:p>
            <a:pPr>
              <a:lnSpc>
                <a:spcPct val="90000"/>
              </a:lnSpc>
            </a:pPr>
            <a:r>
              <a:rPr lang="fr-FR" sz="2400"/>
              <a:t>Certaines conversations peuvent se résumer à un appel de méthode, sans besoin de connaître l'état courant du Bean</a:t>
            </a:r>
          </a:p>
          <a:p>
            <a:pPr lvl="1">
              <a:lnSpc>
                <a:spcPct val="90000"/>
              </a:lnSpc>
            </a:pPr>
            <a:r>
              <a:rPr lang="fr-FR" sz="2000"/>
              <a:t>Ex : simple traitement, simple calcul (validation de No de CB), compression…</a:t>
            </a:r>
          </a:p>
          <a:p>
            <a:pPr lvl="1">
              <a:lnSpc>
                <a:spcPct val="90000"/>
              </a:lnSpc>
            </a:pPr>
            <a:r>
              <a:rPr lang="fr-FR" sz="2000"/>
              <a:t>Le client passe toutes les données nécessaires au traitement lors de l'appel de méthode.</a:t>
            </a:r>
          </a:p>
          <a:p>
            <a:pPr>
              <a:lnSpc>
                <a:spcPct val="90000"/>
              </a:lnSpc>
            </a:pPr>
            <a:r>
              <a:rPr lang="fr-FR" sz="2400"/>
              <a:t>Le container est responsable de la création et de la destruction du Bean</a:t>
            </a:r>
          </a:p>
          <a:p>
            <a:pPr lvl="1">
              <a:lnSpc>
                <a:spcPct val="90000"/>
              </a:lnSpc>
            </a:pPr>
            <a:r>
              <a:rPr lang="fr-FR" sz="2000"/>
              <a:t>Il peut le détruire </a:t>
            </a:r>
            <a:r>
              <a:rPr lang="fr-FR" sz="2000" i="1"/>
              <a:t>juste après un appel de méthode</a:t>
            </a:r>
            <a:r>
              <a:rPr lang="fr-FR" sz="2000"/>
              <a:t>, ou le garder en mémoire pendant un certain temps pour </a:t>
            </a:r>
            <a:r>
              <a:rPr lang="fr-FR" sz="2000" i="1"/>
              <a:t>réutilisation</a:t>
            </a:r>
            <a:r>
              <a:rPr lang="fr-FR" sz="2000"/>
              <a:t>.</a:t>
            </a:r>
          </a:p>
          <a:p>
            <a:pPr>
              <a:lnSpc>
                <a:spcPct val="90000"/>
              </a:lnSpc>
            </a:pPr>
            <a:r>
              <a:rPr lang="fr-FR" sz="2400">
                <a:solidFill>
                  <a:srgbClr val="CC0000"/>
                </a:solidFill>
              </a:rPr>
              <a:t>Une instance de Stateless Session Bean n'est pas propre à un client donné, elle peut être partagée entre chaque appel de méthode.</a:t>
            </a: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8978" name="Rectangle 2"/>
          <p:cNvSpPr>
            <a:spLocks noGrp="1" noChangeArrowheads="1"/>
          </p:cNvSpPr>
          <p:nvPr>
            <p:ph type="title"/>
          </p:nvPr>
        </p:nvSpPr>
        <p:spPr/>
        <p:txBody>
          <a:bodyPr/>
          <a:lstStyle/>
          <a:p>
            <a:r>
              <a:rPr lang="fr-FR"/>
              <a:t>Pooling des Stateful Session Beans</a:t>
            </a:r>
          </a:p>
        </p:txBody>
      </p:sp>
      <p:sp>
        <p:nvSpPr>
          <p:cNvPr id="1278979" name="Rectangle 3"/>
          <p:cNvSpPr>
            <a:spLocks noGrp="1" noChangeArrowheads="1"/>
          </p:cNvSpPr>
          <p:nvPr>
            <p:ph type="body" idx="1"/>
          </p:nvPr>
        </p:nvSpPr>
        <p:spPr/>
        <p:txBody>
          <a:bodyPr/>
          <a:lstStyle/>
          <a:p>
            <a:pPr>
              <a:lnSpc>
                <a:spcPct val="90000"/>
              </a:lnSpc>
            </a:pPr>
            <a:r>
              <a:rPr lang="fr-FR" sz="2400"/>
              <a:t>Le pooling des instances de Stateful Session Beans n'est pas aussi simple…</a:t>
            </a:r>
          </a:p>
          <a:p>
            <a:pPr>
              <a:lnSpc>
                <a:spcPct val="90000"/>
              </a:lnSpc>
            </a:pPr>
            <a:r>
              <a:rPr lang="fr-FR" sz="2400"/>
              <a:t>Le client entretient une conversation avec le bean, dont l'état doit être disponible lorsque ce même client appelle une autre méthode.</a:t>
            </a:r>
          </a:p>
          <a:p>
            <a:pPr>
              <a:lnSpc>
                <a:spcPct val="90000"/>
              </a:lnSpc>
            </a:pPr>
            <a:r>
              <a:rPr lang="fr-FR" sz="2400"/>
              <a:t>Problème si trop de clients utilisent ce type de Bean en même temps.</a:t>
            </a:r>
          </a:p>
          <a:p>
            <a:pPr lvl="1">
              <a:lnSpc>
                <a:spcPct val="90000"/>
              </a:lnSpc>
            </a:pPr>
            <a:r>
              <a:rPr lang="fr-FR" sz="2000"/>
              <a:t>Ressources limitées (connexions, mémoire, sockets…)</a:t>
            </a:r>
          </a:p>
          <a:p>
            <a:pPr lvl="1">
              <a:lnSpc>
                <a:spcPct val="90000"/>
              </a:lnSpc>
            </a:pPr>
            <a:r>
              <a:rPr lang="fr-FR" sz="2000"/>
              <a:t>Mauvaise scalabilité du système,</a:t>
            </a:r>
          </a:p>
          <a:p>
            <a:pPr lvl="1">
              <a:lnSpc>
                <a:spcPct val="90000"/>
              </a:lnSpc>
            </a:pPr>
            <a:r>
              <a:rPr lang="fr-FR" sz="2000"/>
              <a:t>L'état peut occuper pas mal de mémoire…</a:t>
            </a:r>
          </a:p>
          <a:p>
            <a:pPr>
              <a:lnSpc>
                <a:spcPct val="90000"/>
              </a:lnSpc>
            </a:pPr>
            <a:r>
              <a:rPr lang="fr-FR" sz="2400"/>
              <a:t>Problème similaire à la gestion des tâches dans un OS…</a:t>
            </a: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02" name="Rectangle 2"/>
          <p:cNvSpPr>
            <a:spLocks noGrp="1" noChangeArrowheads="1"/>
          </p:cNvSpPr>
          <p:nvPr>
            <p:ph type="title"/>
          </p:nvPr>
        </p:nvSpPr>
        <p:spPr/>
        <p:txBody>
          <a:bodyPr/>
          <a:lstStyle/>
          <a:p>
            <a:r>
              <a:rPr lang="fr-FR"/>
              <a:t>Pooling des Stateful Session Beans</a:t>
            </a:r>
          </a:p>
        </p:txBody>
      </p:sp>
      <p:sp>
        <p:nvSpPr>
          <p:cNvPr id="1280003" name="Rectangle 3"/>
          <p:cNvSpPr>
            <a:spLocks noGrp="1" noChangeArrowheads="1"/>
          </p:cNvSpPr>
          <p:nvPr>
            <p:ph type="body" idx="1"/>
          </p:nvPr>
        </p:nvSpPr>
        <p:spPr/>
        <p:txBody>
          <a:bodyPr/>
          <a:lstStyle/>
          <a:p>
            <a:r>
              <a:rPr lang="fr-FR"/>
              <a:t>Avec un OS : on utilise le concept de </a:t>
            </a:r>
            <a:r>
              <a:rPr lang="fr-FR" i="1"/>
              <a:t>mémoire virtuelle…</a:t>
            </a:r>
          </a:p>
          <a:p>
            <a:r>
              <a:rPr lang="fr-FR"/>
              <a:t>Lorsqu'un processus ne fait plus rien (Idle), on swappe son état mémoire sur disque dur, libérant de la place.</a:t>
            </a:r>
          </a:p>
          <a:p>
            <a:r>
              <a:rPr lang="fr-FR"/>
              <a:t>Lorsqu'on a de nouveau besoin de ce processus, on fait l'inverse.</a:t>
            </a:r>
          </a:p>
          <a:p>
            <a:r>
              <a:rPr lang="fr-FR"/>
              <a:t>Ceci arrive souvent lorsqu'on passe d'une application à l'autre…</a:t>
            </a: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Rectangle 2"/>
          <p:cNvSpPr>
            <a:spLocks noGrp="1" noChangeArrowheads="1"/>
          </p:cNvSpPr>
          <p:nvPr>
            <p:ph type="title"/>
          </p:nvPr>
        </p:nvSpPr>
        <p:spPr/>
        <p:txBody>
          <a:bodyPr/>
          <a:lstStyle/>
          <a:p>
            <a:r>
              <a:rPr lang="fr-FR"/>
              <a:t>Pooling des Stateful Session Beans</a:t>
            </a:r>
          </a:p>
        </p:txBody>
      </p:sp>
      <p:sp>
        <p:nvSpPr>
          <p:cNvPr id="1281027" name="Rectangle 3"/>
          <p:cNvSpPr>
            <a:spLocks noGrp="1" noChangeArrowheads="1"/>
          </p:cNvSpPr>
          <p:nvPr>
            <p:ph type="body" idx="1"/>
          </p:nvPr>
        </p:nvSpPr>
        <p:spPr/>
        <p:txBody>
          <a:bodyPr/>
          <a:lstStyle/>
          <a:p>
            <a:r>
              <a:rPr lang="fr-FR"/>
              <a:t>Avec les Stateful Session Beans on fait pareil !</a:t>
            </a:r>
          </a:p>
          <a:p>
            <a:pPr lvl="1"/>
            <a:r>
              <a:rPr lang="fr-FR"/>
              <a:t>Entre chaque appel de méthode, un client ne fait rien (Idle), </a:t>
            </a:r>
          </a:p>
          <a:p>
            <a:pPr lvl="1"/>
            <a:r>
              <a:rPr lang="fr-FR"/>
              <a:t>Un utilisateur d'un site de e-commerce lit les infos sur la page www, réfléchit… de temps en temps il clique sur un bouton…</a:t>
            </a:r>
          </a:p>
          <a:p>
            <a:pPr lvl="1"/>
            <a:r>
              <a:rPr lang="fr-FR"/>
              <a:t>Pendant qu'il ne fait rien, l'état du bean est swappé mais les ressources telles que les connexions BD, sockets, la mémoire intrinsèque qu'il occupe, peuvent être utilisées par un autre client.</a:t>
            </a:r>
          </a:p>
          <a:p>
            <a:pPr lvl="1"/>
            <a:r>
              <a:rPr lang="fr-FR"/>
              <a:t>Etc…</a:t>
            </a: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2050" name="Rectangle 2"/>
          <p:cNvSpPr>
            <a:spLocks noGrp="1" noChangeArrowheads="1"/>
          </p:cNvSpPr>
          <p:nvPr>
            <p:ph type="title"/>
          </p:nvPr>
        </p:nvSpPr>
        <p:spPr/>
        <p:txBody>
          <a:bodyPr/>
          <a:lstStyle/>
          <a:p>
            <a:r>
              <a:rPr lang="fr-FR"/>
              <a:t>Pooling des Stateful Session Beans</a:t>
            </a:r>
          </a:p>
        </p:txBody>
      </p:sp>
      <p:sp>
        <p:nvSpPr>
          <p:cNvPr id="1282051" name="Rectangle 3"/>
          <p:cNvSpPr>
            <a:spLocks noGrp="1" noChangeArrowheads="1"/>
          </p:cNvSpPr>
          <p:nvPr>
            <p:ph type="body" idx="1"/>
          </p:nvPr>
        </p:nvSpPr>
        <p:spPr/>
        <p:txBody>
          <a:bodyPr/>
          <a:lstStyle/>
          <a:p>
            <a:r>
              <a:rPr lang="fr-FR"/>
              <a:t>Ceci a un coût : l'activation/passivation génère des E/S</a:t>
            </a:r>
          </a:p>
          <a:p>
            <a:r>
              <a:rPr lang="fr-FR"/>
              <a:t>Choix du bean à swapper par LRU le plus souvent (Least Recent Used)</a:t>
            </a:r>
          </a:p>
          <a:p>
            <a:r>
              <a:rPr lang="fr-FR"/>
              <a:t>Choix du bean à activer : lorsqu'on le demande </a:t>
            </a:r>
            <a:r>
              <a:rPr lang="fr-FR" i="1"/>
              <a:t>(just in time)</a:t>
            </a:r>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074" name="Rectangle 2"/>
          <p:cNvSpPr>
            <a:spLocks noGrp="1" noChangeArrowheads="1"/>
          </p:cNvSpPr>
          <p:nvPr>
            <p:ph type="title"/>
          </p:nvPr>
        </p:nvSpPr>
        <p:spPr/>
        <p:txBody>
          <a:bodyPr/>
          <a:lstStyle/>
          <a:p>
            <a:r>
              <a:rPr lang="fr-FR"/>
              <a:t>En quoi consiste l'état d'un Bean Stateful?</a:t>
            </a:r>
          </a:p>
        </p:txBody>
      </p:sp>
      <p:sp>
        <p:nvSpPr>
          <p:cNvPr id="1283075" name="Rectangle 3"/>
          <p:cNvSpPr>
            <a:spLocks noGrp="1" noChangeArrowheads="1"/>
          </p:cNvSpPr>
          <p:nvPr>
            <p:ph type="body" idx="1"/>
          </p:nvPr>
        </p:nvSpPr>
        <p:spPr/>
        <p:txBody>
          <a:bodyPr/>
          <a:lstStyle/>
          <a:p>
            <a:r>
              <a:rPr lang="fr-FR"/>
              <a:t>L'état conversationnel d'un bean suit les règles de la </a:t>
            </a:r>
            <a:r>
              <a:rPr lang="fr-FR" i="1"/>
              <a:t>sérialisation d'objets</a:t>
            </a:r>
            <a:r>
              <a:rPr lang="fr-FR"/>
              <a:t> en java.</a:t>
            </a:r>
          </a:p>
          <a:p>
            <a:pPr lvl="1"/>
            <a:r>
              <a:rPr lang="fr-FR"/>
              <a:t>En effet, la </a:t>
            </a:r>
            <a:r>
              <a:rPr lang="fr-FR" i="1"/>
              <a:t>passivation</a:t>
            </a:r>
            <a:r>
              <a:rPr lang="fr-FR"/>
              <a:t> (swap de la mémoire vers le HD) et l'activation (l'inverse) sont réalisées par sérialisation.</a:t>
            </a:r>
          </a:p>
          <a:p>
            <a:r>
              <a:rPr lang="fr-FR"/>
              <a:t>Rappelez-vous que </a:t>
            </a:r>
            <a:r>
              <a:rPr lang="fr-FR" i="1"/>
              <a:t>javax.ejb.EnterpriseBean</a:t>
            </a:r>
            <a:r>
              <a:rPr lang="fr-FR"/>
              <a:t> implémente </a:t>
            </a:r>
            <a:r>
              <a:rPr lang="fr-FR" i="1"/>
              <a:t>java.io.Serializable</a:t>
            </a:r>
          </a:p>
          <a:p>
            <a:r>
              <a:rPr lang="fr-FR"/>
              <a:t>Tous les attributs du Bean </a:t>
            </a:r>
            <a:r>
              <a:rPr lang="fr-FR" i="1"/>
              <a:t>non transcients</a:t>
            </a:r>
            <a:r>
              <a:rPr lang="fr-FR"/>
              <a:t> sont donc concernés.</a:t>
            </a:r>
          </a:p>
          <a:p>
            <a:endParaRPr lang="fr-F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4098" name="Rectangle 2"/>
          <p:cNvSpPr>
            <a:spLocks noGrp="1" noChangeArrowheads="1"/>
          </p:cNvSpPr>
          <p:nvPr>
            <p:ph type="title"/>
          </p:nvPr>
        </p:nvSpPr>
        <p:spPr/>
        <p:txBody>
          <a:bodyPr/>
          <a:lstStyle/>
          <a:p>
            <a:r>
              <a:rPr lang="fr-FR"/>
              <a:t>En quoi consiste l'état d'un Bean Stateful?</a:t>
            </a:r>
          </a:p>
        </p:txBody>
      </p:sp>
      <p:sp>
        <p:nvSpPr>
          <p:cNvPr id="1284099" name="Rectangle 3"/>
          <p:cNvSpPr>
            <a:spLocks noGrp="1" noChangeArrowheads="1"/>
          </p:cNvSpPr>
          <p:nvPr>
            <p:ph type="body" idx="1"/>
          </p:nvPr>
        </p:nvSpPr>
        <p:spPr/>
        <p:txBody>
          <a:bodyPr/>
          <a:lstStyle/>
          <a:p>
            <a:r>
              <a:rPr lang="fr-FR"/>
              <a:t>Ce sont tous les attributs de la classe + d’autres… ceux du code généré par le container.</a:t>
            </a:r>
          </a:p>
          <a:p>
            <a:r>
              <a:rPr lang="fr-FR"/>
              <a:t>Peut-on effectuer des actions avant la passivation ou après l’activation (libérer des ressources, les re-ouvrir…)</a:t>
            </a:r>
          </a:p>
          <a:p>
            <a:r>
              <a:rPr lang="fr-FR"/>
              <a:t>Réponse: oui!</a:t>
            </a: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7170" name="Rectangle 2"/>
          <p:cNvSpPr>
            <a:spLocks noGrp="1" noChangeArrowheads="1"/>
          </p:cNvSpPr>
          <p:nvPr>
            <p:ph type="title"/>
          </p:nvPr>
        </p:nvSpPr>
        <p:spPr/>
        <p:txBody>
          <a:bodyPr/>
          <a:lstStyle/>
          <a:p>
            <a:r>
              <a:rPr lang="fr-FR"/>
              <a:t>Activation/Passivation callbacks</a:t>
            </a:r>
          </a:p>
        </p:txBody>
      </p:sp>
      <p:sp>
        <p:nvSpPr>
          <p:cNvPr id="1287171" name="Rectangle 3"/>
          <p:cNvSpPr>
            <a:spLocks noGrp="1" noChangeArrowheads="1"/>
          </p:cNvSpPr>
          <p:nvPr>
            <p:ph type="body" idx="1"/>
          </p:nvPr>
        </p:nvSpPr>
        <p:spPr/>
        <p:txBody>
          <a:bodyPr/>
          <a:lstStyle/>
          <a:p>
            <a:r>
              <a:rPr lang="fr-FR"/>
              <a:t>Lorsqu'un bean va être mis en passivation, le container peut l’avertir (@PrePassivate)</a:t>
            </a:r>
            <a:endParaRPr lang="fr-FR" b="1">
              <a:latin typeface="Courier New" pitchFamily="49" charset="0"/>
            </a:endParaRPr>
          </a:p>
          <a:p>
            <a:pPr lvl="1"/>
            <a:r>
              <a:rPr lang="fr-FR"/>
              <a:t>Il peut libérer des ressources (connexions…)</a:t>
            </a:r>
          </a:p>
          <a:p>
            <a:r>
              <a:rPr lang="fr-FR"/>
              <a:t>Idem lorsque le bean vient d'être activé (@PostActivate)</a:t>
            </a:r>
            <a:endParaRPr lang="fr-FR" b="1">
              <a:latin typeface="Courier New" pitchFamily="49" charset="0"/>
            </a:endParaRPr>
          </a:p>
        </p:txBody>
      </p:sp>
      <p:pic>
        <p:nvPicPr>
          <p:cNvPr id="1287172" name="Picture 4"/>
          <p:cNvPicPr>
            <a:picLocks noChangeAspect="1" noChangeArrowheads="1"/>
          </p:cNvPicPr>
          <p:nvPr/>
        </p:nvPicPr>
        <p:blipFill>
          <a:blip r:embed="rId2" cstate="print"/>
          <a:srcRect/>
          <a:stretch>
            <a:fillRect/>
          </a:stretch>
        </p:blipFill>
        <p:spPr bwMode="auto">
          <a:xfrm>
            <a:off x="900113" y="4005263"/>
            <a:ext cx="4133850" cy="1790700"/>
          </a:xfrm>
          <a:prstGeom prst="rect">
            <a:avLst/>
          </a:prstGeom>
          <a:noFill/>
          <a:ln w="9525">
            <a:noFill/>
            <a:miter lim="800000"/>
            <a:headEnd/>
            <a:tailEnd/>
          </a:ln>
          <a:effectLst/>
        </p:spPr>
      </p:pic>
      <p:pic>
        <p:nvPicPr>
          <p:cNvPr id="1287173" name="Picture 5"/>
          <p:cNvPicPr>
            <a:picLocks noChangeAspect="1" noChangeArrowheads="1"/>
          </p:cNvPicPr>
          <p:nvPr/>
        </p:nvPicPr>
        <p:blipFill>
          <a:blip r:embed="rId3" cstate="print"/>
          <a:srcRect/>
          <a:stretch>
            <a:fillRect/>
          </a:stretch>
        </p:blipFill>
        <p:spPr bwMode="auto">
          <a:xfrm>
            <a:off x="4859338" y="4005263"/>
            <a:ext cx="4095750" cy="17907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IPO Road Show">
  <a:themeElements>
    <a:clrScheme name="">
      <a:dk1>
        <a:srgbClr val="000000"/>
      </a:dk1>
      <a:lt1>
        <a:srgbClr val="FFFFFF"/>
      </a:lt1>
      <a:dk2>
        <a:srgbClr val="FFFFFF"/>
      </a:dk2>
      <a:lt2>
        <a:srgbClr val="808080"/>
      </a:lt2>
      <a:accent1>
        <a:srgbClr val="B2B2B2"/>
      </a:accent1>
      <a:accent2>
        <a:srgbClr val="FFFFFF"/>
      </a:accent2>
      <a:accent3>
        <a:srgbClr val="FFFFFF"/>
      </a:accent3>
      <a:accent4>
        <a:srgbClr val="000000"/>
      </a:accent4>
      <a:accent5>
        <a:srgbClr val="D5D5D5"/>
      </a:accent5>
      <a:accent6>
        <a:srgbClr val="E7E7E7"/>
      </a:accent6>
      <a:hlink>
        <a:srgbClr val="6180B9"/>
      </a:hlink>
      <a:folHlink>
        <a:srgbClr val="0066FF"/>
      </a:folHlink>
    </a:clrScheme>
    <a:fontScheme name="IPO Road Show">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lnDef>
  </a:objectDefaults>
  <a:extraClrSchemeLst>
    <a:extraClrScheme>
      <a:clrScheme name="IPO Road Show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IPO Road Show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IPO Road Show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IPO Road Show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IPO Road Show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IPO Road Show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IPO Road Show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D:\WINNT\Profiles\dskok\Desktop\IPO Road Show.ppt</Template>
  <TotalTime>15690</TotalTime>
  <Words>17584</Words>
  <Application>Microsoft Office PowerPoint</Application>
  <PresentationFormat>Affichage à l'écran (4:3)</PresentationFormat>
  <Paragraphs>2551</Paragraphs>
  <Slides>410</Slides>
  <Notes>5</Notes>
  <HiddenSlides>0</HiddenSlides>
  <MMClips>0</MMClips>
  <ScaleCrop>false</ScaleCrop>
  <HeadingPairs>
    <vt:vector size="6" baseType="variant">
      <vt:variant>
        <vt:lpstr>Thème</vt:lpstr>
      </vt:variant>
      <vt:variant>
        <vt:i4>1</vt:i4>
      </vt:variant>
      <vt:variant>
        <vt:lpstr>Serveurs OLE incorporés</vt:lpstr>
      </vt:variant>
      <vt:variant>
        <vt:i4>2</vt:i4>
      </vt:variant>
      <vt:variant>
        <vt:lpstr>Titres des diapositives</vt:lpstr>
      </vt:variant>
      <vt:variant>
        <vt:i4>410</vt:i4>
      </vt:variant>
    </vt:vector>
  </HeadingPairs>
  <TitlesOfParts>
    <vt:vector size="413" baseType="lpstr">
      <vt:lpstr>IPO Road Show</vt:lpstr>
      <vt:lpstr>Image</vt:lpstr>
      <vt:lpstr>Bitmap Image</vt:lpstr>
      <vt:lpstr> Enterprise JavaBeans 3.0</vt:lpstr>
      <vt:lpstr>Les promesses des EJB</vt:lpstr>
      <vt:lpstr>Motivation des EJBs</vt:lpstr>
      <vt:lpstr>Choses à considérer lorsqu'on construit une application distribuée</vt:lpstr>
      <vt:lpstr>Choses à considérer lorsqu'on construit une application distribuée</vt:lpstr>
      <vt:lpstr>Qui s'occupe de tout ceci : le middleware !</vt:lpstr>
      <vt:lpstr>Serveur d'application : diviser pour règner !</vt:lpstr>
      <vt:lpstr>Serveurs d'application</vt:lpstr>
      <vt:lpstr>Encore mieux ! </vt:lpstr>
      <vt:lpstr>Composant logiciel réutilisable</vt:lpstr>
      <vt:lpstr>Composant logiciel réutilisable</vt:lpstr>
      <vt:lpstr>Composant logiciel réutilisable</vt:lpstr>
      <vt:lpstr>Composant logiciel réutilisable</vt:lpstr>
      <vt:lpstr>Composant logiciel réutilisable</vt:lpstr>
      <vt:lpstr>Quel intérêt ?</vt:lpstr>
      <vt:lpstr>Architectures de composants</vt:lpstr>
      <vt:lpstr>Architectures de composants</vt:lpstr>
      <vt:lpstr>Architectures de composants</vt:lpstr>
      <vt:lpstr>Enterprise JavaBeans (EJB)</vt:lpstr>
      <vt:lpstr>Pourquoi java ?</vt:lpstr>
      <vt:lpstr>EJB pour développer des composants business</vt:lpstr>
      <vt:lpstr>EJB ne fournit pas de GUI</vt:lpstr>
      <vt:lpstr>L'écosystème EJB</vt:lpstr>
      <vt:lpstr>L'écosystème EJB</vt:lpstr>
      <vt:lpstr>L'écosystème EJB</vt:lpstr>
      <vt:lpstr>L'écosystème EJB</vt:lpstr>
      <vt:lpstr>L'écosystème EJB</vt:lpstr>
      <vt:lpstr>L'écosystème EJB</vt:lpstr>
      <vt:lpstr>Les différents métiers…</vt:lpstr>
      <vt:lpstr>Les différents métiers…</vt:lpstr>
      <vt:lpstr>La plate-forme Java J2EE</vt:lpstr>
      <vt:lpstr>La plate-forme Java J2EE</vt:lpstr>
      <vt:lpstr>J2EE : les APIs</vt:lpstr>
      <vt:lpstr>J2EE</vt:lpstr>
      <vt:lpstr>J2EE for the Real World</vt:lpstr>
      <vt:lpstr>Consistent, Integrated Architecture</vt:lpstr>
      <vt:lpstr>EJB : les fondamentaux</vt:lpstr>
      <vt:lpstr>Enterprise Bean</vt:lpstr>
      <vt:lpstr>Enterprise Bean</vt:lpstr>
      <vt:lpstr>3 types de Beans : Session Bean</vt:lpstr>
      <vt:lpstr>3 types de Beans : Entity Bean</vt:lpstr>
      <vt:lpstr>Exemple de Session/Entity bean</vt:lpstr>
      <vt:lpstr>3 types de Beans : Message-Driven Bean</vt:lpstr>
      <vt:lpstr>3 types de Beans : pourquoi ?</vt:lpstr>
      <vt:lpstr>Clients interagissant avec un serveur à base d'EJBs</vt:lpstr>
      <vt:lpstr>Les objets distribués au cœur des EJBs</vt:lpstr>
      <vt:lpstr>Les objets distribués et le middleware</vt:lpstr>
      <vt:lpstr>Middleware explicite</vt:lpstr>
      <vt:lpstr>Middleware explicite</vt:lpstr>
      <vt:lpstr>Middleware explicite</vt:lpstr>
      <vt:lpstr>Middleware implicite</vt:lpstr>
      <vt:lpstr>Les EJB : middleware implicite mais API pour descendre au bas niveau, Explicite</vt:lpstr>
      <vt:lpstr>EJB et SOA (Service Oriented Architecture)</vt:lpstr>
      <vt:lpstr>EJB et SOA (Service Oriented Architecture)</vt:lpstr>
      <vt:lpstr>Avant les EJB 3.0 étaient les EJB 2.x et… c’était puissant mais trop compliqué !</vt:lpstr>
      <vt:lpstr>EJB 2.0 : constitution d’un bean, les principes sont les mêmes en 3.0 sauf que l’on a pas à écrire autant de code </vt:lpstr>
      <vt:lpstr>Constitution d'un EJB : Enterprise Bean class</vt:lpstr>
      <vt:lpstr>Constitution d'un EJB : EJB Object</vt:lpstr>
      <vt:lpstr>Constitution d'un EJB : EJB Object</vt:lpstr>
      <vt:lpstr>Constitution d'un EJB : EJB Object</vt:lpstr>
      <vt:lpstr>Constitution d'un EJB : EJB Object</vt:lpstr>
      <vt:lpstr>EJB : classe du Bean et EJB Object</vt:lpstr>
      <vt:lpstr>EJB Object : génération du code</vt:lpstr>
      <vt:lpstr>Constitution d'un EJB : l'interface distante</vt:lpstr>
      <vt:lpstr>Constitution d'un EJB : l'interface distante</vt:lpstr>
      <vt:lpstr>Constitution d'un EJB : l'interface distante</vt:lpstr>
      <vt:lpstr>Java RMI-IIOP et EJB Objects</vt:lpstr>
      <vt:lpstr>Constitution d'un EJB : Home Object</vt:lpstr>
      <vt:lpstr>Constitution d'un EJB : Home Object</vt:lpstr>
      <vt:lpstr>Constitution d'un EJB : Home Object</vt:lpstr>
      <vt:lpstr>Constitution d'un EJB : l'interface Home</vt:lpstr>
      <vt:lpstr>Constitution d'un EJB : l'interface Home</vt:lpstr>
      <vt:lpstr>Constitution d'un EJB : l'interface Home</vt:lpstr>
      <vt:lpstr>Constitution d'un EJB : les interfaces locales</vt:lpstr>
      <vt:lpstr>Constitution d'un EJB : les interfaces locales</vt:lpstr>
      <vt:lpstr>Constitution d'un EJB : les interfaces locales</vt:lpstr>
      <vt:lpstr>Constitution d'un EJB : les interfaces locales</vt:lpstr>
      <vt:lpstr>Constitution d'un EJB : les interfaces locales</vt:lpstr>
      <vt:lpstr>Constitution d'un EJB : les descripteurs de déploiement</vt:lpstr>
      <vt:lpstr>Constitution d'un EJB : les descripteurs de déploiement</vt:lpstr>
      <vt:lpstr>Déploiement : un fichier .jar</vt:lpstr>
      <vt:lpstr>Résumé</vt:lpstr>
      <vt:lpstr>Diapositive 83</vt:lpstr>
      <vt:lpstr>Le modèle EJB 3.0 a fait le ménage !</vt:lpstr>
      <vt:lpstr>Qu’est-ce qui a changé ?</vt:lpstr>
      <vt:lpstr>Introduction aux Session Beans</vt:lpstr>
      <vt:lpstr>Session Bean : rappel</vt:lpstr>
      <vt:lpstr>Durée de vie d'un Session Bean</vt:lpstr>
      <vt:lpstr>Types de Session Beans</vt:lpstr>
      <vt:lpstr>Stateful Session Beans</vt:lpstr>
      <vt:lpstr>Stateful Session Beans</vt:lpstr>
      <vt:lpstr>Stateless Session Beans</vt:lpstr>
      <vt:lpstr>Pooling des Stateful Session Beans</vt:lpstr>
      <vt:lpstr>Pooling des Stateful Session Beans</vt:lpstr>
      <vt:lpstr>Pooling des Stateful Session Beans</vt:lpstr>
      <vt:lpstr>Pooling des Stateful Session Beans</vt:lpstr>
      <vt:lpstr>En quoi consiste l'état d'un Bean Stateful?</vt:lpstr>
      <vt:lpstr>En quoi consiste l'état d'un Bean Stateful?</vt:lpstr>
      <vt:lpstr>Activation/Passivation callbacks</vt:lpstr>
      <vt:lpstr>Introduction aux Entity Beans</vt:lpstr>
      <vt:lpstr>Entity Bean, introducton</vt:lpstr>
      <vt:lpstr>La persistance par sérialisation</vt:lpstr>
      <vt:lpstr>La persistance par sérialisation</vt:lpstr>
      <vt:lpstr>La persistance par mapping objet/BD relationelle</vt:lpstr>
      <vt:lpstr>La persistance par mapping objet/BD relationelle</vt:lpstr>
      <vt:lpstr>La persistance par mapping objet/BD relationelle</vt:lpstr>
      <vt:lpstr>La persistance à l'aide d'une BD Objet</vt:lpstr>
      <vt:lpstr>Le modèle de persistence EJB 3.0</vt:lpstr>
      <vt:lpstr>Qu'est-ce qu'un Entity Bean</vt:lpstr>
      <vt:lpstr>Qu'est-ce qu'un Entity Bean</vt:lpstr>
      <vt:lpstr>Exemple avec un compte bancaire </vt:lpstr>
      <vt:lpstr>Fichiers composant un entity bean</vt:lpstr>
      <vt:lpstr>Un exemple d’entity bean</vt:lpstr>
      <vt:lpstr>Client de l’entity bean précédent : un session bean (servant de façade)</vt:lpstr>
      <vt:lpstr>Quand se font les E/S ? Les transactions ? </vt:lpstr>
      <vt:lpstr>Autre version : on garde dans le session bean la « mémoire » de l’entity bean</vt:lpstr>
      <vt:lpstr>Suite de l’exemple</vt:lpstr>
      <vt:lpstr>Caractéristiques des entity beans</vt:lpstr>
      <vt:lpstr>Modifier les données sans passer par le bean</vt:lpstr>
      <vt:lpstr>Packager et déployer un Entity Bean</vt:lpstr>
      <vt:lpstr>Que faire avec un entity manager ?</vt:lpstr>
      <vt:lpstr>POJO: cycle de vie</vt:lpstr>
      <vt:lpstr>POJO: cycle de vie</vt:lpstr>
      <vt:lpstr>Etats d’un Entity Bean</vt:lpstr>
      <vt:lpstr>Utilisation du persistent manager</vt:lpstr>
      <vt:lpstr>Exemple de merge() avec le bean stateless</vt:lpstr>
      <vt:lpstr>Callbacks</vt:lpstr>
      <vt:lpstr>Recherche d'entity beans</vt:lpstr>
      <vt:lpstr>Recherche d’entity beans</vt:lpstr>
      <vt:lpstr>Recherche d’entity beans</vt:lpstr>
      <vt:lpstr>Message-Driven Beans</vt:lpstr>
      <vt:lpstr>Message-Driven Beans</vt:lpstr>
      <vt:lpstr>Message-Driven Beans : motivation</vt:lpstr>
      <vt:lpstr>Messaging</vt:lpstr>
      <vt:lpstr>Messaging</vt:lpstr>
      <vt:lpstr>The Java Message Service (JMS)</vt:lpstr>
      <vt:lpstr>JMS : Messaging Domains</vt:lpstr>
      <vt:lpstr>Diapositive 138</vt:lpstr>
      <vt:lpstr>Diapositive 139</vt:lpstr>
      <vt:lpstr>Diapositive 140</vt:lpstr>
      <vt:lpstr>Diapositive 141</vt:lpstr>
      <vt:lpstr>Diapositive 142</vt:lpstr>
      <vt:lpstr> Characteristics of this model: </vt:lpstr>
      <vt:lpstr>JMS : les étapes</vt:lpstr>
      <vt:lpstr>JMS : les étapes</vt:lpstr>
      <vt:lpstr>JMS : les interfaces</vt:lpstr>
      <vt:lpstr>JMS : exemple de code (1)</vt:lpstr>
      <vt:lpstr>JMS : exemple de code (2)</vt:lpstr>
      <vt:lpstr>Intégrer JMS et les EJB</vt:lpstr>
      <vt:lpstr>Qu'est-ce qu'un Message-Driven Bean ?</vt:lpstr>
      <vt:lpstr>Qu'est-ce qu'un Message-Driven Bean ?</vt:lpstr>
      <vt:lpstr>Qu'est-ce qu'un Message-Driven Bean ?</vt:lpstr>
      <vt:lpstr>Qu'est-ce qu'un Message-Driven Bean ?</vt:lpstr>
      <vt:lpstr>Développer un Message-Driven Bean</vt:lpstr>
      <vt:lpstr>Développer un Message-Driven Bean</vt:lpstr>
      <vt:lpstr>Développer un Message-Driven Bean</vt:lpstr>
      <vt:lpstr>Un exemple simple</vt:lpstr>
      <vt:lpstr>La classe du bean</vt:lpstr>
      <vt:lpstr>La classe du bean (suite)</vt:lpstr>
      <vt:lpstr>Question ?</vt:lpstr>
      <vt:lpstr>Exemple de descripteur spécifique, tiré d'un autre exemple (Borland)</vt:lpstr>
      <vt:lpstr>Le client (1)</vt:lpstr>
      <vt:lpstr>Le client (2)</vt:lpstr>
      <vt:lpstr>Concepts avancés</vt:lpstr>
      <vt:lpstr>Concepts avancés</vt:lpstr>
      <vt:lpstr>Concepts avancés</vt:lpstr>
      <vt:lpstr>Pièges !</vt:lpstr>
      <vt:lpstr>Pièges !</vt:lpstr>
      <vt:lpstr>MDB empoisonné !</vt:lpstr>
      <vt:lpstr>MDB empoisonné !</vt:lpstr>
      <vt:lpstr>MDB empoisonné !</vt:lpstr>
      <vt:lpstr>Comment renvoyer des résultats à l'expéditeur du message ?</vt:lpstr>
      <vt:lpstr>Comment renvoyer des résultats à l'expéditeur du message ?</vt:lpstr>
      <vt:lpstr>Comment renvoyer des résultats à l'expéditeur du message ?</vt:lpstr>
      <vt:lpstr>Comment renvoyer des résultats à l'expéditeur du message ?</vt:lpstr>
      <vt:lpstr>Ajouter de la fonctionnalité aux beans</vt:lpstr>
      <vt:lpstr>Dans ce chapitre, nous allons voir</vt:lpstr>
      <vt:lpstr>Appeler un bean depuis un autre bean</vt:lpstr>
      <vt:lpstr>Appeler un bean depuis un autre bean</vt:lpstr>
      <vt:lpstr>Comprendre les références EJB</vt:lpstr>
      <vt:lpstr>Comprendre les références EJB</vt:lpstr>
      <vt:lpstr>Comprendre les références EJB</vt:lpstr>
      <vt:lpstr>Resources factories (JDBC, JMS…)</vt:lpstr>
      <vt:lpstr>Resources factories (JDBC, JMS…)</vt:lpstr>
      <vt:lpstr>Resources factories (JDBC, JMS…)</vt:lpstr>
      <vt:lpstr>Resources factories (JDBC, JMS…)</vt:lpstr>
      <vt:lpstr>Le modèle de sécurité EJB</vt:lpstr>
      <vt:lpstr>Le modèle de sécurité EJB</vt:lpstr>
      <vt:lpstr>Etape 1 : l'authentification</vt:lpstr>
      <vt:lpstr>Présentation de JAAS</vt:lpstr>
      <vt:lpstr>Présentation de JAAS</vt:lpstr>
      <vt:lpstr>Quelques commentaires</vt:lpstr>
      <vt:lpstr>Architecture JAAS</vt:lpstr>
      <vt:lpstr>Exemple de code JAAS</vt:lpstr>
      <vt:lpstr>HelloClient.java</vt:lpstr>
      <vt:lpstr>PasswordConfig.java (1)</vt:lpstr>
      <vt:lpstr>PasswordConfig.java (2)</vt:lpstr>
      <vt:lpstr>PasswordLoginModule.java (1)</vt:lpstr>
      <vt:lpstr>PasswordLoginModule.java (2)</vt:lpstr>
      <vt:lpstr>PasswordLoginModule.java (3)</vt:lpstr>
      <vt:lpstr>PasswordLoginModule.java (4)</vt:lpstr>
      <vt:lpstr>CallHelloWorld.java (1)</vt:lpstr>
      <vt:lpstr>CallHelloWorld.java (2)</vt:lpstr>
      <vt:lpstr>Etape 2 : l'autorisation</vt:lpstr>
      <vt:lpstr>Rôles de sécurité (security roles)</vt:lpstr>
      <vt:lpstr>Autorisation par programmation</vt:lpstr>
      <vt:lpstr>Autorisation par programmation</vt:lpstr>
      <vt:lpstr>Autorisation par programmation</vt:lpstr>
      <vt:lpstr>Autorisation par programmation</vt:lpstr>
      <vt:lpstr>Autorisation par programmation</vt:lpstr>
      <vt:lpstr>Autorisation par programmation</vt:lpstr>
      <vt:lpstr>Autorisation par programmation</vt:lpstr>
      <vt:lpstr>Autorisation par programmation</vt:lpstr>
      <vt:lpstr>Autorisation déclarative</vt:lpstr>
      <vt:lpstr>Exemple de déclaration d'autorisation (1)</vt:lpstr>
      <vt:lpstr>Exemple de déclaration d'autorisation (2)</vt:lpstr>
      <vt:lpstr>Exemple de déclaration d'autorisation (3)</vt:lpstr>
      <vt:lpstr>Exemple de déclaration d'autorisation (4)</vt:lpstr>
      <vt:lpstr>Autorisation déclarative</vt:lpstr>
      <vt:lpstr>Déclarer les rôles de sécurité</vt:lpstr>
      <vt:lpstr>Que choisir ? Déclarative ou par programmation ?</vt:lpstr>
      <vt:lpstr>Propagation de la sécurité</vt:lpstr>
      <vt:lpstr>Propagation de la sécurité</vt:lpstr>
      <vt:lpstr>Un mot sur les Message-Driven Beans</vt:lpstr>
      <vt:lpstr>Comprendre les EJB Object Handles</vt:lpstr>
      <vt:lpstr>Comprendre les EJB Object Handles</vt:lpstr>
      <vt:lpstr>Exemple d'utilisation d'un EJB Object Handle</vt:lpstr>
      <vt:lpstr>Variante : les EJB Home Handles</vt:lpstr>
      <vt:lpstr>Exemple d'utilisation d'un EJB Home Handle</vt:lpstr>
      <vt:lpstr>Gestion des transactions</vt:lpstr>
      <vt:lpstr>Gestion de transactions</vt:lpstr>
      <vt:lpstr>Motivation pour les transactions</vt:lpstr>
      <vt:lpstr>Traitement par exceptions</vt:lpstr>
      <vt:lpstr>Traitement par exceptions</vt:lpstr>
      <vt:lpstr>Panne réseau ou panne machine</vt:lpstr>
      <vt:lpstr>Panne réseau ou panne machine</vt:lpstr>
      <vt:lpstr>Partage concurrent de données</vt:lpstr>
      <vt:lpstr>Partage concurrent de données</vt:lpstr>
      <vt:lpstr>Problèmes résolus par les transactions !</vt:lpstr>
      <vt:lpstr>Un peu de vocabulaire</vt:lpstr>
      <vt:lpstr>Les propriété ACID</vt:lpstr>
      <vt:lpstr>Modèles de transactions</vt:lpstr>
      <vt:lpstr>Flat transactions</vt:lpstr>
      <vt:lpstr>Flat transactions</vt:lpstr>
      <vt:lpstr>Comment s'effectue le rollback ?</vt:lpstr>
      <vt:lpstr>Transactions imbriquées</vt:lpstr>
      <vt:lpstr>Transactions imbriquées</vt:lpstr>
      <vt:lpstr>Transactions imbriquées</vt:lpstr>
      <vt:lpstr>Gestion des transactions avec les EJBs</vt:lpstr>
      <vt:lpstr>Gestion des transactions par programmation</vt:lpstr>
      <vt:lpstr>Gestion des transactions déclarative</vt:lpstr>
      <vt:lpstr>Gestion des transactions déclarative</vt:lpstr>
      <vt:lpstr>Transactions initiées par le client</vt:lpstr>
      <vt:lpstr>Que choisir ?</vt:lpstr>
      <vt:lpstr>Transactions et entity beans</vt:lpstr>
      <vt:lpstr>Transactions et entity beans</vt:lpstr>
      <vt:lpstr>Transactions et entity beans</vt:lpstr>
      <vt:lpstr>Transactions et Message-Driven Beans</vt:lpstr>
      <vt:lpstr>Transactions et Message-Driven Beans</vt:lpstr>
      <vt:lpstr>Attributs de transactions gérées par le container</vt:lpstr>
      <vt:lpstr>Par défaut : attribut = REQUIRED</vt:lpstr>
      <vt:lpstr>Valeur des attributs de transaction</vt:lpstr>
      <vt:lpstr>Attribut de transaction : Required</vt:lpstr>
      <vt:lpstr>Attribut de transaction : RequiresNew</vt:lpstr>
      <vt:lpstr>Attribut de transaction : Supports</vt:lpstr>
      <vt:lpstr>Attribut de transaction : Mandatory</vt:lpstr>
      <vt:lpstr>Attribut de transaction : NotSupported</vt:lpstr>
      <vt:lpstr>Attribut de transaction : Never</vt:lpstr>
      <vt:lpstr>Résumé sur les attributs de transaction</vt:lpstr>
      <vt:lpstr>Début et fin d'une transaction</vt:lpstr>
      <vt:lpstr>Tous les attributs ne s'appliquent pas à tous les beans</vt:lpstr>
      <vt:lpstr>Transactions gérées par programmation</vt:lpstr>
      <vt:lpstr>CORBA Object Transaction Service (OTS)</vt:lpstr>
      <vt:lpstr>Java Transaction Service (JTS)</vt:lpstr>
      <vt:lpstr>Java Transaction API (JTA)</vt:lpstr>
      <vt:lpstr>JTA : deux interfaces</vt:lpstr>
      <vt:lpstr>L'interface javax.transaction.UserTransaction </vt:lpstr>
      <vt:lpstr>L'interface javax.transaction.UserTransaction </vt:lpstr>
      <vt:lpstr>Constantes de la classe javax.transaction.Status </vt:lpstr>
      <vt:lpstr>Constantes de la classe javax.transaction.Status </vt:lpstr>
      <vt:lpstr>Exemple de transaction gérée par programmation</vt:lpstr>
      <vt:lpstr>Exemple de transaction gérée par programmation (suite)</vt:lpstr>
      <vt:lpstr>Transactions initiées par le client</vt:lpstr>
      <vt:lpstr>Transactions initiées par le client (servlet par ex)</vt:lpstr>
      <vt:lpstr>Isolation de transaction</vt:lpstr>
      <vt:lpstr>Isolation de transaction</vt:lpstr>
      <vt:lpstr>Isolation de transaction</vt:lpstr>
      <vt:lpstr>Isolation de transaction</vt:lpstr>
      <vt:lpstr>Niveau d'isolation avec les EJB</vt:lpstr>
      <vt:lpstr>Niveau d'isolation avec les EJB</vt:lpstr>
      <vt:lpstr>Niveau d'isolation avec les EJB</vt:lpstr>
      <vt:lpstr>Niveau d'isolation avec les EJB</vt:lpstr>
      <vt:lpstr>Quel niveau utiliser</vt:lpstr>
      <vt:lpstr>Quel niveau utiliser</vt:lpstr>
      <vt:lpstr>Comment spécifier ces niveaux ?</vt:lpstr>
      <vt:lpstr>Impossibilité de spécifier le niveau d'isolation ???</vt:lpstr>
      <vt:lpstr>Deux stratégies </vt:lpstr>
      <vt:lpstr>Que faire dans le code EJB ???</vt:lpstr>
      <vt:lpstr>Que faire dans le code EJB ???</vt:lpstr>
      <vt:lpstr>Que faire dans le code EJB ???</vt:lpstr>
      <vt:lpstr>Que faire dans le code EJB ???</vt:lpstr>
      <vt:lpstr>Relations avec les entity beans</vt:lpstr>
      <vt:lpstr>On complique un peu l'étude des entity beans !</vt:lpstr>
      <vt:lpstr>Concepts abordés</vt:lpstr>
      <vt:lpstr>Direction des relations (directionality)</vt:lpstr>
      <vt:lpstr>Cardinalité</vt:lpstr>
      <vt:lpstr>Cardinalité</vt:lpstr>
      <vt:lpstr>Relations 1:1</vt:lpstr>
      <vt:lpstr>Relations 1:1, le bean Order</vt:lpstr>
      <vt:lpstr>Relations 1:1, le bean Order</vt:lpstr>
      <vt:lpstr>Relations 1:1, le bean Shipment</vt:lpstr>
      <vt:lpstr>Exemple de code pour insérer une commande avec une livraison reliée</vt:lpstr>
      <vt:lpstr>Relations 1:1, exemple de client (ici un main…)</vt:lpstr>
      <vt:lpstr>Version bidirectionnelle (on modifie Shipment)</vt:lpstr>
      <vt:lpstr>Version bidirectionnelle (suite)</vt:lpstr>
      <vt:lpstr>Version bi-directionnelle (suite, code qui fait le persist)</vt:lpstr>
      <vt:lpstr>Version bi-directionnelle (suite, code du client)</vt:lpstr>
      <vt:lpstr>Relations 1:N</vt:lpstr>
      <vt:lpstr>Relations 1:N</vt:lpstr>
      <vt:lpstr>Relations 1:N exemple</vt:lpstr>
      <vt:lpstr>Relations 1:N exemple</vt:lpstr>
      <vt:lpstr>Exemple de code qui insère des compagnies</vt:lpstr>
      <vt:lpstr>Exemple de code qui liste des compagnies</vt:lpstr>
      <vt:lpstr>Exemple de client</vt:lpstr>
      <vt:lpstr>Version bidirectionnelle</vt:lpstr>
      <vt:lpstr>Version bidirectionnelle</vt:lpstr>
      <vt:lpstr>Version bidirectionnelle</vt:lpstr>
      <vt:lpstr>Relations M:N</vt:lpstr>
      <vt:lpstr>Relations M:N, choix de conception</vt:lpstr>
      <vt:lpstr>Relations M:N, exemple</vt:lpstr>
      <vt:lpstr>Relations M:N, exemple</vt:lpstr>
      <vt:lpstr>Relations M:N, exemple</vt:lpstr>
      <vt:lpstr>Relations M:N, exemple</vt:lpstr>
      <vt:lpstr>Relations M:N, exemple</vt:lpstr>
      <vt:lpstr>La directionalité et le modèle de données dans la DB</vt:lpstr>
      <vt:lpstr>Choisir la directionalité ?</vt:lpstr>
      <vt:lpstr>Lazy-loading des relations</vt:lpstr>
      <vt:lpstr>Agrégation vs Composition et destructions en cascade</vt:lpstr>
      <vt:lpstr>Relations et EJB-QL</vt:lpstr>
      <vt:lpstr>Relations et EJB-QL</vt:lpstr>
      <vt:lpstr>Relations récursives</vt:lpstr>
      <vt:lpstr>Relations circulaires</vt:lpstr>
      <vt:lpstr>Relations circulaires</vt:lpstr>
      <vt:lpstr>Intégrité référentielle</vt:lpstr>
      <vt:lpstr>Intégrité référentielle</vt:lpstr>
      <vt:lpstr>Intégrité référentielle</vt:lpstr>
      <vt:lpstr>Concepts avancés sur la persistence</vt:lpstr>
      <vt:lpstr>Introduction</vt:lpstr>
      <vt:lpstr>Héritage</vt:lpstr>
      <vt:lpstr>Un exemple !</vt:lpstr>
      <vt:lpstr>Code de RoadVehicle.java (classe racine)</vt:lpstr>
      <vt:lpstr>Code de Motorcycle.java</vt:lpstr>
      <vt:lpstr>Code de Car.java</vt:lpstr>
      <vt:lpstr>Code de Roadster.java</vt:lpstr>
      <vt:lpstr>Code de Coupe.java</vt:lpstr>
      <vt:lpstr>Premier cas : une seule table !</vt:lpstr>
      <vt:lpstr>Regardons le code avec les annotations !</vt:lpstr>
      <vt:lpstr>(suite)</vt:lpstr>
      <vt:lpstr>Motorcycle.java annoté !</vt:lpstr>
      <vt:lpstr>Car.java annoté</vt:lpstr>
      <vt:lpstr>Roadster.java annoté</vt:lpstr>
      <vt:lpstr>Coupe.java annoté</vt:lpstr>
      <vt:lpstr>Table correspondante</vt:lpstr>
      <vt:lpstr>Quelques objets persistants !</vt:lpstr>
      <vt:lpstr>Et les données correspondantes</vt:lpstr>
      <vt:lpstr>Deuxième stratégie : une table par classe</vt:lpstr>
      <vt:lpstr>Les tables !</vt:lpstr>
      <vt:lpstr>Les tables (suite)</vt:lpstr>
      <vt:lpstr>Requête SQL pour avoir tous les Roadsters</vt:lpstr>
      <vt:lpstr>Conclusion sur cette approche </vt:lpstr>
      <vt:lpstr>Autres approches</vt:lpstr>
      <vt:lpstr>Cas 1 : Entity Bean étends classe java</vt:lpstr>
      <vt:lpstr>Cas 1 (les sous-classes entities)</vt:lpstr>
      <vt:lpstr>Cas 1 : les tables</vt:lpstr>
      <vt:lpstr>Remarques sur le cas 1</vt:lpstr>
      <vt:lpstr>Classe abstraite et entity bean</vt:lpstr>
      <vt:lpstr>Polymorphisme ! Exemple avec un SessionBean</vt:lpstr>
      <vt:lpstr>Polymorphisme (suite)</vt:lpstr>
      <vt:lpstr>Polymorphisme : code client</vt:lpstr>
      <vt:lpstr>Polymorphisme : oui, ça marche !</vt:lpstr>
      <vt:lpstr>EJB QL : Quelques exemples</vt:lpstr>
      <vt:lpstr>EJB QL : Quelques exemples (suite)</vt:lpstr>
      <vt:lpstr>EJB QL : Quelques exemples (suite)</vt:lpstr>
      <vt:lpstr>EJB QL : Quelques exemples (suite)</vt:lpstr>
      <vt:lpstr>Diapositive 385</vt:lpstr>
      <vt:lpstr>EJB QL : Quelques exemples (suite)</vt:lpstr>
      <vt:lpstr>EJB QL : Quelques exemples (suite)</vt:lpstr>
      <vt:lpstr>EJB QL : Quelques exemples (suite)</vt:lpstr>
      <vt:lpstr>EJB QL : Quelques exemples (suite)</vt:lpstr>
      <vt:lpstr>EJB QL : Quelques exemples (suite)</vt:lpstr>
      <vt:lpstr>Fonctions sur chaînes, arithmétique</vt:lpstr>
      <vt:lpstr>Fonctions sur chaînes, arithmétique (suite)</vt:lpstr>
      <vt:lpstr>EJB QL : Quelques exemples (suite)</vt:lpstr>
      <vt:lpstr>EJB QL : Quelques exemples (suite)</vt:lpstr>
      <vt:lpstr>Bonnes pratiques de persistance</vt:lpstr>
      <vt:lpstr>On manipule des données persistantes</vt:lpstr>
      <vt:lpstr>Dans ce chapitre…</vt:lpstr>
      <vt:lpstr>Quand utilise des entity beans</vt:lpstr>
      <vt:lpstr>Analogie avec le passage de paramètres</vt:lpstr>
      <vt:lpstr>Analogie avec le passage de paramètres</vt:lpstr>
      <vt:lpstr>Cache</vt:lpstr>
      <vt:lpstr>Cache</vt:lpstr>
      <vt:lpstr>Un bon schéma relationnel</vt:lpstr>
      <vt:lpstr>Choix entre BMP et CMP</vt:lpstr>
      <vt:lpstr>Choix entre BMP et CMP</vt:lpstr>
      <vt:lpstr>Choix entre BMP et CMP</vt:lpstr>
      <vt:lpstr>Choix de la granularité</vt:lpstr>
      <vt:lpstr>Trucs et astuces sur la persistance</vt:lpstr>
      <vt:lpstr>Trucs et astuces sur la persistance</vt:lpstr>
      <vt:lpstr>Trucs et astuces sur la persistance</vt:lpstr>
    </vt:vector>
  </TitlesOfParts>
  <Company>SilverStream Software,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Saloua Ben Yahia</dc:creator>
  <cp:lastModifiedBy>sony-vaio</cp:lastModifiedBy>
  <cp:revision>466</cp:revision>
  <cp:lastPrinted>1999-01-08T22:44:56Z</cp:lastPrinted>
  <dcterms:created xsi:type="dcterms:W3CDTF">1998-09-04T19:58:23Z</dcterms:created>
  <dcterms:modified xsi:type="dcterms:W3CDTF">2013-10-07T12:30:59Z</dcterms:modified>
</cp:coreProperties>
</file>

<file path=docProps/thumbnail.jpeg>
</file>